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18" r:id="rId3"/>
    <p:sldId id="319" r:id="rId4"/>
    <p:sldId id="297" r:id="rId5"/>
    <p:sldId id="302" r:id="rId6"/>
    <p:sldId id="303" r:id="rId7"/>
    <p:sldId id="304" r:id="rId8"/>
    <p:sldId id="305" r:id="rId9"/>
    <p:sldId id="306" r:id="rId10"/>
    <p:sldId id="307" r:id="rId11"/>
    <p:sldId id="308" r:id="rId12"/>
    <p:sldId id="309" r:id="rId13"/>
    <p:sldId id="310" r:id="rId14"/>
    <p:sldId id="311" r:id="rId15"/>
    <p:sldId id="312" r:id="rId16"/>
    <p:sldId id="314" r:id="rId17"/>
    <p:sldId id="315" r:id="rId18"/>
    <p:sldId id="317" r:id="rId19"/>
    <p:sldId id="328" r:id="rId20"/>
    <p:sldId id="329" r:id="rId21"/>
    <p:sldId id="330" r:id="rId22"/>
    <p:sldId id="331" r:id="rId23"/>
    <p:sldId id="332" r:id="rId24"/>
    <p:sldId id="333" r:id="rId25"/>
    <p:sldId id="334" r:id="rId26"/>
    <p:sldId id="320" r:id="rId27"/>
    <p:sldId id="321" r:id="rId28"/>
    <p:sldId id="322" r:id="rId29"/>
    <p:sldId id="323" r:id="rId30"/>
    <p:sldId id="324" r:id="rId31"/>
    <p:sldId id="327" r:id="rId32"/>
    <p:sldId id="285" r:id="rId33"/>
    <p:sldId id="326" r:id="rId34"/>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3" autoAdjust="0"/>
    <p:restoredTop sz="65237" autoAdjust="0"/>
  </p:normalViewPr>
  <p:slideViewPr>
    <p:cSldViewPr snapToGrid="0">
      <p:cViewPr varScale="1">
        <p:scale>
          <a:sx n="60" d="100"/>
          <a:sy n="60" d="100"/>
        </p:scale>
        <p:origin x="18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dirty="0"/>
          </a:p>
        </p:txBody>
      </p:sp>
      <p:sp>
        <p:nvSpPr>
          <p:cNvPr id="333827"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dirty="0"/>
          </a:p>
        </p:txBody>
      </p:sp>
      <p:sp>
        <p:nvSpPr>
          <p:cNvPr id="333828"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3829"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3830"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dirty="0"/>
          </a:p>
        </p:txBody>
      </p:sp>
      <p:sp>
        <p:nvSpPr>
          <p:cNvPr id="333831"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6BB47E91-6846-462A-83AD-3D92464D1EAC}" type="slidenum">
              <a:rPr lang="en-US" altLang="en-US"/>
              <a:pPr/>
              <a:t>‹#›</a:t>
            </a:fld>
            <a:endParaRPr lang="en-US" altLang="en-US" dirty="0"/>
          </a:p>
        </p:txBody>
      </p:sp>
    </p:spTree>
    <p:extLst>
      <p:ext uri="{BB962C8B-B14F-4D97-AF65-F5344CB8AC3E}">
        <p14:creationId xmlns:p14="http://schemas.microsoft.com/office/powerpoint/2010/main" val="284019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8FB36-02B5-4065-8B20-15E92713DE1D}" type="slidenum">
              <a:rPr lang="en-US" altLang="en-US"/>
              <a:pPr/>
              <a:t>1</a:t>
            </a:fld>
            <a:endParaRPr lang="en-US" altLang="en-US" dirty="0"/>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ltLang="en-US" dirty="0" smtClean="0"/>
              <a:t>Chapter 14 explores</a:t>
            </a:r>
            <a:r>
              <a:rPr lang="en-US" altLang="en-US" baseline="0" dirty="0" smtClean="0"/>
              <a:t> the types of duties and responsibilities that belong to principals and agents.  It also explains how agencies can be terminated. </a:t>
            </a:r>
          </a:p>
          <a:p>
            <a:endParaRPr lang="en-US" altLang="en-US" baseline="0" dirty="0" smtClean="0"/>
          </a:p>
          <a:p>
            <a:r>
              <a:rPr lang="en-US" altLang="en-US" b="1" i="0" baseline="0" dirty="0" smtClean="0"/>
              <a:t>Trump’s Angry Apprentice</a:t>
            </a:r>
          </a:p>
          <a:p>
            <a:r>
              <a:rPr lang="en-US" altLang="en-US" i="0" baseline="0" dirty="0" smtClean="0"/>
              <a:t>Richard T. Fields could have been a real-life forerunner to Donald Trump’s reality show, The Apprentice. From 1995 to 1999, he learned the casino business at The Donald’s side as a consultant, and the pair had visions of expanding Trump’s NJ based gaming operation nationwide.   But this partnership has turned rockier than anything depicted in Trump’s TV boardroom.  A cozy relationship has given way to a blood feud, rife with allegations of dishonesty.  Locked in an ongoing legal battle over a Florida casino project,  Trump and Fields have filed dueling briefs that reveal the depth of their animosity.  At state: more than $1 billion.</a:t>
            </a:r>
          </a:p>
          <a:p>
            <a:endParaRPr lang="en-US" altLang="en-US" i="0" baseline="0" dirty="0" smtClean="0"/>
          </a:p>
          <a:p>
            <a:r>
              <a:rPr lang="en-US" altLang="en-US" dirty="0" smtClean="0"/>
              <a:t>Trump charges that Fields betrayed</a:t>
            </a:r>
            <a:r>
              <a:rPr lang="en-US" altLang="en-US" baseline="0" dirty="0" smtClean="0"/>
              <a:t> him by snatching away a plan to build two casinos. (Fields) charges that Trump is trying to get his hands on a profitable deal that he passed up years ago.  Who’s right in this war of words?  </a:t>
            </a:r>
            <a:r>
              <a:rPr lang="en-US" altLang="en-US" i="1" baseline="0" dirty="0" smtClean="0"/>
              <a:t>From Trump’s perspective, the duties of good faith and loyalty have not been fulfilled. </a:t>
            </a:r>
          </a:p>
          <a:p>
            <a:endParaRPr lang="en-US" altLang="en-US" i="1" baseline="0" dirty="0" smtClean="0"/>
          </a:p>
          <a:p>
            <a:r>
              <a:rPr lang="en-US" altLang="en-US" b="1" baseline="0" dirty="0" smtClean="0"/>
              <a:t>Business Week News:  </a:t>
            </a:r>
            <a:r>
              <a:rPr lang="en-US" altLang="en-US" baseline="0" dirty="0" smtClean="0"/>
              <a:t>Duties of the agent to the principal include the following:  </a:t>
            </a:r>
            <a:r>
              <a:rPr lang="en-US" altLang="en-US" i="1" baseline="0" dirty="0" smtClean="0"/>
              <a:t>obedience, good faith, loyalty, and to account and to perform his or her duties with judgment and skill. </a:t>
            </a:r>
          </a:p>
          <a:p>
            <a:endParaRPr lang="en-US" altLang="en-US" i="1" baseline="0" dirty="0" smtClean="0"/>
          </a:p>
          <a:p>
            <a:r>
              <a:rPr lang="en-US" altLang="en-US" i="0" baseline="0" dirty="0" smtClean="0"/>
              <a:t>The Agency Relationship:  Principals trust their agents to be loyal to them, and agents trust their principals to compensate them fairly.  What is a relationship based on trust called?  </a:t>
            </a:r>
            <a:r>
              <a:rPr lang="en-US" altLang="en-US" i="1" baseline="0" dirty="0" smtClean="0"/>
              <a:t>The two-way relationship of trust created  between a principal and an agent is called fiduciary. The relationship implies and necessitates great confidence and trust on the part of the principal and good faith on the part of the agent.</a:t>
            </a:r>
            <a:endParaRPr lang="en-US" altLang="en-US" i="0" baseline="0" dirty="0" smtClean="0"/>
          </a:p>
          <a:p>
            <a:endParaRPr lang="en-US" altLang="en-US" i="0" baseline="0" dirty="0" smtClean="0"/>
          </a:p>
          <a:p>
            <a:r>
              <a:rPr lang="en-US" altLang="en-US" b="1" i="0" baseline="0" dirty="0" smtClean="0"/>
              <a:t>Activity</a:t>
            </a:r>
            <a:r>
              <a:rPr lang="en-US" altLang="en-US" i="0" baseline="0" dirty="0" smtClean="0"/>
              <a:t>:  Imagine that Roger has established a fiduciary relationship with Celeste.  Roger has asked Celeste to sell his car for the best price she can get.  Have students list duties they think Celeste should carry out to perform well under this fiduciary relationship.  </a:t>
            </a:r>
            <a:r>
              <a:rPr lang="en-US" altLang="en-US" i="1" baseline="0" dirty="0" smtClean="0"/>
              <a:t>Expect Celeste to act honestly, in good judgment, in accordance with Roger’s wishes, in a loyal manner, and provide Roger with an accounting of the sale.</a:t>
            </a:r>
            <a:endParaRPr lang="en-US" altLang="en-US" i="0" dirty="0"/>
          </a:p>
        </p:txBody>
      </p:sp>
    </p:spTree>
    <p:extLst>
      <p:ext uri="{BB962C8B-B14F-4D97-AF65-F5344CB8AC3E}">
        <p14:creationId xmlns:p14="http://schemas.microsoft.com/office/powerpoint/2010/main" val="211398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4C962-8535-4FCE-8E92-F245BAE08BF8}" type="slidenum">
              <a:rPr lang="en-US" altLang="en-US"/>
              <a:pPr/>
              <a:t>12</a:t>
            </a:fld>
            <a:endParaRPr lang="en-US" altLang="en-US" dirty="0"/>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ltLang="en-US" dirty="0" smtClean="0"/>
              <a:t>Agents have the right to be repaid for spending their own money on a principal’s behalf:  What factors should be considered</a:t>
            </a:r>
            <a:r>
              <a:rPr lang="en-US" altLang="en-US" baseline="0" dirty="0" smtClean="0"/>
              <a:t> regarding whether a person should be reimbursed for gas money?  </a:t>
            </a:r>
            <a:r>
              <a:rPr lang="en-US" altLang="en-US" i="1" baseline="0" dirty="0" smtClean="0"/>
              <a:t>Factors will vary, but may include whether the agent’s entire tank of gas was used for the principal’s behalf, whether the agent shopped for a reasonable price for fuel, why the highest grade is really necessary for the vehicle, and whether snacks and a car wash were really justified.  When an agent is performing a duty for a principal, the agent is expected to exercise good faith with no intent to seek personal advantage.  </a:t>
            </a:r>
            <a:endParaRPr lang="en-US" altLang="en-US" i="0" baseline="0" dirty="0" smtClean="0"/>
          </a:p>
          <a:p>
            <a:endParaRPr lang="en-US" altLang="en-US" i="0" baseline="0" dirty="0" smtClean="0"/>
          </a:p>
          <a:p>
            <a:endParaRPr lang="en-US" altLang="en-US" dirty="0"/>
          </a:p>
        </p:txBody>
      </p:sp>
    </p:spTree>
    <p:extLst>
      <p:ext uri="{BB962C8B-B14F-4D97-AF65-F5344CB8AC3E}">
        <p14:creationId xmlns:p14="http://schemas.microsoft.com/office/powerpoint/2010/main" val="38010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7ABD0-840B-487E-9D09-08415DFB9952}" type="slidenum">
              <a:rPr lang="en-US" altLang="en-US"/>
              <a:pPr/>
              <a:t>13</a:t>
            </a:fld>
            <a:endParaRPr lang="en-US" altLang="en-US" dirty="0"/>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0229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EF39C-655D-45E2-857D-2356631EA938}" type="slidenum">
              <a:rPr lang="en-US" altLang="en-US"/>
              <a:pPr/>
              <a:t>14</a:t>
            </a:fld>
            <a:endParaRPr lang="en-US" alt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8969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37D85-DABF-4250-A953-F3B494BDCCDE}" type="slidenum">
              <a:rPr lang="en-US" altLang="en-US"/>
              <a:pPr/>
              <a:t>15</a:t>
            </a:fld>
            <a:endParaRPr lang="en-US" altLang="en-US" dirty="0"/>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5088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4C3E8-A5C6-4BAF-AFD3-5F738BD7360D}" type="slidenum">
              <a:rPr lang="en-US" altLang="en-US"/>
              <a:pPr/>
              <a:t>16</a:t>
            </a:fld>
            <a:endParaRPr lang="en-US" alt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7179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38662-91A9-42AA-AE98-8E419713D327}" type="slidenum">
              <a:rPr lang="en-US" altLang="en-US"/>
              <a:pPr/>
              <a:t>17</a:t>
            </a:fld>
            <a:endParaRPr lang="en-US" alt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pPr>
              <a:buFont typeface="Arial" pitchFamily="34" charset="0"/>
              <a:buChar char="•"/>
            </a:pPr>
            <a:endParaRPr lang="en-US" altLang="en-US" baseline="0" dirty="0" smtClean="0"/>
          </a:p>
          <a:p>
            <a:pPr>
              <a:buFont typeface="Arial" pitchFamily="34" charset="0"/>
              <a:buNone/>
            </a:pPr>
            <a:r>
              <a:rPr lang="en-US" altLang="en-US" baseline="0" dirty="0" smtClean="0"/>
              <a:t>The word indemnify means to compensate for loss.  Explain why they think a principal is responsible for indemnification in agency relationship.  </a:t>
            </a:r>
            <a:r>
              <a:rPr lang="en-US" altLang="en-US" i="1" baseline="0" dirty="0" smtClean="0"/>
              <a:t>Without indemnification, the agent would be held responsible for losses incurred due to any misrepresentation, error, or oversight of the principal.  This would open the agent up to unlimited potential losses.  </a:t>
            </a:r>
            <a:r>
              <a:rPr lang="en-US" altLang="en-US" i="0" baseline="0" dirty="0" smtClean="0"/>
              <a:t>Many contract agreements explicitly state that the agent cannot be held at fault for any claim, loss, or expense in connection with the affairs of the principal.  </a:t>
            </a:r>
            <a:endParaRPr lang="en-US" altLang="en-US" dirty="0"/>
          </a:p>
        </p:txBody>
      </p:sp>
    </p:spTree>
    <p:extLst>
      <p:ext uri="{BB962C8B-B14F-4D97-AF65-F5344CB8AC3E}">
        <p14:creationId xmlns:p14="http://schemas.microsoft.com/office/powerpoint/2010/main" val="502068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47239-AF6C-4EF6-872B-F73F2B19A587}" type="slidenum">
              <a:rPr lang="en-US" altLang="en-US"/>
              <a:pPr/>
              <a:t>18</a:t>
            </a:fld>
            <a:endParaRPr lang="en-US" alt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7113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more answered with “yes” the more likely it is a principal-agent relationship.  If so, liability follows the rules that apply to principals</a:t>
            </a:r>
            <a:r>
              <a:rPr lang="en-US" baseline="0" dirty="0" smtClean="0"/>
              <a:t> and agents for contracts and torts.  The more “no” answers, the more likely a proprietor-independent contractor relationship exists and liability follows the rules for this type of relationship.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B47E91-6846-462A-83AD-3D92464D1EAC}" type="slidenum">
              <a:rPr lang="en-US" altLang="en-US" smtClean="0"/>
              <a:pPr/>
              <a:t>20</a:t>
            </a:fld>
            <a:endParaRPr lang="en-US" altLang="en-US" dirty="0"/>
          </a:p>
        </p:txBody>
      </p:sp>
    </p:spTree>
    <p:extLst>
      <p:ext uri="{BB962C8B-B14F-4D97-AF65-F5344CB8AC3E}">
        <p14:creationId xmlns:p14="http://schemas.microsoft.com/office/powerpoint/2010/main" val="351247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B47E91-6846-462A-83AD-3D92464D1EAC}" type="slidenum">
              <a:rPr lang="en-US" altLang="en-US" smtClean="0"/>
              <a:pPr/>
              <a:t>21</a:t>
            </a:fld>
            <a:endParaRPr lang="en-US" altLang="en-US" dirty="0"/>
          </a:p>
        </p:txBody>
      </p:sp>
    </p:spTree>
    <p:extLst>
      <p:ext uri="{BB962C8B-B14F-4D97-AF65-F5344CB8AC3E}">
        <p14:creationId xmlns:p14="http://schemas.microsoft.com/office/powerpoint/2010/main" val="67826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(such as a celebrity)   </a:t>
            </a:r>
            <a:r>
              <a:rPr lang="en-US" altLang="en-US" i="1" dirty="0" smtClean="0"/>
              <a:t>If the principal is undisclosed, the third party has no choice but to hold the agent liable in case of the breach of contract.  If agent has negotiated an agreement beyond the scope of his or her authority, the third party holds the agent liable</a:t>
            </a:r>
            <a:r>
              <a:rPr lang="en-US" altLang="en-US" sz="1400" i="1" dirty="0" smtClean="0"/>
              <a:t>. </a:t>
            </a:r>
            <a:endParaRPr lang="en-US" dirty="0"/>
          </a:p>
        </p:txBody>
      </p:sp>
      <p:sp>
        <p:nvSpPr>
          <p:cNvPr id="4" name="Slide Number Placeholder 3"/>
          <p:cNvSpPr>
            <a:spLocks noGrp="1"/>
          </p:cNvSpPr>
          <p:nvPr>
            <p:ph type="sldNum" sz="quarter" idx="10"/>
          </p:nvPr>
        </p:nvSpPr>
        <p:spPr/>
        <p:txBody>
          <a:bodyPr/>
          <a:lstStyle/>
          <a:p>
            <a:fld id="{6BB47E91-6846-462A-83AD-3D92464D1EAC}" type="slidenum">
              <a:rPr lang="en-US" altLang="en-US" smtClean="0"/>
              <a:pPr/>
              <a:t>22</a:t>
            </a:fld>
            <a:endParaRPr lang="en-US" altLang="en-US" dirty="0"/>
          </a:p>
        </p:txBody>
      </p:sp>
    </p:spTree>
    <p:extLst>
      <p:ext uri="{BB962C8B-B14F-4D97-AF65-F5344CB8AC3E}">
        <p14:creationId xmlns:p14="http://schemas.microsoft.com/office/powerpoint/2010/main" val="169147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3ED60-474A-4F6E-B8DF-DFE19B1E745F}" type="slidenum">
              <a:rPr lang="en-US" altLang="en-US"/>
              <a:pPr/>
              <a:t>4</a:t>
            </a:fld>
            <a:endParaRPr lang="en-US" altLang="en-US" dirty="0"/>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26145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B47E91-6846-462A-83AD-3D92464D1EAC}" type="slidenum">
              <a:rPr lang="en-US" altLang="en-US" smtClean="0"/>
              <a:pPr/>
              <a:t>24</a:t>
            </a:fld>
            <a:endParaRPr lang="en-US" altLang="en-US" dirty="0"/>
          </a:p>
        </p:txBody>
      </p:sp>
    </p:spTree>
    <p:extLst>
      <p:ext uri="{BB962C8B-B14F-4D97-AF65-F5344CB8AC3E}">
        <p14:creationId xmlns:p14="http://schemas.microsoft.com/office/powerpoint/2010/main" val="128819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A7952-8B40-46D8-A355-13B5158ECFA3}" type="slidenum">
              <a:rPr lang="en-US" altLang="en-US"/>
              <a:pPr/>
              <a:t>25</a:t>
            </a:fld>
            <a:endParaRPr lang="en-US" alt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pPr defTabSz="934974"/>
            <a:r>
              <a:rPr lang="en-US" dirty="0" smtClean="0"/>
              <a:t>According to the doctrine of respondeat superior, a master is responsible for the torts of his or her servants.  What is the reasoning</a:t>
            </a:r>
            <a:r>
              <a:rPr lang="en-US" baseline="0" dirty="0" smtClean="0"/>
              <a:t> behind this?  </a:t>
            </a:r>
            <a:r>
              <a:rPr lang="en-US" i="1" baseline="0" dirty="0" smtClean="0"/>
              <a:t>Masters have the right to control the physical conduct of their servants. They are, therefore, responsible when the servant injures a third party while the servant is on the job.  </a:t>
            </a:r>
            <a:r>
              <a:rPr lang="en-US" i="0" baseline="0" dirty="0" smtClean="0"/>
              <a:t>Can you think of examples? </a:t>
            </a:r>
            <a:r>
              <a:rPr lang="en-US" i="1" baseline="0" dirty="0" smtClean="0"/>
              <a:t>Publisher being responsible for a reporter’s slanderous article or a club owner being responsible for a bounder hurting a customer</a:t>
            </a:r>
            <a:endParaRPr lang="en-US" i="0" baseline="0" dirty="0" smtClean="0"/>
          </a:p>
          <a:p>
            <a:pPr defTabSz="934974"/>
            <a:endParaRPr lang="en-US" i="0" baseline="0" dirty="0" smtClean="0"/>
          </a:p>
          <a:p>
            <a:pPr defTabSz="934974"/>
            <a:endParaRPr lang="en-US" i="1" baseline="0" dirty="0" smtClean="0"/>
          </a:p>
          <a:p>
            <a:pPr defTabSz="934974"/>
            <a:endParaRPr lang="en-US" i="0" baseline="0" dirty="0" smtClean="0"/>
          </a:p>
          <a:p>
            <a:pPr defTabSz="934974"/>
            <a:endParaRPr lang="en-US" i="0" dirty="0" smtClean="0"/>
          </a:p>
          <a:p>
            <a:endParaRPr lang="en-US" altLang="en-US" dirty="0"/>
          </a:p>
        </p:txBody>
      </p:sp>
    </p:spTree>
    <p:extLst>
      <p:ext uri="{BB962C8B-B14F-4D97-AF65-F5344CB8AC3E}">
        <p14:creationId xmlns:p14="http://schemas.microsoft.com/office/powerpoint/2010/main" val="2481419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4E44B-7FCF-416C-AA4D-BB9BF4F26093}" type="slidenum">
              <a:rPr lang="en-US"/>
              <a:pPr/>
              <a:t>26</a:t>
            </a:fld>
            <a:endParaRPr 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22577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E8DF8-68E3-4BFB-ABBC-D0E3F2D6FBBC}" type="slidenum">
              <a:rPr lang="en-US"/>
              <a:pPr/>
              <a:t>27</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903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666CF-E0AE-4681-AC40-D29F05DCD272}" type="slidenum">
              <a:rPr lang="en-US"/>
              <a:pPr/>
              <a:t>28</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293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8FFD3-4DF2-41A0-B853-05E5C1396ED8}" type="slidenum">
              <a:rPr lang="en-US"/>
              <a:pPr/>
              <a:t>29</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34003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EA65E-9965-4E9A-A3D2-52015F3B7BCD}" type="slidenum">
              <a:rPr lang="en-US"/>
              <a:pPr/>
              <a:t>30</a:t>
            </a:fld>
            <a:endParaRPr lang="en-US" dirty="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82670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9AF68-36CA-440C-BB9C-1F387B2CA4FC}" type="slidenum">
              <a:rPr lang="en-US" altLang="en-US"/>
              <a:pPr/>
              <a:t>32</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3457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34D2B-B385-43DB-A35B-6D8751C46769}" type="slidenum">
              <a:rPr lang="en-US" altLang="en-US"/>
              <a:pPr/>
              <a:t>5</a:t>
            </a:fld>
            <a:endParaRPr lang="en-US" altLang="en-US" dirty="0"/>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ltLang="en-US" dirty="0" smtClean="0"/>
              <a:t>All agents owe certain duties to their principals an </a:t>
            </a:r>
            <a:r>
              <a:rPr lang="en-US" altLang="en-US" dirty="0" err="1" smtClean="0"/>
              <a:t>dall</a:t>
            </a:r>
            <a:r>
              <a:rPr lang="en-US" altLang="en-US" dirty="0" smtClean="0"/>
              <a:t> principals have certain responsibilities</a:t>
            </a:r>
            <a:r>
              <a:rPr lang="en-US" altLang="en-US" baseline="0" dirty="0" smtClean="0"/>
              <a:t> to their agents.  Julio Rodriguez, a star soccer player, has hired a sports agent.  What might be some of his responsibilities  toward Julio?  </a:t>
            </a:r>
            <a:r>
              <a:rPr lang="en-US" altLang="en-US" i="1" baseline="0" dirty="0" smtClean="0"/>
              <a:t>Secure a professional contract, handle endorsements of products, loyalty to Julio, honesty in his dealings.  </a:t>
            </a:r>
            <a:r>
              <a:rPr lang="en-US" altLang="en-US" i="0" baseline="0" dirty="0" smtClean="0"/>
              <a:t>What responsibilities might Julio have toward his agent?  </a:t>
            </a:r>
            <a:r>
              <a:rPr lang="en-US" altLang="en-US" i="1" baseline="0" dirty="0" smtClean="0"/>
              <a:t>Compensation for services, cooperation with agent’s judgment </a:t>
            </a:r>
            <a:endParaRPr lang="en-US" altLang="en-US" i="0" baseline="0" dirty="0" smtClean="0"/>
          </a:p>
          <a:p>
            <a:endParaRPr lang="en-US" altLang="en-US" dirty="0"/>
          </a:p>
        </p:txBody>
      </p:sp>
    </p:spTree>
    <p:extLst>
      <p:ext uri="{BB962C8B-B14F-4D97-AF65-F5344CB8AC3E}">
        <p14:creationId xmlns:p14="http://schemas.microsoft.com/office/powerpoint/2010/main" val="6020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B6201-C573-4099-BD98-CAF90FA82EE3}" type="slidenum">
              <a:rPr lang="en-US" altLang="en-US"/>
              <a:pPr/>
              <a:t>6</a:t>
            </a:fld>
            <a:endParaRPr lang="en-US" altLang="en-US" dirty="0"/>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ltLang="en-US" dirty="0" smtClean="0"/>
              <a:t>Jack Jones works as the agent for</a:t>
            </a:r>
            <a:r>
              <a:rPr lang="en-US" altLang="en-US" baseline="0" dirty="0" smtClean="0"/>
              <a:t> Dee Campbell to sell her artwork to galleries.  He also works for Dee’s competitor to sell the competitor’s work in the same places.  Can the agent adequately serve both principals?  </a:t>
            </a:r>
            <a:r>
              <a:rPr lang="en-US" altLang="en-US" i="1" baseline="0" dirty="0" smtClean="0"/>
              <a:t>Probably not.  One principal or the other may lose opportunities by having the competitor’s artwork in the same locale; the agent benefits either way.  </a:t>
            </a:r>
            <a:endParaRPr lang="en-US" altLang="en-US" i="0" baseline="0" dirty="0" smtClean="0"/>
          </a:p>
          <a:p>
            <a:endParaRPr lang="en-US" altLang="en-US" i="0" baseline="0" dirty="0" smtClean="0"/>
          </a:p>
          <a:p>
            <a:r>
              <a:rPr lang="en-US" altLang="en-US" dirty="0" smtClean="0"/>
              <a:t>Universal Access:  Museums</a:t>
            </a:r>
            <a:r>
              <a:rPr lang="en-US" altLang="en-US" baseline="0" dirty="0" smtClean="0"/>
              <a:t> often show artwork belonging to private collectors, other museums, or organized touring presentations.  Describe the types of principals and agents that might be involved in such a situation.  Have them identify the benefits and responsibilities for the lender and the museum in these cases.  </a:t>
            </a:r>
            <a:r>
              <a:rPr lang="en-US" altLang="en-US" i="1" baseline="0" dirty="0" smtClean="0"/>
              <a:t>Responsibilities or museum – take care of artwork, compensate the lender, responsibilities of lender – deliver artwork as promised; benefit to museum – new art to offer to patrons; benefit to lender – prestige of having museum show art.</a:t>
            </a:r>
          </a:p>
          <a:p>
            <a:endParaRPr lang="en-US" altLang="en-US" i="1" baseline="0" dirty="0" smtClean="0"/>
          </a:p>
          <a:p>
            <a:endParaRPr lang="en-US" altLang="en-US" dirty="0"/>
          </a:p>
        </p:txBody>
      </p:sp>
    </p:spTree>
    <p:extLst>
      <p:ext uri="{BB962C8B-B14F-4D97-AF65-F5344CB8AC3E}">
        <p14:creationId xmlns:p14="http://schemas.microsoft.com/office/powerpoint/2010/main" val="125177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3BA65-AC28-4BF5-9323-3337461B6631}" type="slidenum">
              <a:rPr lang="en-US" altLang="en-US"/>
              <a:pPr/>
              <a:t>7</a:t>
            </a:fld>
            <a:endParaRPr lang="en-US" altLang="en-US" dirty="0"/>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7290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C398D-C6D3-451F-8CFA-7EDD7D4637B1}" type="slidenum">
              <a:rPr lang="en-US" altLang="en-US"/>
              <a:pPr/>
              <a:t>8</a:t>
            </a:fld>
            <a:endParaRPr lang="en-US" altLang="en-US" dirty="0"/>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7509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6905C-45A7-4727-9AA1-AA93801A4EB9}" type="slidenum">
              <a:rPr lang="en-US" altLang="en-US"/>
              <a:pPr/>
              <a:t>9</a:t>
            </a:fld>
            <a:endParaRPr lang="en-US" altLang="en-US" dirty="0"/>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9541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343AA-085A-4076-BDE1-6F6297C02E5F}" type="slidenum">
              <a:rPr lang="en-US" altLang="en-US"/>
              <a:pPr/>
              <a:t>10</a:t>
            </a:fld>
            <a:endParaRPr lang="en-US" altLang="en-US" dirty="0"/>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4132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CD704-6375-4B47-B876-336D2E81A277}" type="slidenum">
              <a:rPr lang="en-US" altLang="en-US"/>
              <a:pPr/>
              <a:t>11</a:t>
            </a:fld>
            <a:endParaRPr lang="en-US" altLang="en-US" dirty="0"/>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94173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14.pdf" TargetMode="External"/><Relationship Id="rId5" Type="http://schemas.openxmlformats.org/officeDocument/2006/relationships/hyperlink" Target="../Assessments/Ch_14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1" name="Picture 29" descr="14 part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14 part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48350" y="171450"/>
            <a:ext cx="15430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6" name="Rectangle 14">
            <a:hlinkClick r:id="rId5" action="ppaction://hlinkpres?slideindex=1&amp;slidetitle="/>
          </p:cNvPr>
          <p:cNvSpPr>
            <a:spLocks noChangeArrowheads="1"/>
          </p:cNvSpPr>
          <p:nvPr userDrawn="1"/>
        </p:nvSpPr>
        <p:spPr bwMode="auto">
          <a:xfrm>
            <a:off x="4457700" y="171450"/>
            <a:ext cx="1390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7" name="Rectangle 15">
            <a:hlinkClick r:id="rId6" action="ppaction://hlinkfile"/>
          </p:cNvPr>
          <p:cNvSpPr>
            <a:spLocks noChangeArrowheads="1"/>
          </p:cNvSpPr>
          <p:nvPr userDrawn="1"/>
        </p:nvSpPr>
        <p:spPr bwMode="auto">
          <a:xfrm>
            <a:off x="2946400" y="177800"/>
            <a:ext cx="152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8" name="Rectangle 16">
            <a:hlinkClick r:id="" action="ppaction://hlinkshowjump?jump=endshow"/>
          </p:cNvPr>
          <p:cNvSpPr>
            <a:spLocks noChangeArrowheads="1"/>
          </p:cNvSpPr>
          <p:nvPr userDrawn="1"/>
        </p:nvSpPr>
        <p:spPr bwMode="auto">
          <a:xfrm>
            <a:off x="7372350" y="161925"/>
            <a:ext cx="1609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02"/>
                                        </p:tgtEl>
                                        <p:attrNameLst>
                                          <p:attrName>style.visibility</p:attrName>
                                        </p:attrNameLst>
                                      </p:cBhvr>
                                      <p:to>
                                        <p:strVal val="visible"/>
                                      </p:to>
                                    </p:set>
                                    <p:animEffect transition="in" filter="fade">
                                      <p:cBhvr>
                                        <p:cTn id="7" dur="1000"/>
                                        <p:tgtEl>
                                          <p:spTgt spid="3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92927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42656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4390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6261845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969566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72517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470810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1078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4145611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0823806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14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14.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3" name="Picture 29" descr="1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5395"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Agents have a </a:t>
            </a:r>
            <a:r>
              <a:rPr lang="en-US" altLang="en-US" u="sng" dirty="0"/>
              <a:t>duty</a:t>
            </a:r>
            <a:r>
              <a:rPr lang="en-US" altLang="en-US" dirty="0"/>
              <a:t> to account for a principal’s </a:t>
            </a:r>
            <a:r>
              <a:rPr lang="en-US" altLang="en-US" u="sng" dirty="0"/>
              <a:t>money</a:t>
            </a:r>
            <a:r>
              <a:rPr lang="en-US" altLang="en-US" dirty="0"/>
              <a:t> and keep it safe.</a:t>
            </a:r>
          </a:p>
          <a:p>
            <a:pPr marL="0" indent="0">
              <a:buFontTx/>
              <a:buNone/>
            </a:pPr>
            <a:r>
              <a:rPr lang="en-US" altLang="en-US" dirty="0"/>
              <a:t>If an agent </a:t>
            </a:r>
            <a:r>
              <a:rPr lang="en-US" altLang="en-US" u="sng" dirty="0"/>
              <a:t>mixes</a:t>
            </a:r>
            <a:r>
              <a:rPr lang="en-US" altLang="en-US" dirty="0"/>
              <a:t> his or her own personal money with the principal’s money, the entire amount </a:t>
            </a:r>
            <a:r>
              <a:rPr lang="en-US" altLang="en-US" u="sng" dirty="0"/>
              <a:t>legally</a:t>
            </a:r>
            <a:r>
              <a:rPr lang="en-US" altLang="en-US" dirty="0"/>
              <a:t> goes to the principal.</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6419"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Agents have a duty to use </a:t>
            </a:r>
            <a:r>
              <a:rPr lang="en-US" altLang="en-US" u="sng" dirty="0"/>
              <a:t>good</a:t>
            </a:r>
            <a:r>
              <a:rPr lang="en-US" altLang="en-US" dirty="0"/>
              <a:t> judgment in </a:t>
            </a:r>
            <a:r>
              <a:rPr lang="en-US" altLang="en-US" u="sng" dirty="0"/>
              <a:t>representing</a:t>
            </a:r>
            <a:r>
              <a:rPr lang="en-US" altLang="en-US" dirty="0"/>
              <a:t> a principal.</a:t>
            </a:r>
          </a:p>
          <a:p>
            <a:pPr marL="0" indent="0">
              <a:buFontTx/>
              <a:buNone/>
            </a:pPr>
            <a:r>
              <a:rPr lang="en-US" altLang="en-US" dirty="0"/>
              <a:t>Agents are not held liable, however, for honest </a:t>
            </a:r>
            <a:r>
              <a:rPr lang="en-US" altLang="en-US" u="sng" dirty="0"/>
              <a:t>mistakes</a:t>
            </a:r>
            <a:r>
              <a:rPr lang="en-US" altLang="en-US" dirty="0"/>
              <a:t> if they have performed to the </a:t>
            </a:r>
            <a:r>
              <a:rPr lang="en-US" altLang="en-US" u="sng" dirty="0"/>
              <a:t>best</a:t>
            </a:r>
            <a:r>
              <a:rPr lang="en-US" altLang="en-US" dirty="0"/>
              <a:t> of their ability.</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pic>
        <p:nvPicPr>
          <p:cNvPr id="317445" name="Picture 5" descr="4 bars with hea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0" y="1473200"/>
            <a:ext cx="7431088" cy="4670425"/>
          </a:xfrm>
          <a:prstGeom prst="rect">
            <a:avLst/>
          </a:prstGeom>
          <a:noFill/>
          <a:extLst>
            <a:ext uri="{909E8E84-426E-40DD-AFC4-6F175D3DCCD1}">
              <a14:hiddenFill xmlns:a14="http://schemas.microsoft.com/office/drawing/2010/main">
                <a:solidFill>
                  <a:srgbClr val="FFFFFF"/>
                </a:solidFill>
              </a14:hiddenFill>
            </a:ext>
          </a:extLst>
        </p:spPr>
      </p:pic>
      <p:sp>
        <p:nvSpPr>
          <p:cNvPr id="317446" name="Rectangle 6"/>
          <p:cNvSpPr>
            <a:spLocks noChangeArrowheads="1"/>
          </p:cNvSpPr>
          <p:nvPr/>
        </p:nvSpPr>
        <p:spPr bwMode="auto">
          <a:xfrm>
            <a:off x="1295400" y="1725613"/>
            <a:ext cx="6632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dirty="0">
                <a:solidFill>
                  <a:schemeClr val="bg1"/>
                </a:solidFill>
              </a:rPr>
              <a:t>A principal owes an agent four duties:</a:t>
            </a:r>
          </a:p>
        </p:txBody>
      </p:sp>
      <p:sp>
        <p:nvSpPr>
          <p:cNvPr id="317447" name="Rectangle 7"/>
          <p:cNvSpPr>
            <a:spLocks noChangeArrowheads="1"/>
          </p:cNvSpPr>
          <p:nvPr/>
        </p:nvSpPr>
        <p:spPr bwMode="auto">
          <a:xfrm>
            <a:off x="1135063" y="2576513"/>
            <a:ext cx="6904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003399"/>
                </a:solidFill>
              </a:rPr>
              <a:t>compensation</a:t>
            </a:r>
          </a:p>
        </p:txBody>
      </p:sp>
      <p:sp>
        <p:nvSpPr>
          <p:cNvPr id="317448" name="Rectangle 8"/>
          <p:cNvSpPr>
            <a:spLocks noChangeArrowheads="1"/>
          </p:cNvSpPr>
          <p:nvPr/>
        </p:nvSpPr>
        <p:spPr bwMode="auto">
          <a:xfrm>
            <a:off x="1135063" y="3478213"/>
            <a:ext cx="6904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003399"/>
                </a:solidFill>
              </a:rPr>
              <a:t>reimbursement</a:t>
            </a:r>
          </a:p>
        </p:txBody>
      </p:sp>
      <p:sp>
        <p:nvSpPr>
          <p:cNvPr id="317449" name="Rectangle 9"/>
          <p:cNvSpPr>
            <a:spLocks noChangeArrowheads="1"/>
          </p:cNvSpPr>
          <p:nvPr/>
        </p:nvSpPr>
        <p:spPr bwMode="auto">
          <a:xfrm>
            <a:off x="1135063" y="4379913"/>
            <a:ext cx="6904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003399"/>
                </a:solidFill>
              </a:rPr>
              <a:t>indemnification</a:t>
            </a:r>
          </a:p>
        </p:txBody>
      </p:sp>
      <p:sp>
        <p:nvSpPr>
          <p:cNvPr id="317450" name="Rectangle 10"/>
          <p:cNvSpPr>
            <a:spLocks noChangeArrowheads="1"/>
          </p:cNvSpPr>
          <p:nvPr/>
        </p:nvSpPr>
        <p:spPr bwMode="auto">
          <a:xfrm>
            <a:off x="1135063" y="5281613"/>
            <a:ext cx="6904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dirty="0">
                <a:solidFill>
                  <a:srgbClr val="003399"/>
                </a:solidFill>
              </a:rPr>
              <a:t>cooperation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7447"/>
                                        </p:tgtEl>
                                        <p:attrNameLst>
                                          <p:attrName>style.visibility</p:attrName>
                                        </p:attrNameLst>
                                      </p:cBhvr>
                                      <p:to>
                                        <p:strVal val="visible"/>
                                      </p:to>
                                    </p:set>
                                    <p:animEffect transition="in" filter="wipe(left)">
                                      <p:cBhvr>
                                        <p:cTn id="7" dur="500"/>
                                        <p:tgtEl>
                                          <p:spTgt spid="3174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449"/>
                                        </p:tgtEl>
                                        <p:attrNameLst>
                                          <p:attrName>style.visibility</p:attrName>
                                        </p:attrNameLst>
                                      </p:cBhvr>
                                      <p:to>
                                        <p:strVal val="visible"/>
                                      </p:to>
                                    </p:set>
                                    <p:animEffect transition="in" filter="wipe(left)">
                                      <p:cBhvr>
                                        <p:cTn id="10" dur="500"/>
                                        <p:tgtEl>
                                          <p:spTgt spid="31744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17448"/>
                                        </p:tgtEl>
                                        <p:attrNameLst>
                                          <p:attrName>style.visibility</p:attrName>
                                        </p:attrNameLst>
                                      </p:cBhvr>
                                      <p:to>
                                        <p:strVal val="visible"/>
                                      </p:to>
                                    </p:set>
                                    <p:animEffect transition="in" filter="wipe(right)">
                                      <p:cBhvr>
                                        <p:cTn id="13" dur="500"/>
                                        <p:tgtEl>
                                          <p:spTgt spid="31744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17450"/>
                                        </p:tgtEl>
                                        <p:attrNameLst>
                                          <p:attrName>style.visibility</p:attrName>
                                        </p:attrNameLst>
                                      </p:cBhvr>
                                      <p:to>
                                        <p:strVal val="visible"/>
                                      </p:to>
                                    </p:set>
                                    <p:animEffect transition="in" filter="wipe(right)">
                                      <p:cBhvr>
                                        <p:cTn id="16" dur="500"/>
                                        <p:tgtEl>
                                          <p:spTgt spid="317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p:bldP spid="317448" grpId="0"/>
      <p:bldP spid="317449" grpId="0"/>
      <p:bldP spid="3174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514350" y="1495425"/>
            <a:ext cx="28924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8467"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8468"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b="1" dirty="0"/>
              <a:t>Compensation </a:t>
            </a:r>
            <a:r>
              <a:rPr lang="en-US" altLang="en-US" dirty="0"/>
              <a:t>is </a:t>
            </a:r>
            <a:r>
              <a:rPr lang="en-US" altLang="en-US" u="sng" dirty="0"/>
              <a:t>fair</a:t>
            </a:r>
            <a:r>
              <a:rPr lang="en-US" altLang="en-US" dirty="0"/>
              <a:t> pay for a job.</a:t>
            </a:r>
          </a:p>
          <a:p>
            <a:pPr marL="0" indent="0">
              <a:buFontTx/>
              <a:buNone/>
            </a:pPr>
            <a:r>
              <a:rPr lang="en-US" altLang="en-US" dirty="0"/>
              <a:t>A principal must pay an agent the amount </a:t>
            </a:r>
            <a:r>
              <a:rPr lang="en-US" altLang="en-US" u="sng" dirty="0"/>
              <a:t>stated</a:t>
            </a:r>
            <a:r>
              <a:rPr lang="en-US" altLang="en-US" dirty="0"/>
              <a:t> in a contract. If no amount is stated, the principal must pay the agent a </a:t>
            </a:r>
            <a:r>
              <a:rPr lang="en-US" altLang="en-US" u="sng" dirty="0"/>
              <a:t>reasonable</a:t>
            </a:r>
            <a:r>
              <a:rPr lang="en-US" altLang="en-US" dirty="0"/>
              <a:t> amount.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514350" y="1495425"/>
            <a:ext cx="3121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9491"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9492"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b="1" dirty="0"/>
              <a:t>Reimbursement</a:t>
            </a:r>
            <a:r>
              <a:rPr lang="en-US" altLang="en-US" dirty="0"/>
              <a:t> means the principal must pay the agent for </a:t>
            </a:r>
            <a:r>
              <a:rPr lang="en-US" altLang="en-US" u="sng" dirty="0"/>
              <a:t>any</a:t>
            </a:r>
            <a:r>
              <a:rPr lang="en-US" altLang="en-US" dirty="0"/>
              <a:t> money the agent spent on behalf of the principal, such as transportation </a:t>
            </a:r>
            <a:r>
              <a:rPr lang="en-US" altLang="en-US" u="sng" dirty="0"/>
              <a:t>costs</a:t>
            </a:r>
            <a:r>
              <a:rPr lang="en-US" altLang="en-US" dirty="0"/>
              <a:t>.</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514350" y="1495425"/>
            <a:ext cx="30702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0515"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20516"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b="1" dirty="0"/>
              <a:t>Indemnification</a:t>
            </a:r>
            <a:r>
              <a:rPr lang="en-US" altLang="en-US" dirty="0"/>
              <a:t> means the principal must pay the agent for any </a:t>
            </a:r>
            <a:r>
              <a:rPr lang="en-US" altLang="en-US" u="sng" dirty="0"/>
              <a:t>losses</a:t>
            </a:r>
            <a:r>
              <a:rPr lang="en-US" altLang="en-US" dirty="0"/>
              <a:t> the agent suffered on behalf of the principal, such as </a:t>
            </a:r>
            <a:r>
              <a:rPr lang="en-US" altLang="en-US" u="sng" dirty="0"/>
              <a:t>damage</a:t>
            </a:r>
            <a:r>
              <a:rPr lang="en-US" altLang="en-US" dirty="0"/>
              <a:t> to equipment.</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22563"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Cooperation means a principal has an </a:t>
            </a:r>
            <a:r>
              <a:rPr lang="en-US" altLang="en-US" u="sng" dirty="0"/>
              <a:t>obligation</a:t>
            </a:r>
            <a:r>
              <a:rPr lang="en-US" altLang="en-US" dirty="0"/>
              <a:t> not to interfere with an agent and make it difficult or </a:t>
            </a:r>
            <a:r>
              <a:rPr lang="en-US" altLang="en-US" u="sng" dirty="0"/>
              <a:t>impossible</a:t>
            </a:r>
            <a:r>
              <a:rPr lang="en-US" altLang="en-US" dirty="0"/>
              <a:t> for an agent to carry out his or her duties.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23587"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People are usually held </a:t>
            </a:r>
            <a:r>
              <a:rPr lang="en-US" altLang="en-US" u="sng" dirty="0"/>
              <a:t>liable</a:t>
            </a:r>
            <a:r>
              <a:rPr lang="en-US" altLang="en-US" dirty="0"/>
              <a:t> for their </a:t>
            </a:r>
            <a:r>
              <a:rPr lang="en-US" altLang="en-US" u="sng" dirty="0"/>
              <a:t>own</a:t>
            </a:r>
            <a:r>
              <a:rPr lang="en-US" altLang="en-US" dirty="0"/>
              <a:t> actions. </a:t>
            </a:r>
          </a:p>
          <a:p>
            <a:pPr marL="0" indent="0">
              <a:buFontTx/>
              <a:buNone/>
            </a:pPr>
            <a:r>
              <a:rPr lang="en-US" altLang="en-US" dirty="0"/>
              <a:t>When an agent acts on </a:t>
            </a:r>
            <a:r>
              <a:rPr lang="en-US" altLang="en-US" u="sng" dirty="0"/>
              <a:t>behalf</a:t>
            </a:r>
            <a:r>
              <a:rPr lang="en-US" altLang="en-US" dirty="0"/>
              <a:t> of a principal, however, it is as if the principal has </a:t>
            </a:r>
            <a:r>
              <a:rPr lang="en-US" altLang="en-US" u="sng" dirty="0"/>
              <a:t>acted</a:t>
            </a:r>
            <a:r>
              <a:rPr lang="en-US" altLang="en-US" dirty="0"/>
              <a:t>. </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25635"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Thus, if an agent causes any </a:t>
            </a:r>
            <a:r>
              <a:rPr lang="en-US" altLang="en-US" u="sng" dirty="0"/>
              <a:t>damage</a:t>
            </a:r>
            <a:r>
              <a:rPr lang="en-US" altLang="en-US" dirty="0"/>
              <a:t> or injury while working for a principal, the </a:t>
            </a:r>
            <a:r>
              <a:rPr lang="en-US" altLang="en-US" u="sng" dirty="0"/>
              <a:t>principal</a:t>
            </a:r>
            <a:r>
              <a:rPr lang="en-US" altLang="en-US" dirty="0"/>
              <a:t> is held liable.</a:t>
            </a:r>
          </a:p>
          <a:p>
            <a:pPr marL="0" indent="0">
              <a:buFontTx/>
              <a:buNone/>
            </a:pPr>
            <a:r>
              <a:rPr lang="en-US" altLang="en-US" dirty="0"/>
              <a:t>If the agent, however, acted </a:t>
            </a:r>
            <a:r>
              <a:rPr lang="en-US" altLang="en-US" u="sng" dirty="0"/>
              <a:t>beyond</a:t>
            </a:r>
            <a:r>
              <a:rPr lang="en-US" altLang="en-US" dirty="0"/>
              <a:t> his or her authority, the agent is held liable</a:t>
            </a:r>
            <a:r>
              <a:rPr lang="en-US" altLang="en-US" dirty="0" smtClean="0"/>
              <a:t>.</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0"/>
              </a:spcBef>
              <a:buNone/>
            </a:pPr>
            <a:r>
              <a:rPr lang="en-US" altLang="en-US" u="sng" dirty="0" smtClean="0"/>
              <a:t>Who</a:t>
            </a:r>
            <a:r>
              <a:rPr lang="en-US" altLang="en-US" dirty="0" smtClean="0"/>
              <a:t> is liable for an </a:t>
            </a:r>
            <a:r>
              <a:rPr lang="en-US" altLang="en-US" u="sng" dirty="0" smtClean="0"/>
              <a:t>injury</a:t>
            </a:r>
            <a:r>
              <a:rPr lang="en-US" altLang="en-US" dirty="0" smtClean="0"/>
              <a:t> depends on two questions:  </a:t>
            </a:r>
          </a:p>
          <a:p>
            <a:pPr marL="457200" lvl="1" indent="-457200">
              <a:spcBef>
                <a:spcPts val="0"/>
              </a:spcBef>
              <a:buFont typeface="Arial" pitchFamily="34" charset="0"/>
              <a:buChar char="•"/>
            </a:pPr>
            <a:r>
              <a:rPr lang="en-US" altLang="en-US" dirty="0" smtClean="0"/>
              <a:t>Are the </a:t>
            </a:r>
            <a:r>
              <a:rPr lang="en-US" altLang="en-US" u="sng" dirty="0" smtClean="0"/>
              <a:t>parties</a:t>
            </a:r>
            <a:r>
              <a:rPr lang="en-US" altLang="en-US" dirty="0" smtClean="0"/>
              <a:t> in a principal-agent or proprietor-independent contractor relationship?</a:t>
            </a:r>
          </a:p>
          <a:p>
            <a:pPr marL="457200" lvl="1" indent="-457200">
              <a:spcBef>
                <a:spcPts val="0"/>
              </a:spcBef>
              <a:buFont typeface="Arial" pitchFamily="34" charset="0"/>
              <a:buChar char="•"/>
            </a:pPr>
            <a:r>
              <a:rPr lang="en-US" altLang="en-US" dirty="0" smtClean="0"/>
              <a:t>Does the liability concern a </a:t>
            </a:r>
            <a:r>
              <a:rPr lang="en-US" altLang="en-US" u="sng" dirty="0" smtClean="0"/>
              <a:t>contractual</a:t>
            </a:r>
            <a:r>
              <a:rPr lang="en-US" altLang="en-US" dirty="0" smtClean="0"/>
              <a:t> matter or a tort?</a:t>
            </a:r>
          </a:p>
          <a:p>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a:xfrm>
            <a:off x="243840" y="1158240"/>
            <a:ext cx="8680704" cy="5047488"/>
          </a:xfrm>
        </p:spPr>
        <p:txBody>
          <a:bodyPr/>
          <a:lstStyle/>
          <a:p>
            <a:pPr>
              <a:spcBef>
                <a:spcPts val="0"/>
              </a:spcBef>
            </a:pPr>
            <a:r>
              <a:rPr lang="en-US" dirty="0" smtClean="0"/>
              <a:t>Identify the duties of agents to principals</a:t>
            </a:r>
          </a:p>
          <a:p>
            <a:pPr>
              <a:spcBef>
                <a:spcPts val="0"/>
              </a:spcBef>
            </a:pPr>
            <a:r>
              <a:rPr lang="en-US" dirty="0" smtClean="0"/>
              <a:t>Identify the duties of principals to agents</a:t>
            </a:r>
          </a:p>
          <a:p>
            <a:pPr>
              <a:spcBef>
                <a:spcPts val="0"/>
              </a:spcBef>
            </a:pPr>
            <a:r>
              <a:rPr lang="en-US" dirty="0" smtClean="0"/>
              <a:t>Describe the nature of contract liability in agency law</a:t>
            </a:r>
          </a:p>
          <a:p>
            <a:pPr>
              <a:spcBef>
                <a:spcPts val="0"/>
              </a:spcBef>
            </a:pPr>
            <a:r>
              <a:rPr lang="en-US" dirty="0" smtClean="0"/>
              <a:t>Explain the doctrine of </a:t>
            </a:r>
            <a:r>
              <a:rPr lang="en-US" i="1" dirty="0" smtClean="0"/>
              <a:t>respondeat superior</a:t>
            </a:r>
            <a:r>
              <a:rPr lang="en-US" dirty="0" smtClean="0"/>
              <a:t> in relation to tort liability</a:t>
            </a:r>
          </a:p>
          <a:p>
            <a:pPr>
              <a:spcBef>
                <a:spcPts val="0"/>
              </a:spcBef>
              <a:buNone/>
            </a:pPr>
            <a:endParaRPr lang="en-US" dirty="0" smtClean="0"/>
          </a:p>
          <a:p>
            <a:pPr marL="0" indent="0">
              <a:spcBef>
                <a:spcPts val="0"/>
              </a:spcBef>
              <a:buNone/>
            </a:pPr>
            <a:r>
              <a:rPr lang="en-US" dirty="0" smtClean="0"/>
              <a:t>Understanding the duties and liability of agents and principals will help you in the world of work</a:t>
            </a:r>
            <a:endParaRPr lang="en-US"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0416" y="1121664"/>
            <a:ext cx="8619744" cy="5145024"/>
          </a:xfrm>
        </p:spPr>
        <p:txBody>
          <a:bodyPr/>
          <a:lstStyle/>
          <a:p>
            <a:pPr marL="0">
              <a:spcBef>
                <a:spcPts val="0"/>
              </a:spcBef>
              <a:buNone/>
            </a:pPr>
            <a:r>
              <a:rPr lang="en-US" sz="2800" dirty="0" smtClean="0"/>
              <a:t>To determine the relationship they may ask the following questions:</a:t>
            </a:r>
          </a:p>
          <a:p>
            <a:pPr marL="457200" lvl="1">
              <a:spcBef>
                <a:spcPts val="0"/>
              </a:spcBef>
              <a:buFont typeface="Arial" pitchFamily="34" charset="0"/>
              <a:buChar char="•"/>
            </a:pPr>
            <a:r>
              <a:rPr lang="en-US" sz="2400" dirty="0" smtClean="0"/>
              <a:t>Does the hiring person make available the </a:t>
            </a:r>
            <a:r>
              <a:rPr lang="en-US" sz="2400" u="sng" dirty="0" smtClean="0"/>
              <a:t>tools</a:t>
            </a:r>
            <a:r>
              <a:rPr lang="en-US" sz="2400" dirty="0" smtClean="0"/>
              <a:t> for the worker?</a:t>
            </a:r>
          </a:p>
          <a:p>
            <a:pPr marL="457200" lvl="1">
              <a:spcBef>
                <a:spcPts val="0"/>
              </a:spcBef>
              <a:buFont typeface="Arial" pitchFamily="34" charset="0"/>
              <a:buChar char="•"/>
            </a:pPr>
            <a:r>
              <a:rPr lang="en-US" sz="2400" dirty="0" smtClean="0"/>
              <a:t>Is the worker paid </a:t>
            </a:r>
            <a:r>
              <a:rPr lang="en-US" sz="2400" u="sng" dirty="0" smtClean="0"/>
              <a:t>hourly</a:t>
            </a:r>
            <a:r>
              <a:rPr lang="en-US" sz="2400" dirty="0" smtClean="0"/>
              <a:t>?</a:t>
            </a:r>
          </a:p>
          <a:p>
            <a:pPr marL="457200" lvl="1">
              <a:spcBef>
                <a:spcPts val="0"/>
              </a:spcBef>
              <a:buFont typeface="Arial" pitchFamily="34" charset="0"/>
              <a:buChar char="•"/>
            </a:pPr>
            <a:r>
              <a:rPr lang="en-US" sz="2400" dirty="0" smtClean="0"/>
              <a:t>Is the worker employed only by the </a:t>
            </a:r>
            <a:r>
              <a:rPr lang="en-US" sz="2400" u="sng" dirty="0" smtClean="0"/>
              <a:t>hiring</a:t>
            </a:r>
            <a:r>
              <a:rPr lang="en-US" sz="2400" dirty="0" smtClean="0"/>
              <a:t> person?</a:t>
            </a:r>
          </a:p>
          <a:p>
            <a:pPr marL="457200" lvl="1">
              <a:spcBef>
                <a:spcPts val="0"/>
              </a:spcBef>
              <a:buFont typeface="Arial" pitchFamily="34" charset="0"/>
              <a:buChar char="•"/>
            </a:pPr>
            <a:r>
              <a:rPr lang="en-US" sz="2400" dirty="0" smtClean="0"/>
              <a:t>Is the </a:t>
            </a:r>
            <a:r>
              <a:rPr lang="en-US" sz="2400" u="sng" dirty="0" smtClean="0"/>
              <a:t>business</a:t>
            </a:r>
            <a:r>
              <a:rPr lang="en-US" sz="2400" dirty="0" smtClean="0"/>
              <a:t> of the worker the same as the business of the hiring person?</a:t>
            </a:r>
          </a:p>
          <a:p>
            <a:pPr marL="457200" lvl="1">
              <a:spcBef>
                <a:spcPts val="0"/>
              </a:spcBef>
              <a:buFont typeface="Arial" pitchFamily="34" charset="0"/>
              <a:buChar char="•"/>
            </a:pPr>
            <a:r>
              <a:rPr lang="en-US" sz="2400" dirty="0" smtClean="0"/>
              <a:t>Does the hiring person have the </a:t>
            </a:r>
            <a:r>
              <a:rPr lang="en-US" sz="2400" u="sng" dirty="0" smtClean="0"/>
              <a:t>authority</a:t>
            </a:r>
            <a:r>
              <a:rPr lang="en-US" sz="2400" dirty="0" smtClean="0"/>
              <a:t> to hire or fire others workers?</a:t>
            </a:r>
          </a:p>
          <a:p>
            <a:pPr marL="457200" lvl="1">
              <a:spcBef>
                <a:spcPts val="0"/>
              </a:spcBef>
              <a:buFont typeface="Arial" pitchFamily="34" charset="0"/>
              <a:buChar char="•"/>
            </a:pPr>
            <a:r>
              <a:rPr lang="en-US" sz="2400" dirty="0" smtClean="0"/>
              <a:t>Does the hiring person supervise the tasks of the worker?</a:t>
            </a:r>
          </a:p>
          <a:p>
            <a:pPr marL="457200" lvl="1">
              <a:spcBef>
                <a:spcPts val="0"/>
              </a:spcBef>
              <a:buFont typeface="Arial" pitchFamily="34" charset="0"/>
              <a:buChar char="•"/>
            </a:pPr>
            <a:r>
              <a:rPr lang="en-US" sz="2400" dirty="0" smtClean="0"/>
              <a:t>Is </a:t>
            </a:r>
            <a:r>
              <a:rPr lang="en-US" sz="2400" u="sng" dirty="0" smtClean="0"/>
              <a:t>little</a:t>
            </a:r>
            <a:r>
              <a:rPr lang="en-US" sz="2400" dirty="0" smtClean="0"/>
              <a:t> skill needed to do the worker’s job?</a:t>
            </a:r>
            <a:endParaRPr lang="en-US" sz="2400"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spcBef>
                <a:spcPts val="0"/>
              </a:spcBef>
              <a:buNone/>
            </a:pPr>
            <a:r>
              <a:rPr lang="en-US" dirty="0" smtClean="0"/>
              <a:t>Contractual Liability of Principals</a:t>
            </a:r>
          </a:p>
          <a:p>
            <a:pPr marL="0">
              <a:spcBef>
                <a:spcPts val="0"/>
              </a:spcBef>
              <a:buFont typeface="Arial" pitchFamily="34" charset="0"/>
              <a:buChar char="•"/>
            </a:pPr>
            <a:r>
              <a:rPr lang="en-US" dirty="0" smtClean="0"/>
              <a:t>“stand in the </a:t>
            </a:r>
            <a:r>
              <a:rPr lang="en-US" u="sng" dirty="0" smtClean="0"/>
              <a:t>shoes</a:t>
            </a:r>
            <a:r>
              <a:rPr lang="en-US" dirty="0" smtClean="0"/>
              <a:t> of the principal”</a:t>
            </a:r>
          </a:p>
          <a:p>
            <a:pPr marL="0">
              <a:spcBef>
                <a:spcPts val="0"/>
              </a:spcBef>
              <a:buFont typeface="Arial" pitchFamily="34" charset="0"/>
              <a:buChar char="•"/>
            </a:pPr>
            <a:r>
              <a:rPr lang="en-US" dirty="0" smtClean="0"/>
              <a:t>Principals liable for proven injuries in contractual disputes</a:t>
            </a:r>
          </a:p>
          <a:p>
            <a:pPr marL="0">
              <a:spcBef>
                <a:spcPts val="0"/>
              </a:spcBef>
              <a:buNone/>
            </a:pPr>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264" y="987552"/>
            <a:ext cx="8766048" cy="5260848"/>
          </a:xfrm>
        </p:spPr>
        <p:txBody>
          <a:bodyPr/>
          <a:lstStyle/>
          <a:p>
            <a:pPr marL="0">
              <a:spcBef>
                <a:spcPts val="0"/>
              </a:spcBef>
              <a:buNone/>
            </a:pPr>
            <a:r>
              <a:rPr lang="en-US" sz="3000" dirty="0" smtClean="0"/>
              <a:t>Contractual Liability of Agents</a:t>
            </a:r>
          </a:p>
          <a:p>
            <a:pPr>
              <a:spcBef>
                <a:spcPts val="0"/>
              </a:spcBef>
            </a:pPr>
            <a:r>
              <a:rPr lang="en-US" altLang="en-US" sz="3000" u="sng" dirty="0" smtClean="0"/>
              <a:t>Three</a:t>
            </a:r>
            <a:r>
              <a:rPr lang="en-US" altLang="en-US" sz="3000" dirty="0" smtClean="0"/>
              <a:t> situations can occur in which an agent becomes liable for an injury to a third party. </a:t>
            </a:r>
          </a:p>
          <a:p>
            <a:pPr lvl="1">
              <a:spcBef>
                <a:spcPts val="0"/>
              </a:spcBef>
            </a:pPr>
            <a:r>
              <a:rPr lang="en-US" altLang="en-US" sz="2600" dirty="0" smtClean="0"/>
              <a:t>The agent has made an agreement or performed tasks beyond his or her </a:t>
            </a:r>
            <a:r>
              <a:rPr lang="en-US" altLang="en-US" sz="2600" u="sng" dirty="0" smtClean="0"/>
              <a:t>authority</a:t>
            </a:r>
            <a:r>
              <a:rPr lang="en-US" altLang="en-US" sz="2600" dirty="0" smtClean="0"/>
              <a:t> to do so. </a:t>
            </a:r>
          </a:p>
          <a:p>
            <a:pPr lvl="1">
              <a:spcBef>
                <a:spcPts val="0"/>
              </a:spcBef>
            </a:pPr>
            <a:r>
              <a:rPr lang="en-US" altLang="en-US" sz="2600" dirty="0" smtClean="0"/>
              <a:t>The principal is a minor or does not have the capacity to sign a contract, yet the agent has not </a:t>
            </a:r>
            <a:r>
              <a:rPr lang="en-US" altLang="en-US" sz="2600" u="sng" dirty="0" smtClean="0"/>
              <a:t>disclosed</a:t>
            </a:r>
            <a:r>
              <a:rPr lang="en-US" altLang="en-US" sz="2600" dirty="0" smtClean="0"/>
              <a:t> this fact to the third party. </a:t>
            </a:r>
          </a:p>
          <a:p>
            <a:pPr lvl="1">
              <a:spcBef>
                <a:spcPts val="0"/>
              </a:spcBef>
            </a:pPr>
            <a:r>
              <a:rPr lang="en-US" altLang="en-US" sz="2600" dirty="0" smtClean="0"/>
              <a:t>The principal is undisclosed, and the third party cannot </a:t>
            </a:r>
            <a:r>
              <a:rPr lang="en-US" altLang="en-US" sz="2600" u="sng" dirty="0" smtClean="0"/>
              <a:t>identify</a:t>
            </a:r>
            <a:r>
              <a:rPr lang="en-US" altLang="en-US" sz="2600" dirty="0" smtClean="0"/>
              <a:t> the principal</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spcBef>
                <a:spcPts val="0"/>
              </a:spcBef>
              <a:buNone/>
            </a:pPr>
            <a:r>
              <a:rPr lang="en-US" dirty="0" smtClean="0"/>
              <a:t>Contractual Liability of Independent Contractors</a:t>
            </a:r>
          </a:p>
          <a:p>
            <a:pPr marL="457200" lvl="1">
              <a:spcBef>
                <a:spcPts val="0"/>
              </a:spcBef>
              <a:buFont typeface="Arial" pitchFamily="34" charset="0"/>
              <a:buChar char="•"/>
            </a:pPr>
            <a:r>
              <a:rPr lang="en-US" dirty="0" smtClean="0"/>
              <a:t>Independent contractors are </a:t>
            </a:r>
            <a:r>
              <a:rPr lang="en-US" u="sng" dirty="0" smtClean="0"/>
              <a:t>not</a:t>
            </a:r>
            <a:r>
              <a:rPr lang="en-US" dirty="0" smtClean="0"/>
              <a:t> agents</a:t>
            </a:r>
          </a:p>
          <a:p>
            <a:pPr marL="457200" lvl="1">
              <a:spcBef>
                <a:spcPts val="0"/>
              </a:spcBef>
              <a:buFont typeface="Arial" pitchFamily="34" charset="0"/>
              <a:buChar char="•"/>
            </a:pPr>
            <a:r>
              <a:rPr lang="en-US" dirty="0" smtClean="0"/>
              <a:t>Have no </a:t>
            </a:r>
            <a:r>
              <a:rPr lang="en-US" u="sng" dirty="0" smtClean="0"/>
              <a:t>authority</a:t>
            </a:r>
            <a:r>
              <a:rPr lang="en-US" dirty="0" smtClean="0"/>
              <a:t> to make agreements or conduct business </a:t>
            </a:r>
          </a:p>
          <a:p>
            <a:pPr marL="0">
              <a:spcBef>
                <a:spcPts val="0"/>
              </a:spcBef>
              <a:buNone/>
            </a:pPr>
            <a:endParaRPr lang="en-US" dirty="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buNone/>
            </a:pPr>
            <a:r>
              <a:rPr lang="en-US" dirty="0" smtClean="0"/>
              <a:t>Tort Liability of Principals</a:t>
            </a:r>
          </a:p>
          <a:p>
            <a:pPr>
              <a:spcBef>
                <a:spcPts val="0"/>
              </a:spcBef>
            </a:pPr>
            <a:r>
              <a:rPr lang="en-US" dirty="0" smtClean="0"/>
              <a:t>Vicarious Liability</a:t>
            </a:r>
          </a:p>
          <a:p>
            <a:pPr>
              <a:spcBef>
                <a:spcPts val="0"/>
              </a:spcBef>
            </a:pPr>
            <a:r>
              <a:rPr lang="en-US" dirty="0" smtClean="0"/>
              <a:t>Master-servant relationship</a:t>
            </a:r>
          </a:p>
          <a:p>
            <a:pPr>
              <a:spcBef>
                <a:spcPts val="0"/>
              </a:spcBef>
            </a:pPr>
            <a:r>
              <a:rPr lang="en-US" dirty="0" smtClean="0"/>
              <a:t>Agent acting on </a:t>
            </a:r>
            <a:r>
              <a:rPr lang="en-US" u="sng" dirty="0" smtClean="0"/>
              <a:t>behalf</a:t>
            </a:r>
            <a:r>
              <a:rPr lang="en-US" dirty="0" smtClean="0"/>
              <a:t> of principal</a:t>
            </a:r>
            <a:endParaRPr lang="en-US" dirty="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ChangeArrowheads="1"/>
          </p:cNvSpPr>
          <p:nvPr/>
        </p:nvSpPr>
        <p:spPr bwMode="auto">
          <a:xfrm>
            <a:off x="514350" y="1990725"/>
            <a:ext cx="4010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4611"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24612"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dirty="0"/>
              <a:t>According to the legal doctrine of </a:t>
            </a:r>
            <a:r>
              <a:rPr lang="en-US" altLang="en-US" b="1" i="1" dirty="0"/>
              <a:t>respondeat superior</a:t>
            </a:r>
            <a:r>
              <a:rPr lang="en-US" altLang="en-US" dirty="0"/>
              <a:t>, a master (principal) is </a:t>
            </a:r>
            <a:r>
              <a:rPr lang="en-US" altLang="en-US" u="sng" dirty="0"/>
              <a:t>liable</a:t>
            </a:r>
            <a:r>
              <a:rPr lang="en-US" altLang="en-US" dirty="0"/>
              <a:t> for the wrongful acts of his or her servant (agent).</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65" name="Text Box 25"/>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dirty="0">
                <a:solidFill>
                  <a:srgbClr val="FFCC00"/>
                </a:solidFill>
              </a:rPr>
              <a:t>Chapter 14</a:t>
            </a:r>
            <a:br>
              <a:rPr lang="en-US" sz="4000" b="1" dirty="0">
                <a:solidFill>
                  <a:srgbClr val="FFCC00"/>
                </a:solidFill>
              </a:rPr>
            </a:br>
            <a:r>
              <a:rPr lang="en-US" sz="4000" b="1" dirty="0">
                <a:solidFill>
                  <a:srgbClr val="FFCC00"/>
                </a:solidFill>
              </a:rPr>
              <a:t>Assessment</a:t>
            </a:r>
          </a:p>
        </p:txBody>
      </p:sp>
      <p:sp>
        <p:nvSpPr>
          <p:cNvPr id="35866" name="Text Box 26"/>
          <p:cNvSpPr txBox="1">
            <a:spLocks noChangeArrowheads="1"/>
          </p:cNvSpPr>
          <p:nvPr/>
        </p:nvSpPr>
        <p:spPr bwMode="auto">
          <a:xfrm>
            <a:off x="5534025" y="2305050"/>
            <a:ext cx="3484563" cy="1920875"/>
          </a:xfrm>
          <a:prstGeom prst="rect">
            <a:avLst/>
          </a:prstGeom>
          <a:noFill/>
          <a:ln w="9525">
            <a:noFill/>
            <a:miter lim="800000"/>
            <a:headEnd/>
            <a:tailEnd/>
          </a:ln>
          <a:effectLst/>
        </p:spPr>
        <p:txBody>
          <a:bodyPr wrap="none">
            <a:spAutoFit/>
          </a:bodyPr>
          <a:lstStyle/>
          <a:p>
            <a:r>
              <a:rPr lang="en-US" sz="4000" b="1" dirty="0">
                <a:solidFill>
                  <a:schemeClr val="bg1"/>
                </a:solidFill>
              </a:rPr>
              <a:t>Agency </a:t>
            </a:r>
            <a:br>
              <a:rPr lang="en-US" sz="4000" b="1" dirty="0">
                <a:solidFill>
                  <a:schemeClr val="bg1"/>
                </a:solidFill>
              </a:rPr>
            </a:br>
            <a:r>
              <a:rPr lang="en-US" sz="4000" b="1" dirty="0">
                <a:solidFill>
                  <a:schemeClr val="bg1"/>
                </a:solidFill>
              </a:rPr>
              <a:t>Authority and</a:t>
            </a:r>
            <a:br>
              <a:rPr lang="en-US" sz="4000" b="1" dirty="0">
                <a:solidFill>
                  <a:schemeClr val="bg1"/>
                </a:solidFill>
              </a:rPr>
            </a:br>
            <a:r>
              <a:rPr lang="en-US" sz="4000" b="1" dirty="0">
                <a:solidFill>
                  <a:schemeClr val="bg1"/>
                </a:solidFill>
              </a:rPr>
              <a:t>Termination</a:t>
            </a:r>
          </a:p>
        </p:txBody>
      </p:sp>
    </p:spTree>
    <p:custDataLst>
      <p:tags r:id="rId1"/>
    </p:custData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PQuestion"/>
          <p:cNvSpPr>
            <a:spLocks noGrp="1" noChangeArrowheads="1"/>
          </p:cNvSpPr>
          <p:nvPr>
            <p:ph type="title"/>
          </p:nvPr>
        </p:nvSpPr>
        <p:spPr>
          <a:xfrm>
            <a:off x="533400" y="1533525"/>
            <a:ext cx="7732713" cy="1066800"/>
          </a:xfrm>
        </p:spPr>
        <p:txBody>
          <a:bodyPr/>
          <a:lstStyle/>
          <a:p>
            <a:r>
              <a:rPr lang="en-US" sz="2800" dirty="0" smtClean="0">
                <a:solidFill>
                  <a:schemeClr val="tx1"/>
                </a:solidFill>
              </a:rPr>
              <a:t>1. A </a:t>
            </a:r>
            <a:r>
              <a:rPr lang="en-US" sz="2800" dirty="0">
                <a:solidFill>
                  <a:schemeClr val="tx1"/>
                </a:solidFill>
              </a:rPr>
              <a:t>relationship based on trust is called a:</a:t>
            </a:r>
          </a:p>
        </p:txBody>
      </p:sp>
      <p:sp>
        <p:nvSpPr>
          <p:cNvPr id="108547" name="TPAnswers"/>
          <p:cNvSpPr>
            <a:spLocks noGrp="1" noChangeArrowheads="1"/>
          </p:cNvSpPr>
          <p:nvPr>
            <p:ph type="body" idx="1"/>
            <p:custDataLst>
              <p:tags r:id="rId2"/>
            </p:custDataLst>
          </p:nvPr>
        </p:nvSpPr>
        <p:spPr>
          <a:xfrm>
            <a:off x="358346" y="2364603"/>
            <a:ext cx="7278130" cy="2689311"/>
          </a:xfrm>
        </p:spPr>
        <p:txBody>
          <a:bodyPr/>
          <a:lstStyle/>
          <a:p>
            <a:pPr marL="990600" lvl="1" indent="-533400">
              <a:lnSpc>
                <a:spcPct val="100000"/>
              </a:lnSpc>
              <a:spcBef>
                <a:spcPct val="20000"/>
              </a:spcBef>
              <a:buFont typeface="+mj-lt"/>
              <a:buAutoNum type="alphaLcPeriod"/>
            </a:pPr>
            <a:r>
              <a:rPr lang="en-US" dirty="0"/>
              <a:t>mutual relationship</a:t>
            </a:r>
          </a:p>
          <a:p>
            <a:pPr marL="990600" lvl="1" indent="-533400">
              <a:lnSpc>
                <a:spcPct val="100000"/>
              </a:lnSpc>
              <a:spcBef>
                <a:spcPct val="20000"/>
              </a:spcBef>
              <a:buFont typeface="+mj-lt"/>
              <a:buAutoNum type="alphaLcPeriod"/>
            </a:pPr>
            <a:r>
              <a:rPr lang="en-US" dirty="0"/>
              <a:t>platonic relationship</a:t>
            </a:r>
          </a:p>
          <a:p>
            <a:pPr marL="990600" lvl="1" indent="-533400">
              <a:lnSpc>
                <a:spcPct val="100000"/>
              </a:lnSpc>
              <a:spcBef>
                <a:spcPct val="20000"/>
              </a:spcBef>
              <a:buFont typeface="+mj-lt"/>
              <a:buAutoNum type="alphaLcPeriod"/>
            </a:pPr>
            <a:r>
              <a:rPr lang="en-US" dirty="0"/>
              <a:t>fiduciary relationship</a:t>
            </a:r>
          </a:p>
          <a:p>
            <a:pPr marL="990600" lvl="1" indent="-533400">
              <a:lnSpc>
                <a:spcPct val="100000"/>
              </a:lnSpc>
              <a:spcBef>
                <a:spcPct val="20000"/>
              </a:spcBef>
              <a:buFont typeface="+mj-lt"/>
              <a:buAutoNum type="alphaLcPeriod"/>
            </a:pPr>
            <a:r>
              <a:rPr lang="en-US" dirty="0"/>
              <a:t>convenient relationship</a:t>
            </a:r>
          </a:p>
        </p:txBody>
      </p:sp>
    </p:spTree>
    <p:custDataLst>
      <p:tags r:id="rId1"/>
    </p:custData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PQuestion"/>
          <p:cNvSpPr>
            <a:spLocks noGrp="1" noChangeArrowheads="1"/>
          </p:cNvSpPr>
          <p:nvPr>
            <p:ph type="title"/>
          </p:nvPr>
        </p:nvSpPr>
        <p:spPr>
          <a:xfrm>
            <a:off x="533400" y="1533525"/>
            <a:ext cx="7886700" cy="1460500"/>
          </a:xfrm>
        </p:spPr>
        <p:txBody>
          <a:bodyPr/>
          <a:lstStyle/>
          <a:p>
            <a:r>
              <a:rPr lang="en-US" sz="2800" dirty="0" smtClean="0">
                <a:solidFill>
                  <a:schemeClr val="tx1"/>
                </a:solidFill>
              </a:rPr>
              <a:t>2. An </a:t>
            </a:r>
            <a:r>
              <a:rPr lang="en-US" sz="2800" dirty="0">
                <a:solidFill>
                  <a:schemeClr val="tx1"/>
                </a:solidFill>
              </a:rPr>
              <a:t>agent can work for two competing principals at the same time.</a:t>
            </a:r>
          </a:p>
        </p:txBody>
      </p:sp>
      <p:sp>
        <p:nvSpPr>
          <p:cNvPr id="109571" name="TPAnswers"/>
          <p:cNvSpPr>
            <a:spLocks noGrp="1" noChangeArrowheads="1"/>
          </p:cNvSpPr>
          <p:nvPr>
            <p:ph type="body" idx="1"/>
            <p:custDataLst>
              <p:tags r:id="rId2"/>
            </p:custDataLst>
          </p:nvPr>
        </p:nvSpPr>
        <p:spPr>
          <a:xfrm>
            <a:off x="803189" y="2881527"/>
            <a:ext cx="4114800" cy="3073400"/>
          </a:xfrm>
        </p:spPr>
        <p:txBody>
          <a:bodyPr/>
          <a:lstStyle/>
          <a:p>
            <a:pPr marL="533400"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PQuestion"/>
          <p:cNvSpPr>
            <a:spLocks noGrp="1" noChangeArrowheads="1"/>
          </p:cNvSpPr>
          <p:nvPr>
            <p:ph type="title"/>
          </p:nvPr>
        </p:nvSpPr>
        <p:spPr>
          <a:xfrm>
            <a:off x="533400" y="1533525"/>
            <a:ext cx="8121650" cy="1917700"/>
          </a:xfrm>
        </p:spPr>
        <p:txBody>
          <a:bodyPr/>
          <a:lstStyle/>
          <a:p>
            <a:r>
              <a:rPr lang="en-US" sz="2800" dirty="0" smtClean="0">
                <a:solidFill>
                  <a:schemeClr val="tx1"/>
                </a:solidFill>
              </a:rPr>
              <a:t>3. The </a:t>
            </a:r>
            <a:r>
              <a:rPr lang="en-US" sz="2800" dirty="0">
                <a:solidFill>
                  <a:schemeClr val="tx1"/>
                </a:solidFill>
              </a:rPr>
              <a:t>legal doctrine that holds a principal liable for the wrongful acts of an agent is:</a:t>
            </a:r>
          </a:p>
        </p:txBody>
      </p:sp>
      <p:sp>
        <p:nvSpPr>
          <p:cNvPr id="110595" name="TPAnswers"/>
          <p:cNvSpPr>
            <a:spLocks noGrp="1" noChangeArrowheads="1"/>
          </p:cNvSpPr>
          <p:nvPr>
            <p:ph type="body" idx="1"/>
            <p:custDataLst>
              <p:tags r:id="rId2"/>
            </p:custDataLst>
          </p:nvPr>
        </p:nvSpPr>
        <p:spPr>
          <a:xfrm>
            <a:off x="457200" y="3111500"/>
            <a:ext cx="4114800" cy="2921000"/>
          </a:xfrm>
        </p:spPr>
        <p:txBody>
          <a:bodyPr/>
          <a:lstStyle/>
          <a:p>
            <a:pPr marL="971550" lvl="1" indent="-514350">
              <a:lnSpc>
                <a:spcPct val="100000"/>
              </a:lnSpc>
              <a:spcBef>
                <a:spcPct val="20000"/>
              </a:spcBef>
              <a:buFont typeface="+mj-lt"/>
              <a:buAutoNum type="alphaLcPeriod"/>
            </a:pPr>
            <a:r>
              <a:rPr lang="en-US" dirty="0"/>
              <a:t> </a:t>
            </a:r>
            <a:r>
              <a:rPr lang="en-US" i="1" dirty="0"/>
              <a:t>caveat emptor</a:t>
            </a:r>
          </a:p>
          <a:p>
            <a:pPr marL="971550" lvl="1" indent="-514350">
              <a:lnSpc>
                <a:spcPct val="100000"/>
              </a:lnSpc>
              <a:spcBef>
                <a:spcPct val="20000"/>
              </a:spcBef>
              <a:buFont typeface="+mj-lt"/>
              <a:buAutoNum type="alphaLcPeriod"/>
            </a:pPr>
            <a:r>
              <a:rPr lang="en-US" dirty="0"/>
              <a:t> </a:t>
            </a:r>
            <a:r>
              <a:rPr lang="en-US" i="1" dirty="0"/>
              <a:t>e pluribus unum</a:t>
            </a:r>
          </a:p>
          <a:p>
            <a:pPr marL="971550" lvl="1" indent="-514350">
              <a:lnSpc>
                <a:spcPct val="100000"/>
              </a:lnSpc>
              <a:spcBef>
                <a:spcPct val="20000"/>
              </a:spcBef>
              <a:buFont typeface="+mj-lt"/>
              <a:buAutoNum type="alphaLcPeriod"/>
            </a:pPr>
            <a:r>
              <a:rPr lang="en-US" dirty="0"/>
              <a:t> </a:t>
            </a:r>
            <a:r>
              <a:rPr lang="en-US" i="1" dirty="0"/>
              <a:t>respondeat superior</a:t>
            </a:r>
          </a:p>
          <a:p>
            <a:pPr marL="971550" lvl="1" indent="-514350">
              <a:lnSpc>
                <a:spcPct val="100000"/>
              </a:lnSpc>
              <a:spcBef>
                <a:spcPct val="20000"/>
              </a:spcBef>
              <a:buFont typeface="+mj-lt"/>
              <a:buAutoNum type="alphaLcPeriod"/>
            </a:pPr>
            <a:r>
              <a:rPr lang="en-US" dirty="0"/>
              <a:t> </a:t>
            </a:r>
            <a:r>
              <a:rPr lang="en-US" i="1" dirty="0"/>
              <a:t>quid pro quo</a:t>
            </a:r>
          </a:p>
        </p:txBody>
      </p:sp>
    </p:spTree>
    <p:custDataLst>
      <p:tags r:id="rId1"/>
    </p:custData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800" dirty="0" smtClean="0"/>
              <a:t>Key Terms</a:t>
            </a:r>
            <a:endParaRPr lang="en-US" sz="2800" dirty="0"/>
          </a:p>
        </p:txBody>
      </p:sp>
      <p:sp>
        <p:nvSpPr>
          <p:cNvPr id="6" name="Content Placeholder 5"/>
          <p:cNvSpPr>
            <a:spLocks noGrp="1"/>
          </p:cNvSpPr>
          <p:nvPr>
            <p:ph sz="half" idx="2"/>
          </p:nvPr>
        </p:nvSpPr>
        <p:spPr/>
        <p:txBody>
          <a:bodyPr/>
          <a:lstStyle/>
          <a:p>
            <a:pPr>
              <a:spcBef>
                <a:spcPts val="0"/>
              </a:spcBef>
            </a:pPr>
            <a:r>
              <a:rPr lang="en-US" sz="2400" dirty="0" smtClean="0"/>
              <a:t>Fiduciary relationship</a:t>
            </a:r>
          </a:p>
          <a:p>
            <a:pPr>
              <a:spcBef>
                <a:spcPts val="0"/>
              </a:spcBef>
            </a:pPr>
            <a:r>
              <a:rPr lang="en-US" sz="2400" dirty="0" smtClean="0"/>
              <a:t>Double representation</a:t>
            </a:r>
          </a:p>
          <a:p>
            <a:pPr>
              <a:spcBef>
                <a:spcPts val="0"/>
              </a:spcBef>
            </a:pPr>
            <a:r>
              <a:rPr lang="en-US" sz="2400" dirty="0" smtClean="0"/>
              <a:t>Self-dealing</a:t>
            </a:r>
          </a:p>
          <a:p>
            <a:pPr>
              <a:spcBef>
                <a:spcPts val="0"/>
              </a:spcBef>
            </a:pPr>
            <a:r>
              <a:rPr lang="en-US" sz="2400" dirty="0" smtClean="0"/>
              <a:t>Compensation</a:t>
            </a:r>
          </a:p>
          <a:p>
            <a:pPr>
              <a:spcBef>
                <a:spcPts val="0"/>
              </a:spcBef>
            </a:pPr>
            <a:r>
              <a:rPr lang="en-US" sz="2400" dirty="0" smtClean="0"/>
              <a:t>Reimbursement</a:t>
            </a:r>
          </a:p>
          <a:p>
            <a:pPr>
              <a:spcBef>
                <a:spcPts val="0"/>
              </a:spcBef>
            </a:pPr>
            <a:r>
              <a:rPr lang="en-US" sz="2400" dirty="0" smtClean="0"/>
              <a:t>Indemnification</a:t>
            </a:r>
          </a:p>
          <a:p>
            <a:pPr>
              <a:spcBef>
                <a:spcPts val="0"/>
              </a:spcBef>
            </a:pPr>
            <a:r>
              <a:rPr lang="en-US" sz="2400" dirty="0" smtClean="0"/>
              <a:t>Respondeat superior</a:t>
            </a:r>
          </a:p>
          <a:p>
            <a:pPr>
              <a:spcBef>
                <a:spcPts val="0"/>
              </a:spcBef>
            </a:pPr>
            <a:r>
              <a:rPr lang="en-US" sz="2400" dirty="0" smtClean="0"/>
              <a:t>Nondelegable duty</a:t>
            </a:r>
          </a:p>
        </p:txBody>
      </p:sp>
      <p:sp>
        <p:nvSpPr>
          <p:cNvPr id="7" name="Text Placeholder 6"/>
          <p:cNvSpPr>
            <a:spLocks noGrp="1"/>
          </p:cNvSpPr>
          <p:nvPr>
            <p:ph type="body" sz="quarter" idx="3"/>
          </p:nvPr>
        </p:nvSpPr>
        <p:spPr/>
        <p:txBody>
          <a:bodyPr/>
          <a:lstStyle/>
          <a:p>
            <a:r>
              <a:rPr lang="en-US" sz="2800" dirty="0" smtClean="0"/>
              <a:t>Academic Vocabulary</a:t>
            </a:r>
            <a:endParaRPr lang="en-US" sz="2800" dirty="0"/>
          </a:p>
        </p:txBody>
      </p:sp>
      <p:sp>
        <p:nvSpPr>
          <p:cNvPr id="8" name="Content Placeholder 7"/>
          <p:cNvSpPr>
            <a:spLocks noGrp="1"/>
          </p:cNvSpPr>
          <p:nvPr>
            <p:ph sz="quarter" idx="4"/>
          </p:nvPr>
        </p:nvSpPr>
        <p:spPr/>
        <p:txBody>
          <a:bodyPr/>
          <a:lstStyle/>
          <a:p>
            <a:pPr>
              <a:spcBef>
                <a:spcPts val="0"/>
              </a:spcBef>
            </a:pPr>
            <a:r>
              <a:rPr lang="en-US" sz="2800" dirty="0" smtClean="0"/>
              <a:t>Loyal</a:t>
            </a:r>
          </a:p>
          <a:p>
            <a:pPr>
              <a:spcBef>
                <a:spcPts val="0"/>
              </a:spcBef>
            </a:pPr>
            <a:r>
              <a:rPr lang="en-US" sz="2800" dirty="0" smtClean="0"/>
              <a:t>Adhere</a:t>
            </a:r>
          </a:p>
          <a:p>
            <a:pPr>
              <a:spcBef>
                <a:spcPts val="0"/>
              </a:spcBef>
            </a:pPr>
            <a:r>
              <a:rPr lang="en-US" sz="2800" dirty="0" smtClean="0"/>
              <a:t>Cooperation</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PQuestion"/>
          <p:cNvSpPr>
            <a:spLocks noGrp="1" noChangeArrowheads="1"/>
          </p:cNvSpPr>
          <p:nvPr>
            <p:ph type="title"/>
          </p:nvPr>
        </p:nvSpPr>
        <p:spPr>
          <a:xfrm>
            <a:off x="533400" y="1533525"/>
            <a:ext cx="7815263" cy="1968500"/>
          </a:xfrm>
        </p:spPr>
        <p:txBody>
          <a:bodyPr/>
          <a:lstStyle/>
          <a:p>
            <a:r>
              <a:rPr lang="en-US" sz="2800" dirty="0" smtClean="0">
                <a:solidFill>
                  <a:schemeClr val="tx1"/>
                </a:solidFill>
              </a:rPr>
              <a:t>4. When </a:t>
            </a:r>
            <a:r>
              <a:rPr lang="en-US" sz="2800" dirty="0">
                <a:solidFill>
                  <a:schemeClr val="tx1"/>
                </a:solidFill>
              </a:rPr>
              <a:t>an agent acts on behalf of a principal, it is as if the principal has acted.</a:t>
            </a:r>
            <a:br>
              <a:rPr lang="en-US" sz="2800" dirty="0">
                <a:solidFill>
                  <a:schemeClr val="tx1"/>
                </a:solidFill>
              </a:rPr>
            </a:br>
            <a:endParaRPr lang="en-US" sz="2800" dirty="0">
              <a:solidFill>
                <a:schemeClr val="tx1"/>
              </a:solidFill>
            </a:endParaRPr>
          </a:p>
        </p:txBody>
      </p:sp>
      <p:sp>
        <p:nvSpPr>
          <p:cNvPr id="111619" name="TPAnswers"/>
          <p:cNvSpPr>
            <a:spLocks noGrp="1" noChangeArrowheads="1"/>
          </p:cNvSpPr>
          <p:nvPr>
            <p:ph type="body" idx="1"/>
            <p:custDataLst>
              <p:tags r:id="rId2"/>
            </p:custDataLst>
          </p:nvPr>
        </p:nvSpPr>
        <p:spPr>
          <a:xfrm>
            <a:off x="803190" y="3092493"/>
            <a:ext cx="4114800" cy="24892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a:spcBef>
                <a:spcPts val="0"/>
              </a:spcBef>
              <a:buNone/>
            </a:pPr>
            <a:r>
              <a:rPr lang="en-US" dirty="0" smtClean="0"/>
              <a:t>5. What is a fiduciary relationship?</a:t>
            </a:r>
          </a:p>
          <a:p>
            <a:pPr marL="0">
              <a:spcBef>
                <a:spcPts val="0"/>
              </a:spcBef>
              <a:buNone/>
            </a:pPr>
            <a:r>
              <a:rPr lang="en-US" dirty="0" smtClean="0"/>
              <a:t>6. What is the difference between reimbursement and indemnification?</a:t>
            </a:r>
          </a:p>
          <a:p>
            <a:pPr marL="0">
              <a:spcBef>
                <a:spcPts val="0"/>
              </a:spcBef>
              <a:buNone/>
            </a:pPr>
            <a:r>
              <a:rPr lang="en-US" dirty="0" smtClean="0"/>
              <a:t>7. What is the difference between negligent hiring and negligent retention?</a:t>
            </a:r>
            <a:endParaRPr lang="en-US" dirty="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a:spcBef>
                <a:spcPts val="0"/>
              </a:spcBef>
            </a:pPr>
            <a:r>
              <a:rPr lang="en-US" dirty="0" smtClean="0"/>
              <a:t>List at least 3 agency relationships you can think of.  What type of powers do each have? (ex. Real estate agent has the power to locate a home for a buyer)</a:t>
            </a:r>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dirty="0">
                <a:solidFill>
                  <a:srgbClr val="C4151C"/>
                </a:solidFill>
              </a:rPr>
              <a:t>Section 14.1</a:t>
            </a:r>
          </a:p>
        </p:txBody>
      </p:sp>
      <p:sp>
        <p:nvSpPr>
          <p:cNvPr id="47109" name="Text Box 5"/>
          <p:cNvSpPr txBox="1">
            <a:spLocks noChangeArrowheads="1"/>
          </p:cNvSpPr>
          <p:nvPr/>
        </p:nvSpPr>
        <p:spPr bwMode="auto">
          <a:xfrm>
            <a:off x="2689225" y="3271838"/>
            <a:ext cx="59975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dirty="0">
                <a:solidFill>
                  <a:srgbClr val="003399"/>
                </a:solidFill>
              </a:rPr>
              <a:t>Duties and Liability in</a:t>
            </a:r>
            <a:br>
              <a:rPr lang="en-US" altLang="en-US" sz="3600" b="1" dirty="0">
                <a:solidFill>
                  <a:srgbClr val="003399"/>
                </a:solidFill>
              </a:rPr>
            </a:br>
            <a:r>
              <a:rPr lang="en-US" altLang="en-US" sz="3600" b="1" dirty="0">
                <a:solidFill>
                  <a:srgbClr val="003399"/>
                </a:solidFill>
              </a:rPr>
              <a:t>Agency Relationships</a:t>
            </a:r>
          </a:p>
        </p:txBody>
      </p:sp>
      <p:pic>
        <p:nvPicPr>
          <p:cNvPr id="47110"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animEffect transition="in" filter="fade">
                                      <p:cBhvr>
                                        <p:cTn id="9" dur="500"/>
                                        <p:tgtEl>
                                          <p:spTgt spid="4710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7109"/>
                                        </p:tgtEl>
                                        <p:attrNameLst>
                                          <p:attrName>style.visibility</p:attrName>
                                        </p:attrNameLst>
                                      </p:cBhvr>
                                      <p:to>
                                        <p:strVal val="visible"/>
                                      </p:to>
                                    </p:set>
                                    <p:anim calcmode="lin" valueType="num">
                                      <p:cBhvr>
                                        <p:cTn id="12" dur="500" fill="hold"/>
                                        <p:tgtEl>
                                          <p:spTgt spid="47109"/>
                                        </p:tgtEl>
                                        <p:attrNameLst>
                                          <p:attrName>ppt_w</p:attrName>
                                        </p:attrNameLst>
                                      </p:cBhvr>
                                      <p:tavLst>
                                        <p:tav tm="0">
                                          <p:val>
                                            <p:fltVal val="0"/>
                                          </p:val>
                                        </p:tav>
                                        <p:tav tm="100000">
                                          <p:val>
                                            <p:strVal val="#ppt_w"/>
                                          </p:val>
                                        </p:tav>
                                      </p:tavLst>
                                    </p:anim>
                                    <p:anim calcmode="lin" valueType="num">
                                      <p:cBhvr>
                                        <p:cTn id="13" dur="500" fill="hold"/>
                                        <p:tgtEl>
                                          <p:spTgt spid="47109"/>
                                        </p:tgtEl>
                                        <p:attrNameLst>
                                          <p:attrName>ppt_h</p:attrName>
                                        </p:attrNameLst>
                                      </p:cBhvr>
                                      <p:tavLst>
                                        <p:tav tm="0">
                                          <p:val>
                                            <p:fltVal val="0"/>
                                          </p:val>
                                        </p:tav>
                                        <p:tav tm="100000">
                                          <p:val>
                                            <p:strVal val="#ppt_h"/>
                                          </p:val>
                                        </p:tav>
                                      </p:tavLst>
                                    </p:anim>
                                    <p:animEffect transition="in" filter="fade">
                                      <p:cBhvr>
                                        <p:cTn id="1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895350" y="2892425"/>
            <a:ext cx="41751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7747"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287748"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dirty="0"/>
              <a:t>An </a:t>
            </a:r>
            <a:r>
              <a:rPr lang="en-US" altLang="en-US" u="sng" dirty="0"/>
              <a:t>agency</a:t>
            </a:r>
            <a:r>
              <a:rPr lang="en-US" altLang="en-US" dirty="0"/>
              <a:t> relationship is a fiduciary relationship. </a:t>
            </a:r>
          </a:p>
          <a:p>
            <a:pPr marL="0" indent="0">
              <a:buFontTx/>
              <a:buNone/>
            </a:pPr>
            <a:r>
              <a:rPr lang="en-US" altLang="en-US" dirty="0"/>
              <a:t>A </a:t>
            </a:r>
            <a:r>
              <a:rPr lang="en-US" altLang="en-US" b="1" dirty="0"/>
              <a:t>fiduciary relationship</a:t>
            </a:r>
            <a:r>
              <a:rPr lang="en-US" altLang="en-US" dirty="0"/>
              <a:t> is a relationship based on </a:t>
            </a:r>
            <a:r>
              <a:rPr lang="en-US" altLang="en-US" u="sng" dirty="0"/>
              <a:t>trust</a:t>
            </a:r>
            <a:r>
              <a:rPr lang="en-US" altLang="en-US" dirty="0"/>
              <a:t>.</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308" name="Picture 12" descr="5 boxes out of 1 numbe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333500"/>
            <a:ext cx="8504237" cy="4552950"/>
          </a:xfrm>
          <a:prstGeom prst="rect">
            <a:avLst/>
          </a:prstGeom>
          <a:noFill/>
          <a:extLst>
            <a:ext uri="{909E8E84-426E-40DD-AFC4-6F175D3DCCD1}">
              <a14:hiddenFill xmlns:a14="http://schemas.microsoft.com/office/drawing/2010/main">
                <a:solidFill>
                  <a:srgbClr val="FFFFFF"/>
                </a:solidFill>
              </a14:hiddenFill>
            </a:ext>
          </a:extLst>
        </p:spPr>
      </p:pic>
      <p:sp>
        <p:nvSpPr>
          <p:cNvPr id="311299"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1302" name="Text Box 6"/>
          <p:cNvSpPr txBox="1">
            <a:spLocks noChangeArrowheads="1"/>
          </p:cNvSpPr>
          <p:nvPr/>
        </p:nvSpPr>
        <p:spPr bwMode="auto">
          <a:xfrm>
            <a:off x="4962525" y="16033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chemeClr val="bg1"/>
                </a:solidFill>
              </a:rPr>
              <a:t>1</a:t>
            </a:r>
          </a:p>
        </p:txBody>
      </p:sp>
      <p:sp>
        <p:nvSpPr>
          <p:cNvPr id="311307" name="Rectangle 11"/>
          <p:cNvSpPr>
            <a:spLocks noChangeArrowheads="1"/>
          </p:cNvSpPr>
          <p:nvPr/>
        </p:nvSpPr>
        <p:spPr bwMode="auto">
          <a:xfrm>
            <a:off x="5845175" y="1624013"/>
            <a:ext cx="1946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obedience</a:t>
            </a:r>
          </a:p>
        </p:txBody>
      </p:sp>
      <p:sp>
        <p:nvSpPr>
          <p:cNvPr id="311309" name="Rectangle 13"/>
          <p:cNvSpPr>
            <a:spLocks noChangeArrowheads="1"/>
          </p:cNvSpPr>
          <p:nvPr/>
        </p:nvSpPr>
        <p:spPr bwMode="auto">
          <a:xfrm>
            <a:off x="457200" y="2908300"/>
            <a:ext cx="273367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05000"/>
              </a:lnSpc>
              <a:spcBef>
                <a:spcPct val="80000"/>
              </a:spcBef>
              <a:buBlip>
                <a:blip r:embed="rId4"/>
              </a:buBlip>
              <a:defRPr sz="3200">
                <a:solidFill>
                  <a:schemeClr val="tx1"/>
                </a:solidFill>
                <a:latin typeface="Arial" panose="020B0604020202020204" pitchFamily="34" charset="0"/>
              </a:defRPr>
            </a:lvl1pPr>
            <a:lvl2pPr marL="914400" indent="-342900">
              <a:lnSpc>
                <a:spcPct val="105000"/>
              </a:lnSpc>
              <a:spcBef>
                <a:spcPct val="80000"/>
              </a:spcBef>
              <a:buFont typeface="Arial" panose="020B0604020202020204" pitchFamily="34" charset="0"/>
              <a:buChar char="–"/>
              <a:defRPr sz="2800">
                <a:solidFill>
                  <a:schemeClr val="tx1"/>
                </a:solidFill>
                <a:latin typeface="Arial" panose="020B0604020202020204" pitchFamily="34" charset="0"/>
              </a:defRPr>
            </a:lvl2pPr>
            <a:lvl3pPr marL="1257300" indent="-228600">
              <a:lnSpc>
                <a:spcPct val="105000"/>
              </a:lnSpc>
              <a:spcBef>
                <a:spcPct val="80000"/>
              </a:spcBef>
              <a:buChar char="•"/>
              <a:defRPr sz="2400">
                <a:solidFill>
                  <a:schemeClr val="tx1"/>
                </a:solidFill>
                <a:latin typeface="Arial" panose="020B0604020202020204" pitchFamily="34" charset="0"/>
              </a:defRPr>
            </a:lvl3pPr>
            <a:lvl4pPr marL="1600200" indent="-228600">
              <a:lnSpc>
                <a:spcPct val="105000"/>
              </a:lnSpc>
              <a:spcBef>
                <a:spcPct val="80000"/>
              </a:spcBef>
              <a:buChar char="–"/>
              <a:defRPr sz="2000">
                <a:solidFill>
                  <a:schemeClr val="tx1"/>
                </a:solidFill>
                <a:latin typeface="Arial" panose="020B0604020202020204" pitchFamily="34" charset="0"/>
              </a:defRPr>
            </a:lvl4pPr>
            <a:lvl5pPr marL="2057400" indent="-228600">
              <a:lnSpc>
                <a:spcPct val="105000"/>
              </a:lnSpc>
              <a:spcBef>
                <a:spcPct val="80000"/>
              </a:spcBef>
              <a:buChar char="»"/>
              <a:defRPr sz="2000">
                <a:solidFill>
                  <a:schemeClr val="tx1"/>
                </a:solidFill>
                <a:latin typeface="Arial" panose="020B0604020202020204" pitchFamily="34" charset="0"/>
              </a:defRPr>
            </a:lvl5pPr>
            <a:lvl6pPr marL="2514600" indent="-228600" fontAlgn="base">
              <a:lnSpc>
                <a:spcPct val="105000"/>
              </a:lnSpc>
              <a:spcBef>
                <a:spcPct val="80000"/>
              </a:spcBef>
              <a:spcAft>
                <a:spcPct val="0"/>
              </a:spcAft>
              <a:buChar char="»"/>
              <a:defRPr sz="2000">
                <a:solidFill>
                  <a:schemeClr val="tx1"/>
                </a:solidFill>
                <a:latin typeface="Arial" panose="020B0604020202020204" pitchFamily="34" charset="0"/>
              </a:defRPr>
            </a:lvl6pPr>
            <a:lvl7pPr marL="2971800" indent="-228600" fontAlgn="base">
              <a:lnSpc>
                <a:spcPct val="105000"/>
              </a:lnSpc>
              <a:spcBef>
                <a:spcPct val="80000"/>
              </a:spcBef>
              <a:spcAft>
                <a:spcPct val="0"/>
              </a:spcAft>
              <a:buChar char="»"/>
              <a:defRPr sz="2000">
                <a:solidFill>
                  <a:schemeClr val="tx1"/>
                </a:solidFill>
                <a:latin typeface="Arial" panose="020B0604020202020204" pitchFamily="34" charset="0"/>
              </a:defRPr>
            </a:lvl7pPr>
            <a:lvl8pPr marL="3429000" indent="-228600" fontAlgn="base">
              <a:lnSpc>
                <a:spcPct val="105000"/>
              </a:lnSpc>
              <a:spcBef>
                <a:spcPct val="80000"/>
              </a:spcBef>
              <a:spcAft>
                <a:spcPct val="0"/>
              </a:spcAft>
              <a:buChar char="»"/>
              <a:defRPr sz="2000">
                <a:solidFill>
                  <a:schemeClr val="tx1"/>
                </a:solidFill>
                <a:latin typeface="Arial" panose="020B0604020202020204" pitchFamily="34" charset="0"/>
              </a:defRPr>
            </a:lvl8pPr>
            <a:lvl9pPr marL="3886200" indent="-228600" fontAlgn="base">
              <a:lnSpc>
                <a:spcPct val="105000"/>
              </a:lnSpc>
              <a:spcBef>
                <a:spcPct val="8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a:t>An agent </a:t>
            </a:r>
            <a:r>
              <a:rPr lang="en-US" altLang="en-US" sz="2800" u="sng" dirty="0"/>
              <a:t>owes</a:t>
            </a:r>
            <a:r>
              <a:rPr lang="en-US" altLang="en-US" sz="2800" dirty="0"/>
              <a:t> a principal five fiduciary duties:</a:t>
            </a:r>
          </a:p>
        </p:txBody>
      </p:sp>
      <p:sp>
        <p:nvSpPr>
          <p:cNvPr id="311311" name="Rectangle 15"/>
          <p:cNvSpPr>
            <a:spLocks noChangeArrowheads="1"/>
          </p:cNvSpPr>
          <p:nvPr/>
        </p:nvSpPr>
        <p:spPr bwMode="auto">
          <a:xfrm>
            <a:off x="5845175" y="2500313"/>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good faith</a:t>
            </a:r>
          </a:p>
        </p:txBody>
      </p:sp>
      <p:sp>
        <p:nvSpPr>
          <p:cNvPr id="311312" name="Rectangle 16"/>
          <p:cNvSpPr>
            <a:spLocks noChangeArrowheads="1"/>
          </p:cNvSpPr>
          <p:nvPr/>
        </p:nvSpPr>
        <p:spPr bwMode="auto">
          <a:xfrm>
            <a:off x="5845175" y="3402013"/>
            <a:ext cx="1312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loyalty</a:t>
            </a:r>
          </a:p>
        </p:txBody>
      </p:sp>
      <p:sp>
        <p:nvSpPr>
          <p:cNvPr id="311313" name="Rectangle 17"/>
          <p:cNvSpPr>
            <a:spLocks noChangeArrowheads="1"/>
          </p:cNvSpPr>
          <p:nvPr/>
        </p:nvSpPr>
        <p:spPr bwMode="auto">
          <a:xfrm>
            <a:off x="5845175" y="4303713"/>
            <a:ext cx="2084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accounting</a:t>
            </a:r>
          </a:p>
        </p:txBody>
      </p:sp>
      <p:sp>
        <p:nvSpPr>
          <p:cNvPr id="311314" name="Rectangle 18"/>
          <p:cNvSpPr>
            <a:spLocks noChangeArrowheads="1"/>
          </p:cNvSpPr>
          <p:nvPr/>
        </p:nvSpPr>
        <p:spPr bwMode="auto">
          <a:xfrm>
            <a:off x="5845175" y="5205413"/>
            <a:ext cx="1785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t>judgment</a:t>
            </a:r>
          </a:p>
        </p:txBody>
      </p:sp>
      <p:sp>
        <p:nvSpPr>
          <p:cNvPr id="311315" name="Text Box 19"/>
          <p:cNvSpPr txBox="1">
            <a:spLocks noChangeArrowheads="1"/>
          </p:cNvSpPr>
          <p:nvPr/>
        </p:nvSpPr>
        <p:spPr bwMode="auto">
          <a:xfrm>
            <a:off x="4962525" y="24796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chemeClr val="bg1"/>
                </a:solidFill>
              </a:rPr>
              <a:t>2</a:t>
            </a:r>
          </a:p>
        </p:txBody>
      </p:sp>
      <p:sp>
        <p:nvSpPr>
          <p:cNvPr id="311316" name="Text Box 20"/>
          <p:cNvSpPr txBox="1">
            <a:spLocks noChangeArrowheads="1"/>
          </p:cNvSpPr>
          <p:nvPr/>
        </p:nvSpPr>
        <p:spPr bwMode="auto">
          <a:xfrm>
            <a:off x="4962525" y="33813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chemeClr val="bg1"/>
                </a:solidFill>
              </a:rPr>
              <a:t>3</a:t>
            </a:r>
          </a:p>
        </p:txBody>
      </p:sp>
      <p:sp>
        <p:nvSpPr>
          <p:cNvPr id="311317" name="Text Box 21"/>
          <p:cNvSpPr txBox="1">
            <a:spLocks noChangeArrowheads="1"/>
          </p:cNvSpPr>
          <p:nvPr/>
        </p:nvSpPr>
        <p:spPr bwMode="auto">
          <a:xfrm>
            <a:off x="4962525" y="42830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chemeClr val="bg1"/>
                </a:solidFill>
              </a:rPr>
              <a:t>4</a:t>
            </a:r>
          </a:p>
        </p:txBody>
      </p:sp>
      <p:sp>
        <p:nvSpPr>
          <p:cNvPr id="311318" name="Text Box 22"/>
          <p:cNvSpPr txBox="1">
            <a:spLocks noChangeArrowheads="1"/>
          </p:cNvSpPr>
          <p:nvPr/>
        </p:nvSpPr>
        <p:spPr bwMode="auto">
          <a:xfrm>
            <a:off x="4962525" y="51593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dirty="0">
                <a:solidFill>
                  <a:schemeClr val="bg1"/>
                </a:solidFill>
              </a:rPr>
              <a:t>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307"/>
                                        </p:tgtEl>
                                        <p:attrNameLst>
                                          <p:attrName>style.visibility</p:attrName>
                                        </p:attrNameLst>
                                      </p:cBhvr>
                                      <p:to>
                                        <p:strVal val="visible"/>
                                      </p:to>
                                    </p:set>
                                    <p:animEffect transition="in" filter="fade">
                                      <p:cBhvr>
                                        <p:cTn id="7" dur="1000"/>
                                        <p:tgtEl>
                                          <p:spTgt spid="3113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1311"/>
                                        </p:tgtEl>
                                        <p:attrNameLst>
                                          <p:attrName>style.visibility</p:attrName>
                                        </p:attrNameLst>
                                      </p:cBhvr>
                                      <p:to>
                                        <p:strVal val="visible"/>
                                      </p:to>
                                    </p:set>
                                    <p:animEffect transition="in" filter="fade">
                                      <p:cBhvr>
                                        <p:cTn id="10" dur="1000"/>
                                        <p:tgtEl>
                                          <p:spTgt spid="3113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1312"/>
                                        </p:tgtEl>
                                        <p:attrNameLst>
                                          <p:attrName>style.visibility</p:attrName>
                                        </p:attrNameLst>
                                      </p:cBhvr>
                                      <p:to>
                                        <p:strVal val="visible"/>
                                      </p:to>
                                    </p:set>
                                    <p:animEffect transition="in" filter="fade">
                                      <p:cBhvr>
                                        <p:cTn id="13" dur="1000"/>
                                        <p:tgtEl>
                                          <p:spTgt spid="3113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1313"/>
                                        </p:tgtEl>
                                        <p:attrNameLst>
                                          <p:attrName>style.visibility</p:attrName>
                                        </p:attrNameLst>
                                      </p:cBhvr>
                                      <p:to>
                                        <p:strVal val="visible"/>
                                      </p:to>
                                    </p:set>
                                    <p:animEffect transition="in" filter="fade">
                                      <p:cBhvr>
                                        <p:cTn id="16" dur="1000"/>
                                        <p:tgtEl>
                                          <p:spTgt spid="3113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1314"/>
                                        </p:tgtEl>
                                        <p:attrNameLst>
                                          <p:attrName>style.visibility</p:attrName>
                                        </p:attrNameLst>
                                      </p:cBhvr>
                                      <p:to>
                                        <p:strVal val="visible"/>
                                      </p:to>
                                    </p:set>
                                    <p:animEffect transition="in" filter="fade">
                                      <p:cBhvr>
                                        <p:cTn id="19" dur="1000"/>
                                        <p:tgtEl>
                                          <p:spTgt spid="31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7" grpId="0"/>
      <p:bldP spid="311311" grpId="0"/>
      <p:bldP spid="311312" grpId="0"/>
      <p:bldP spid="311313" grpId="0"/>
      <p:bldP spid="3113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2324"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dirty="0"/>
              <a:t>Obedience means an agent must </a:t>
            </a:r>
            <a:r>
              <a:rPr lang="en-US" altLang="en-US" u="sng" dirty="0"/>
              <a:t>obey</a:t>
            </a:r>
            <a:r>
              <a:rPr lang="en-US" altLang="en-US" dirty="0"/>
              <a:t> a principal’s </a:t>
            </a:r>
            <a:r>
              <a:rPr lang="en-US" altLang="en-US" u="sng" dirty="0"/>
              <a:t>reasonable</a:t>
            </a:r>
            <a:r>
              <a:rPr lang="en-US" altLang="en-US" dirty="0"/>
              <a:t> instructions.</a:t>
            </a:r>
          </a:p>
          <a:p>
            <a:pPr marL="0" indent="0">
              <a:buFontTx/>
              <a:buNone/>
            </a:pPr>
            <a:r>
              <a:rPr lang="en-US" altLang="en-US" dirty="0"/>
              <a:t>An agent is </a:t>
            </a:r>
            <a:r>
              <a:rPr lang="en-US" altLang="en-US" u="sng" dirty="0"/>
              <a:t>not</a:t>
            </a:r>
            <a:r>
              <a:rPr lang="en-US" altLang="en-US" dirty="0"/>
              <a:t> obligated to follow illegal or </a:t>
            </a:r>
            <a:r>
              <a:rPr lang="en-US" altLang="en-US" u="sng" dirty="0"/>
              <a:t>immoral</a:t>
            </a:r>
            <a:r>
              <a:rPr lang="en-US" altLang="en-US" dirty="0"/>
              <a:t> instructions, such as lying for a principal.</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3347" name="Rectangle 3"/>
          <p:cNvSpPr>
            <a:spLocks noGrp="1" noChangeArrowheads="1"/>
          </p:cNvSpPr>
          <p:nvPr>
            <p:ph type="body" idx="1"/>
          </p:nvPr>
        </p:nvSpPr>
        <p:spPr>
          <a:xfrm>
            <a:off x="457200" y="1371600"/>
            <a:ext cx="8029575" cy="4876800"/>
          </a:xfrm>
        </p:spPr>
        <p:txBody>
          <a:bodyPr/>
          <a:lstStyle/>
          <a:p>
            <a:pPr marL="0" indent="0">
              <a:spcBef>
                <a:spcPct val="0"/>
              </a:spcBef>
              <a:buFontTx/>
              <a:buNone/>
            </a:pPr>
            <a:r>
              <a:rPr lang="en-US" altLang="en-US" dirty="0"/>
              <a:t>Good </a:t>
            </a:r>
            <a:r>
              <a:rPr lang="en-US" altLang="en-US" u="sng" dirty="0"/>
              <a:t>faith</a:t>
            </a:r>
            <a:r>
              <a:rPr lang="en-US" altLang="en-US" dirty="0"/>
              <a:t> means an agent must deal </a:t>
            </a:r>
            <a:r>
              <a:rPr lang="en-US" altLang="en-US" u="sng" dirty="0"/>
              <a:t>honestly</a:t>
            </a:r>
            <a:r>
              <a:rPr lang="en-US" altLang="en-US" dirty="0"/>
              <a:t> with other parties and not seek personal gain or commit fraud. </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2667000" y="76200"/>
            <a:ext cx="6096000" cy="609600"/>
          </a:xfrm>
        </p:spPr>
        <p:txBody>
          <a:bodyPr/>
          <a:lstStyle/>
          <a:p>
            <a:r>
              <a:rPr lang="en-US" altLang="en-US" dirty="0">
                <a:solidFill>
                  <a:srgbClr val="FFCC00"/>
                </a:solidFill>
              </a:rPr>
              <a:t>Section 14.1</a:t>
            </a:r>
            <a:r>
              <a:rPr lang="en-US" altLang="en-US" dirty="0"/>
              <a:t> Duties and Liability in Agency Relationships</a:t>
            </a:r>
          </a:p>
        </p:txBody>
      </p:sp>
      <p:sp>
        <p:nvSpPr>
          <p:cNvPr id="314371"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Loyalty means agents must not work for one of the principal’s </a:t>
            </a:r>
            <a:r>
              <a:rPr lang="en-US" altLang="en-US" u="sng" dirty="0"/>
              <a:t>competitors</a:t>
            </a:r>
            <a:r>
              <a:rPr lang="en-US" altLang="en-US" dirty="0"/>
              <a:t> or make deals that benefit </a:t>
            </a:r>
            <a:r>
              <a:rPr lang="en-US" altLang="en-US" u="sng" dirty="0"/>
              <a:t>themselves</a:t>
            </a:r>
            <a:r>
              <a:rPr lang="en-US" altLang="en-US" dirty="0"/>
              <a:t>. </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7AA9C726FE674588BBE1CA28DD0E1DFB"/>
  <p:tag name="SLIDEID" val="7AA9C726FE674588BBE1CA28DD0E1DFB"/>
  <p:tag name="SLIDEORDER" val="1"/>
  <p:tag name="SLIDETYPE" val="Q"/>
  <p:tag name="DEMOGRAPHIC" val="False"/>
  <p:tag name="SPEEDSCORING" val="False"/>
  <p:tag name="VALUES" val="Incorrect¤Incorrect¤Correct¤Incorrect"/>
  <p:tag name="QUESTIONALIAS" val="A relationship based on trust is called a:"/>
  <p:tag name="ANSWERSALIAS" val="mutual relationship¤platonic relationship¤fiduciary relationship¤convenient relationship"/>
</p:tagLst>
</file>

<file path=ppt/tags/tag3.xml><?xml version="1.0" encoding="utf-8"?>
<p:tagLst xmlns:a="http://schemas.openxmlformats.org/drawingml/2006/main" xmlns:r="http://schemas.openxmlformats.org/officeDocument/2006/relationships" xmlns:p="http://schemas.openxmlformats.org/presentationml/2006/main">
  <p:tag name="TEXTLENGTH" val="91"/>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190EE625A9EC4B33BCA55E3089EC90BD"/>
  <p:tag name="SLIDEID" val="190EE625A9EC4B33BCA55E3089EC90BD"/>
  <p:tag name="SLIDEORDER" val="1"/>
  <p:tag name="SLIDETYPE" val="Q"/>
  <p:tag name="DEMOGRAPHIC" val="False"/>
  <p:tag name="SPEEDSCORING" val="False"/>
  <p:tag name="VALUES" val="Incorrect¤Correct"/>
  <p:tag name="QUESTIONALIAS" val="An agent can work for two competing principals at the same time."/>
  <p:tag name="ANSWERSALIAS" val="True¤False"/>
</p:tagLst>
</file>

<file path=ppt/tags/tag5.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F5584B4337714C52A117F6FE2C9CA700"/>
  <p:tag name="SLIDEID" val="F5584B4337714C52A117F6FE2C9CA700"/>
  <p:tag name="SLIDEORDER" val="1"/>
  <p:tag name="SLIDETYPE" val="Q"/>
  <p:tag name="DEMOGRAPHIC" val="False"/>
  <p:tag name="SPEEDSCORING" val="False"/>
  <p:tag name="VALUES" val="Incorrect¤Incorrect¤Correct¤Incorrect"/>
  <p:tag name="QUESTIONALIAS" val="The legal doctrine that holds a principal liable for the wrongful acts of an agent is:"/>
  <p:tag name="ANSWERSALIAS" val=" caveat emptor¤ e pluribus unum¤ respondeat superior¤ quid pro quo"/>
</p:tagLst>
</file>

<file path=ppt/tags/tag7.xml><?xml version="1.0" encoding="utf-8"?>
<p:tagLst xmlns:a="http://schemas.openxmlformats.org/drawingml/2006/main" xmlns:r="http://schemas.openxmlformats.org/officeDocument/2006/relationships" xmlns:p="http://schemas.openxmlformats.org/presentationml/2006/main">
  <p:tag name="TEXTLENGTH" val="69"/>
  <p:tag name="FONTSIZE" val="28"/>
  <p:tag name="BULLETTYPE" val="ppBulletArabicPeriod"/>
</p:tagLst>
</file>

<file path=ppt/tags/tag8.xml><?xml version="1.0" encoding="utf-8"?>
<p:tagLst xmlns:a="http://schemas.openxmlformats.org/drawingml/2006/main" xmlns:r="http://schemas.openxmlformats.org/officeDocument/2006/relationships" xmlns:p="http://schemas.openxmlformats.org/presentationml/2006/main">
  <p:tag name="SLIDEGUID" val="E37202ED40664F519229132BABE185C7"/>
  <p:tag name="SLIDEID" val="E37202ED40664F519229132BABE185C7"/>
  <p:tag name="SLIDEORDER" val="1"/>
  <p:tag name="SLIDETYPE" val="Q"/>
  <p:tag name="DEMOGRAPHIC" val="False"/>
  <p:tag name="SPEEDSCORING" val="False"/>
  <p:tag name="VALUES" val="Correct¤Incorrect"/>
  <p:tag name="QUESTIONALIAS" val="When an agent acts on behalf of a principal, it is as if the principal has acted."/>
  <p:tag name="ANSWERSALIAS" val="True¤False"/>
</p:tagLst>
</file>

<file path=ppt/tags/tag9.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2109</Words>
  <Application>Microsoft Office PowerPoint</Application>
  <PresentationFormat>On-screen Show (4:3)</PresentationFormat>
  <Paragraphs>172</Paragraphs>
  <Slides>33</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Default Design</vt:lpstr>
      <vt:lpstr>PowerPoint Presentation</vt:lpstr>
      <vt:lpstr>What You’ll Learn</vt:lpstr>
      <vt:lpstr>PowerPoint Presentation</vt:lpstr>
      <vt:lpstr>PowerPoint Presentation</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Section 14.1 Duties and Liability in Agency Relationships</vt:lpstr>
      <vt:lpstr>PowerPoint Presentation</vt:lpstr>
      <vt:lpstr>PowerPoint Presentation</vt:lpstr>
      <vt:lpstr>PowerPoint Presentation</vt:lpstr>
      <vt:lpstr>PowerPoint Presentation</vt:lpstr>
      <vt:lpstr>PowerPoint Presentation</vt:lpstr>
      <vt:lpstr>PowerPoint Presentation</vt:lpstr>
      <vt:lpstr>Section 14.1 Duties and Liability in Agency Relationships</vt:lpstr>
      <vt:lpstr>PowerPoint Presentation</vt:lpstr>
      <vt:lpstr>1. A relationship based on trust is called a:</vt:lpstr>
      <vt:lpstr>2. An agent can work for two competing principals at the same time.</vt:lpstr>
      <vt:lpstr>3. The legal doctrine that holds a principal liable for the wrongful acts of an agent is:</vt:lpstr>
      <vt:lpstr>4. When an agent acts on behalf of a principal, it is as if the principal has acted. </vt:lpstr>
      <vt:lpstr>PowerPoint Presentation</vt:lpstr>
      <vt:lpstr>PowerPoint Presentation</vt:lpstr>
      <vt:lpstr>Warm Up</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user</cp:lastModifiedBy>
  <cp:revision>45</cp:revision>
  <dcterms:created xsi:type="dcterms:W3CDTF">2006-11-26T23:34:49Z</dcterms:created>
  <dcterms:modified xsi:type="dcterms:W3CDTF">2015-04-30T12:48:22Z</dcterms:modified>
</cp:coreProperties>
</file>