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325" r:id="rId3"/>
    <p:sldId id="326" r:id="rId4"/>
    <p:sldId id="298" r:id="rId5"/>
    <p:sldId id="318" r:id="rId6"/>
    <p:sldId id="319" r:id="rId7"/>
    <p:sldId id="320" r:id="rId8"/>
    <p:sldId id="321" r:id="rId9"/>
    <p:sldId id="322" r:id="rId10"/>
    <p:sldId id="323" r:id="rId11"/>
    <p:sldId id="324" r:id="rId12"/>
    <p:sldId id="327" r:id="rId13"/>
    <p:sldId id="332" r:id="rId14"/>
    <p:sldId id="338" r:id="rId15"/>
    <p:sldId id="339" r:id="rId16"/>
    <p:sldId id="340" r:id="rId17"/>
    <p:sldId id="337" r:id="rId18"/>
    <p:sldId id="285" r:id="rId19"/>
    <p:sldId id="333" r:id="rId20"/>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99"/>
    <a:srgbClr val="C41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3" autoAdjust="0"/>
    <p:restoredTop sz="80067" autoAdjust="0"/>
  </p:normalViewPr>
  <p:slideViewPr>
    <p:cSldViewPr snapToGrid="0">
      <p:cViewPr varScale="1">
        <p:scale>
          <a:sx n="74" d="100"/>
          <a:sy n="74" d="100"/>
        </p:scale>
        <p:origin x="146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0"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defRPr sz="1200"/>
            </a:lvl1pPr>
          </a:lstStyle>
          <a:p>
            <a:endParaRPr lang="en-US" altLang="en-US"/>
          </a:p>
        </p:txBody>
      </p:sp>
      <p:sp>
        <p:nvSpPr>
          <p:cNvPr id="333827" name="Rectangle 3"/>
          <p:cNvSpPr>
            <a:spLocks noGrp="1" noChangeArrowheads="1"/>
          </p:cNvSpPr>
          <p:nvPr>
            <p:ph type="dt" idx="1"/>
          </p:nvPr>
        </p:nvSpPr>
        <p:spPr bwMode="auto">
          <a:xfrm>
            <a:off x="3995217" y="0"/>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lvl1pPr algn="r">
              <a:defRPr sz="1200"/>
            </a:lvl1pPr>
          </a:lstStyle>
          <a:p>
            <a:endParaRPr lang="en-US" altLang="en-US"/>
          </a:p>
        </p:txBody>
      </p:sp>
      <p:sp>
        <p:nvSpPr>
          <p:cNvPr id="333828"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3829" name="Rectangle 5"/>
          <p:cNvSpPr>
            <a:spLocks noGrp="1" noChangeArrowheads="1"/>
          </p:cNvSpPr>
          <p:nvPr>
            <p:ph type="body" sz="quarter" idx="3"/>
          </p:nvPr>
        </p:nvSpPr>
        <p:spPr bwMode="auto">
          <a:xfrm>
            <a:off x="705327" y="4421823"/>
            <a:ext cx="564261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33830" name="Rectangle 6"/>
          <p:cNvSpPr>
            <a:spLocks noGrp="1" noChangeArrowheads="1"/>
          </p:cNvSpPr>
          <p:nvPr>
            <p:ph type="ftr" sz="quarter" idx="4"/>
          </p:nvPr>
        </p:nvSpPr>
        <p:spPr bwMode="auto">
          <a:xfrm>
            <a:off x="0"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defRPr sz="1200"/>
            </a:lvl1pPr>
          </a:lstStyle>
          <a:p>
            <a:endParaRPr lang="en-US" altLang="en-US"/>
          </a:p>
        </p:txBody>
      </p:sp>
      <p:sp>
        <p:nvSpPr>
          <p:cNvPr id="333831" name="Rectangle 7"/>
          <p:cNvSpPr>
            <a:spLocks noGrp="1" noChangeArrowheads="1"/>
          </p:cNvSpPr>
          <p:nvPr>
            <p:ph type="sldNum" sz="quarter" idx="5"/>
          </p:nvPr>
        </p:nvSpPr>
        <p:spPr bwMode="auto">
          <a:xfrm>
            <a:off x="3995217" y="8842029"/>
            <a:ext cx="3056414"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7" tIns="46749" rIns="93497" bIns="46749" numCol="1" anchor="b" anchorCtr="0" compatLnSpc="1">
            <a:prstTxWarp prst="textNoShape">
              <a:avLst/>
            </a:prstTxWarp>
          </a:bodyPr>
          <a:lstStyle>
            <a:lvl1pPr algn="r">
              <a:defRPr sz="1200"/>
            </a:lvl1pPr>
          </a:lstStyle>
          <a:p>
            <a:fld id="{6BB47E91-6846-462A-83AD-3D92464D1EAC}" type="slidenum">
              <a:rPr lang="en-US" altLang="en-US"/>
              <a:pPr/>
              <a:t>‹#›</a:t>
            </a:fld>
            <a:endParaRPr lang="en-US" altLang="en-US"/>
          </a:p>
        </p:txBody>
      </p:sp>
    </p:spTree>
    <p:extLst>
      <p:ext uri="{BB962C8B-B14F-4D97-AF65-F5344CB8AC3E}">
        <p14:creationId xmlns:p14="http://schemas.microsoft.com/office/powerpoint/2010/main" val="284019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8FB36-02B5-4065-8B20-15E92713DE1D}" type="slidenum">
              <a:rPr lang="en-US" altLang="en-US"/>
              <a:pPr/>
              <a:t>1</a:t>
            </a:fld>
            <a:endParaRPr lang="en-US" alt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398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4E44B-7FCF-416C-AA4D-BB9BF4F26093}" type="slidenum">
              <a:rPr lang="en-US"/>
              <a:pPr/>
              <a:t>12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53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7305F-3BAE-4E15-ACA1-2797D5C599C5}" type="slidenum">
              <a:rPr lang="en-US"/>
              <a:pPr/>
              <a:t>13</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695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7305F-3BAE-4E15-ACA1-2797D5C599C5}" type="slidenum">
              <a:rPr lang="en-US"/>
              <a:pPr/>
              <a:t>14</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264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7305F-3BAE-4E15-ACA1-2797D5C599C5}" type="slidenum">
              <a:rPr lang="en-US"/>
              <a:pPr/>
              <a:t>15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063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7305F-3BAE-4E15-ACA1-2797D5C599C5}" type="slidenum">
              <a:rPr lang="en-US"/>
              <a:pPr/>
              <a:t>16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6881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9AF68-36CA-440C-BB9C-1F387B2CA4FC}" type="slidenum">
              <a:rPr lang="en-US" altLang="en-US"/>
              <a:pPr/>
              <a:t>18</a:t>
            </a:fld>
            <a:endParaRPr lang="en-US" alt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3457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9D3DC-32F1-4BFC-8459-72EA5BF2D511}" type="slidenum">
              <a:rPr lang="en-US" altLang="en-US"/>
              <a:pPr/>
              <a:t>4</a:t>
            </a:fld>
            <a:endParaRPr lang="en-US" alt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ltLang="en-US" dirty="0" smtClean="0"/>
              <a:t>Agency relationships are terminated by either an operation of law, such as bankruptcy or illegality, or</a:t>
            </a:r>
            <a:r>
              <a:rPr lang="en-US" altLang="en-US" baseline="0" dirty="0" smtClean="0"/>
              <a:t> by acts of the parties, such as mutual agreement or performance.  </a:t>
            </a:r>
            <a:endParaRPr lang="en-US" altLang="en-US" dirty="0"/>
          </a:p>
        </p:txBody>
      </p:sp>
    </p:spTree>
    <p:extLst>
      <p:ext uri="{BB962C8B-B14F-4D97-AF65-F5344CB8AC3E}">
        <p14:creationId xmlns:p14="http://schemas.microsoft.com/office/powerpoint/2010/main" val="404234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B0360-43F4-4CF5-82DD-5B11646EF443}" type="slidenum">
              <a:rPr lang="en-US" altLang="en-US"/>
              <a:pPr/>
              <a:t>5</a:t>
            </a:fld>
            <a:endParaRPr lang="en-US" alt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976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AF891-4CF7-4B59-BAD0-31059BB2C6BC}" type="slidenum">
              <a:rPr lang="en-US" altLang="en-US"/>
              <a:pPr/>
              <a:t>6</a:t>
            </a:fld>
            <a:endParaRPr lang="en-US" alt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ltLang="en-US" dirty="0" smtClean="0"/>
              <a:t>An agency relationship is terminated by bankruptcy of the principal.  Does bankruptcy of the agent terminate</a:t>
            </a:r>
            <a:r>
              <a:rPr lang="en-US" altLang="en-US" baseline="0" dirty="0" smtClean="0"/>
              <a:t> an agency relationship?  </a:t>
            </a:r>
            <a:r>
              <a:rPr lang="en-US" altLang="en-US" i="1" baseline="0" dirty="0" smtClean="0"/>
              <a:t>Not necessarily. Bankruptcy of the agent ends the agency only if the agent has used his or her own funds to do the principal’s business.  If not, then there is no reason to terminate the agency because the agent should be able to continue doing business.  </a:t>
            </a:r>
            <a:endParaRPr lang="en-US" altLang="en-US" i="0" baseline="0" dirty="0" smtClean="0"/>
          </a:p>
          <a:p>
            <a:endParaRPr lang="en-US" altLang="en-US" dirty="0"/>
          </a:p>
        </p:txBody>
      </p:sp>
    </p:spTree>
    <p:extLst>
      <p:ext uri="{BB962C8B-B14F-4D97-AF65-F5344CB8AC3E}">
        <p14:creationId xmlns:p14="http://schemas.microsoft.com/office/powerpoint/2010/main" val="15406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EAC02-1706-4B75-B481-59B4D0061738}" type="slidenum">
              <a:rPr lang="en-US" altLang="en-US"/>
              <a:pPr/>
              <a:t>7</a:t>
            </a:fld>
            <a:endParaRPr lang="en-US" alt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ltLang="en-US" dirty="0" smtClean="0"/>
              <a:t>Principal and agent may establish end</a:t>
            </a:r>
            <a:r>
              <a:rPr lang="en-US" altLang="en-US" baseline="0" dirty="0" smtClean="0"/>
              <a:t> date or may mutually decide to end the arrangement for other reason, such as disagreements between the parties or financial difficulties.  </a:t>
            </a:r>
            <a:endParaRPr lang="en-US" altLang="en-US" dirty="0"/>
          </a:p>
        </p:txBody>
      </p:sp>
    </p:spTree>
    <p:extLst>
      <p:ext uri="{BB962C8B-B14F-4D97-AF65-F5344CB8AC3E}">
        <p14:creationId xmlns:p14="http://schemas.microsoft.com/office/powerpoint/2010/main" val="94783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B6731-2397-4199-8FF8-3C30182E2B4A}" type="slidenum">
              <a:rPr lang="en-US" altLang="en-US"/>
              <a:pPr/>
              <a:t>8</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7049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5AE36-0D5A-463E-8448-7C95242D8529}" type="slidenum">
              <a:rPr lang="en-US" altLang="en-US"/>
              <a:pPr/>
              <a:t>9</a:t>
            </a:fld>
            <a:endParaRPr lang="en-US" alt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197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93A78-C926-4281-A860-B8F09F89DC56}" type="slidenum">
              <a:rPr lang="en-US" altLang="en-US"/>
              <a:pPr/>
              <a:t>10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7473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14827-EC9D-4A3C-9374-704FD1584DC4}" type="slidenum">
              <a:rPr lang="en-US" altLang="en-US"/>
              <a:pPr/>
              <a:t>11</a:t>
            </a:fld>
            <a:endParaRPr lang="en-US" alt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548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Resources/Ch_14.pdf" TargetMode="External"/><Relationship Id="rId5" Type="http://schemas.openxmlformats.org/officeDocument/2006/relationships/hyperlink" Target="../Assessments/Ch_14_Assessment.ppt" TargetMode="External"/><Relationship Id="rId4" Type="http://schemas.openxmlformats.org/officeDocument/2006/relationships/hyperlink" Target="http://www.glencoe.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1" name="Picture 29" descr="14 part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14 part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13">
            <a:hlinkClick r:id="rId4"/>
          </p:cNvPr>
          <p:cNvSpPr>
            <a:spLocks noChangeArrowheads="1"/>
          </p:cNvSpPr>
          <p:nvPr userDrawn="1"/>
        </p:nvSpPr>
        <p:spPr bwMode="auto">
          <a:xfrm>
            <a:off x="5848350" y="171450"/>
            <a:ext cx="15430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a:hlinkClick r:id="rId5" action="ppaction://hlinkpres?slideindex=1&amp;slidetitle="/>
          </p:cNvPr>
          <p:cNvSpPr>
            <a:spLocks noChangeArrowheads="1"/>
          </p:cNvSpPr>
          <p:nvPr userDrawn="1"/>
        </p:nvSpPr>
        <p:spPr bwMode="auto">
          <a:xfrm>
            <a:off x="4457700" y="171450"/>
            <a:ext cx="1390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a:hlinkClick r:id="rId6" action="ppaction://hlinkfile"/>
          </p:cNvPr>
          <p:cNvSpPr>
            <a:spLocks noChangeArrowheads="1"/>
          </p:cNvSpPr>
          <p:nvPr userDrawn="1"/>
        </p:nvSpPr>
        <p:spPr bwMode="auto">
          <a:xfrm>
            <a:off x="2946400" y="177800"/>
            <a:ext cx="1524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a:hlinkClick r:id="" action="ppaction://hlinkshowjump?jump=endshow"/>
          </p:cNvPr>
          <p:cNvSpPr>
            <a:spLocks noChangeArrowheads="1"/>
          </p:cNvSpPr>
          <p:nvPr userDrawn="1"/>
        </p:nvSpPr>
        <p:spPr bwMode="auto">
          <a:xfrm>
            <a:off x="7372350" y="161925"/>
            <a:ext cx="16097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02"/>
                                        </p:tgtEl>
                                        <p:attrNameLst>
                                          <p:attrName>style.visibility</p:attrName>
                                        </p:attrNameLst>
                                      </p:cBhvr>
                                      <p:to>
                                        <p:strVal val="visible"/>
                                      </p:to>
                                    </p:set>
                                    <p:animEffect transition="in" filter="fade">
                                      <p:cBhvr>
                                        <p:cTn id="7" dur="1000"/>
                                        <p:tgtEl>
                                          <p:spTgt spid="3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92927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
            <a:ext cx="20764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
            <a:ext cx="60769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42656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4390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6261845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969566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72517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470810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1078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4145611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0823806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hyperlink" Target="http://www.glenco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ssessments/Ch_14_Assessment.pp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Resources/Ch_14.pd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3" name="Picture 29" descr="1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667000" y="38100"/>
            <a:ext cx="609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3716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a:hlinkClick r:id="rId14" action="ppaction://hlinkfile"/>
          </p:cNvPr>
          <p:cNvSpPr>
            <a:spLocks noChangeArrowheads="1"/>
          </p:cNvSpPr>
          <p:nvPr userDrawn="1"/>
        </p:nvSpPr>
        <p:spPr bwMode="auto">
          <a:xfrm>
            <a:off x="300990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14">
            <a:hlinkClick r:id="rId15" action="ppaction://hlinkpres?slideindex=1&amp;slidetitle="/>
          </p:cNvPr>
          <p:cNvSpPr>
            <a:spLocks noChangeArrowheads="1"/>
          </p:cNvSpPr>
          <p:nvPr userDrawn="1"/>
        </p:nvSpPr>
        <p:spPr bwMode="auto">
          <a:xfrm>
            <a:off x="44862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15">
            <a:hlinkClick r:id="rId16"/>
          </p:cNvPr>
          <p:cNvSpPr>
            <a:spLocks noChangeArrowheads="1"/>
          </p:cNvSpPr>
          <p:nvPr userDrawn="1"/>
        </p:nvSpPr>
        <p:spPr bwMode="auto">
          <a:xfrm>
            <a:off x="5962650"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16">
            <a:hlinkClick r:id="" action="ppaction://hlinkshowjump?jump=endshow"/>
          </p:cNvPr>
          <p:cNvSpPr>
            <a:spLocks noChangeArrowheads="1"/>
          </p:cNvSpPr>
          <p:nvPr userDrawn="1"/>
        </p:nvSpPr>
        <p:spPr bwMode="auto">
          <a:xfrm>
            <a:off x="7496175" y="6410325"/>
            <a:ext cx="14001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par>
    </p:tnLst>
  </p:timing>
  <p:txStyles>
    <p:titleStyle>
      <a:lvl1pPr algn="l" rtl="0" fontAlgn="base">
        <a:spcBef>
          <a:spcPct val="0"/>
        </a:spcBef>
        <a:spcAft>
          <a:spcPct val="0"/>
        </a:spcAft>
        <a:defRPr sz="2000" b="1" kern="1200">
          <a:solidFill>
            <a:schemeClr val="bg1"/>
          </a:solidFill>
          <a:latin typeface="+mj-lt"/>
          <a:ea typeface="+mj-ea"/>
          <a:cs typeface="+mj-cs"/>
        </a:defRPr>
      </a:lvl1pPr>
      <a:lvl2pPr algn="l" rtl="0" fontAlgn="base">
        <a:spcBef>
          <a:spcPct val="0"/>
        </a:spcBef>
        <a:spcAft>
          <a:spcPct val="0"/>
        </a:spcAft>
        <a:defRPr sz="2000" b="1">
          <a:solidFill>
            <a:schemeClr val="bg1"/>
          </a:solidFill>
          <a:latin typeface="Arial" panose="020B0604020202020204" pitchFamily="34" charset="0"/>
        </a:defRPr>
      </a:lvl2pPr>
      <a:lvl3pPr algn="l" rtl="0" fontAlgn="base">
        <a:spcBef>
          <a:spcPct val="0"/>
        </a:spcBef>
        <a:spcAft>
          <a:spcPct val="0"/>
        </a:spcAft>
        <a:defRPr sz="2000" b="1">
          <a:solidFill>
            <a:schemeClr val="bg1"/>
          </a:solidFill>
          <a:latin typeface="Arial" panose="020B0604020202020204" pitchFamily="34" charset="0"/>
        </a:defRPr>
      </a:lvl3pPr>
      <a:lvl4pPr algn="l" rtl="0" fontAlgn="base">
        <a:spcBef>
          <a:spcPct val="0"/>
        </a:spcBef>
        <a:spcAft>
          <a:spcPct val="0"/>
        </a:spcAft>
        <a:defRPr sz="2000" b="1">
          <a:solidFill>
            <a:schemeClr val="bg1"/>
          </a:solidFill>
          <a:latin typeface="Arial" panose="020B0604020202020204" pitchFamily="34" charset="0"/>
        </a:defRPr>
      </a:lvl4pPr>
      <a:lvl5pPr algn="l" rtl="0" fontAlgn="base">
        <a:spcBef>
          <a:spcPct val="0"/>
        </a:spcBef>
        <a:spcAft>
          <a:spcPct val="0"/>
        </a:spcAft>
        <a:defRPr sz="2000" b="1">
          <a:solidFill>
            <a:schemeClr val="bg1"/>
          </a:solidFill>
          <a:latin typeface="Arial" panose="020B0604020202020204" pitchFamily="34" charset="0"/>
        </a:defRPr>
      </a:lvl5pPr>
      <a:lvl6pPr marL="457200" algn="l" rtl="0" fontAlgn="base">
        <a:spcBef>
          <a:spcPct val="0"/>
        </a:spcBef>
        <a:spcAft>
          <a:spcPct val="0"/>
        </a:spcAft>
        <a:defRPr sz="2000" b="1">
          <a:solidFill>
            <a:schemeClr val="bg1"/>
          </a:solidFill>
          <a:latin typeface="Arial" panose="020B0604020202020204" pitchFamily="34" charset="0"/>
        </a:defRPr>
      </a:lvl6pPr>
      <a:lvl7pPr marL="914400" algn="l" rtl="0" fontAlgn="base">
        <a:spcBef>
          <a:spcPct val="0"/>
        </a:spcBef>
        <a:spcAft>
          <a:spcPct val="0"/>
        </a:spcAft>
        <a:defRPr sz="2000" b="1">
          <a:solidFill>
            <a:schemeClr val="bg1"/>
          </a:solidFill>
          <a:latin typeface="Arial" panose="020B0604020202020204" pitchFamily="34" charset="0"/>
        </a:defRPr>
      </a:lvl7pPr>
      <a:lvl8pPr marL="1371600" algn="l" rtl="0" fontAlgn="base">
        <a:spcBef>
          <a:spcPct val="0"/>
        </a:spcBef>
        <a:spcAft>
          <a:spcPct val="0"/>
        </a:spcAft>
        <a:defRPr sz="2000" b="1">
          <a:solidFill>
            <a:schemeClr val="bg1"/>
          </a:solidFill>
          <a:latin typeface="Arial" panose="020B0604020202020204" pitchFamily="34" charset="0"/>
        </a:defRPr>
      </a:lvl8pPr>
      <a:lvl9pPr marL="1828800" algn="l" rtl="0" fontAlgn="base">
        <a:spcBef>
          <a:spcPct val="0"/>
        </a:spcBef>
        <a:spcAft>
          <a:spcPct val="0"/>
        </a:spcAft>
        <a:defRPr sz="2000" b="1">
          <a:solidFill>
            <a:schemeClr val="bg1"/>
          </a:solidFill>
          <a:latin typeface="Arial" panose="020B0604020202020204" pitchFamily="34" charset="0"/>
        </a:defRPr>
      </a:lvl9pPr>
    </p:titleStyle>
    <p:bodyStyle>
      <a:lvl1pPr marL="457200" indent="-457200" algn="l" rtl="0" fontAlgn="base">
        <a:lnSpc>
          <a:spcPct val="105000"/>
        </a:lnSpc>
        <a:spcBef>
          <a:spcPct val="80000"/>
        </a:spcBef>
        <a:spcAft>
          <a:spcPct val="0"/>
        </a:spcAft>
        <a:buBlip>
          <a:blip r:embed="rId17"/>
        </a:buBlip>
        <a:defRPr sz="3200" kern="1200">
          <a:solidFill>
            <a:schemeClr val="tx1"/>
          </a:solidFill>
          <a:latin typeface="+mn-lt"/>
          <a:ea typeface="+mn-ea"/>
          <a:cs typeface="+mn-cs"/>
        </a:defRPr>
      </a:lvl1pPr>
      <a:lvl2pPr marL="914400" indent="-342900" algn="l" rtl="0" fontAlgn="base">
        <a:lnSpc>
          <a:spcPct val="105000"/>
        </a:lnSpc>
        <a:spcBef>
          <a:spcPct val="80000"/>
        </a:spcBef>
        <a:spcAft>
          <a:spcPct val="0"/>
        </a:spcAft>
        <a:buFont typeface="Arial" panose="020B0604020202020204" pitchFamily="34" charset="0"/>
        <a:buChar char="–"/>
        <a:defRPr sz="2800" kern="1200">
          <a:solidFill>
            <a:schemeClr val="tx1"/>
          </a:solidFill>
          <a:latin typeface="+mn-lt"/>
          <a:ea typeface="+mn-ea"/>
          <a:cs typeface="+mn-cs"/>
        </a:defRPr>
      </a:lvl2pPr>
      <a:lvl3pPr marL="1257300" indent="-228600" algn="l" rtl="0" fontAlgn="base">
        <a:lnSpc>
          <a:spcPct val="105000"/>
        </a:lnSpc>
        <a:spcBef>
          <a:spcPct val="80000"/>
        </a:spcBef>
        <a:spcAft>
          <a:spcPct val="0"/>
        </a:spcAft>
        <a:buChar char="•"/>
        <a:defRPr sz="2400" kern="1200">
          <a:solidFill>
            <a:schemeClr val="tx1"/>
          </a:solidFill>
          <a:latin typeface="+mn-lt"/>
          <a:ea typeface="+mn-ea"/>
          <a:cs typeface="+mn-cs"/>
        </a:defRPr>
      </a:lvl3pPr>
      <a:lvl4pPr marL="1600200" indent="-228600" algn="l" rtl="0" fontAlgn="base">
        <a:lnSpc>
          <a:spcPct val="105000"/>
        </a:lnSpc>
        <a:spcBef>
          <a:spcPct val="80000"/>
        </a:spcBef>
        <a:spcAft>
          <a:spcPct val="0"/>
        </a:spcAft>
        <a:buChar char="–"/>
        <a:defRPr sz="2000" kern="1200">
          <a:solidFill>
            <a:schemeClr val="tx1"/>
          </a:solidFill>
          <a:latin typeface="+mn-lt"/>
          <a:ea typeface="+mn-ea"/>
          <a:cs typeface="+mn-cs"/>
        </a:defRPr>
      </a:lvl4pPr>
      <a:lvl5pPr marL="2057400" indent="-228600" algn="l" rtl="0" fontAlgn="base">
        <a:lnSpc>
          <a:spcPct val="105000"/>
        </a:lnSpc>
        <a:spcBef>
          <a:spcPct val="8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2667000" y="76200"/>
            <a:ext cx="6477000" cy="609600"/>
          </a:xfrm>
        </p:spPr>
        <p:txBody>
          <a:bodyPr/>
          <a:lstStyle/>
          <a:p>
            <a:r>
              <a:rPr lang="en-US" altLang="en-US">
                <a:solidFill>
                  <a:srgbClr val="FFCC00"/>
                </a:solidFill>
              </a:rPr>
              <a:t>Section 14.2</a:t>
            </a:r>
            <a:r>
              <a:rPr lang="en-US" altLang="en-US"/>
              <a:t> Termination of Agency Relationships</a:t>
            </a:r>
          </a:p>
        </p:txBody>
      </p:sp>
      <p:sp>
        <p:nvSpPr>
          <p:cNvPr id="331779" name="Rectangle 3"/>
          <p:cNvSpPr>
            <a:spLocks noGrp="1" noChangeArrowheads="1"/>
          </p:cNvSpPr>
          <p:nvPr>
            <p:ph type="body" idx="1"/>
          </p:nvPr>
        </p:nvSpPr>
        <p:spPr>
          <a:xfrm>
            <a:off x="457200" y="1371600"/>
            <a:ext cx="8029575" cy="4521200"/>
          </a:xfrm>
        </p:spPr>
        <p:txBody>
          <a:bodyPr/>
          <a:lstStyle/>
          <a:p>
            <a:pPr marL="0" indent="0">
              <a:buFontTx/>
              <a:buNone/>
            </a:pPr>
            <a:r>
              <a:rPr lang="en-US" altLang="en-US" dirty="0"/>
              <a:t>The </a:t>
            </a:r>
            <a:r>
              <a:rPr lang="en-US" altLang="en-US" u="sng" dirty="0"/>
              <a:t>principal</a:t>
            </a:r>
            <a:r>
              <a:rPr lang="en-US" altLang="en-US" dirty="0"/>
              <a:t> can notify third parties in two ways:</a:t>
            </a:r>
          </a:p>
        </p:txBody>
      </p:sp>
      <p:pic>
        <p:nvPicPr>
          <p:cNvPr id="331780" name="Picture 4" descr="2 box numbe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0" y="2908300"/>
            <a:ext cx="5937250" cy="2835275"/>
          </a:xfrm>
          <a:prstGeom prst="rect">
            <a:avLst/>
          </a:prstGeom>
          <a:noFill/>
          <a:extLst>
            <a:ext uri="{909E8E84-426E-40DD-AFC4-6F175D3DCCD1}">
              <a14:hiddenFill xmlns:a14="http://schemas.microsoft.com/office/drawing/2010/main">
                <a:solidFill>
                  <a:srgbClr val="FFFFFF"/>
                </a:solidFill>
              </a14:hiddenFill>
            </a:ext>
          </a:extLst>
        </p:spPr>
      </p:pic>
      <p:sp>
        <p:nvSpPr>
          <p:cNvPr id="331781" name="Rectangle 5"/>
          <p:cNvSpPr>
            <a:spLocks noChangeArrowheads="1"/>
          </p:cNvSpPr>
          <p:nvPr/>
        </p:nvSpPr>
        <p:spPr bwMode="auto">
          <a:xfrm>
            <a:off x="2708275" y="3376613"/>
            <a:ext cx="4659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3399"/>
                </a:solidFill>
              </a:rPr>
              <a:t>actual notice</a:t>
            </a:r>
          </a:p>
        </p:txBody>
      </p:sp>
      <p:sp>
        <p:nvSpPr>
          <p:cNvPr id="331782" name="Rectangle 6"/>
          <p:cNvSpPr>
            <a:spLocks noChangeArrowheads="1"/>
          </p:cNvSpPr>
          <p:nvPr/>
        </p:nvSpPr>
        <p:spPr bwMode="auto">
          <a:xfrm>
            <a:off x="2708275" y="4722813"/>
            <a:ext cx="4659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3399"/>
                </a:solidFill>
              </a:rPr>
              <a:t>notice by publication</a:t>
            </a:r>
          </a:p>
        </p:txBody>
      </p:sp>
      <p:sp>
        <p:nvSpPr>
          <p:cNvPr id="331783" name="Text Box 7"/>
          <p:cNvSpPr txBox="1">
            <a:spLocks noChangeArrowheads="1"/>
          </p:cNvSpPr>
          <p:nvPr/>
        </p:nvSpPr>
        <p:spPr bwMode="auto">
          <a:xfrm>
            <a:off x="1889125" y="3319463"/>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chemeClr val="bg1"/>
                </a:solidFill>
              </a:rPr>
              <a:t>1</a:t>
            </a:r>
          </a:p>
        </p:txBody>
      </p:sp>
      <p:sp>
        <p:nvSpPr>
          <p:cNvPr id="331784" name="Text Box 8"/>
          <p:cNvSpPr txBox="1">
            <a:spLocks noChangeArrowheads="1"/>
          </p:cNvSpPr>
          <p:nvPr/>
        </p:nvSpPr>
        <p:spPr bwMode="auto">
          <a:xfrm>
            <a:off x="1889125" y="4665663"/>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chemeClr val="bg1"/>
                </a:solidFill>
              </a:rPr>
              <a:t>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 calcmode="lin" valueType="num">
                                      <p:cBhvr>
                                        <p:cTn id="7" dur="500" fill="hold"/>
                                        <p:tgtEl>
                                          <p:spTgt spid="331781"/>
                                        </p:tgtEl>
                                        <p:attrNameLst>
                                          <p:attrName>ppt_w</p:attrName>
                                        </p:attrNameLst>
                                      </p:cBhvr>
                                      <p:tavLst>
                                        <p:tav tm="0">
                                          <p:val>
                                            <p:fltVal val="0"/>
                                          </p:val>
                                        </p:tav>
                                        <p:tav tm="100000">
                                          <p:val>
                                            <p:strVal val="#ppt_w"/>
                                          </p:val>
                                        </p:tav>
                                      </p:tavLst>
                                    </p:anim>
                                    <p:anim calcmode="lin" valueType="num">
                                      <p:cBhvr>
                                        <p:cTn id="8" dur="500" fill="hold"/>
                                        <p:tgtEl>
                                          <p:spTgt spid="331781"/>
                                        </p:tgtEl>
                                        <p:attrNameLst>
                                          <p:attrName>ppt_h</p:attrName>
                                        </p:attrNameLst>
                                      </p:cBhvr>
                                      <p:tavLst>
                                        <p:tav tm="0">
                                          <p:val>
                                            <p:fltVal val="0"/>
                                          </p:val>
                                        </p:tav>
                                        <p:tav tm="100000">
                                          <p:val>
                                            <p:strVal val="#ppt_h"/>
                                          </p:val>
                                        </p:tav>
                                      </p:tavLst>
                                    </p:anim>
                                    <p:animEffect transition="in" filter="fade">
                                      <p:cBhvr>
                                        <p:cTn id="9" dur="500"/>
                                        <p:tgtEl>
                                          <p:spTgt spid="33178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31782"/>
                                        </p:tgtEl>
                                        <p:attrNameLst>
                                          <p:attrName>style.visibility</p:attrName>
                                        </p:attrNameLst>
                                      </p:cBhvr>
                                      <p:to>
                                        <p:strVal val="visible"/>
                                      </p:to>
                                    </p:set>
                                    <p:anim calcmode="lin" valueType="num">
                                      <p:cBhvr>
                                        <p:cTn id="12" dur="500" fill="hold"/>
                                        <p:tgtEl>
                                          <p:spTgt spid="331782"/>
                                        </p:tgtEl>
                                        <p:attrNameLst>
                                          <p:attrName>ppt_w</p:attrName>
                                        </p:attrNameLst>
                                      </p:cBhvr>
                                      <p:tavLst>
                                        <p:tav tm="0">
                                          <p:val>
                                            <p:fltVal val="0"/>
                                          </p:val>
                                        </p:tav>
                                        <p:tav tm="100000">
                                          <p:val>
                                            <p:strVal val="#ppt_w"/>
                                          </p:val>
                                        </p:tav>
                                      </p:tavLst>
                                    </p:anim>
                                    <p:anim calcmode="lin" valueType="num">
                                      <p:cBhvr>
                                        <p:cTn id="13" dur="500" fill="hold"/>
                                        <p:tgtEl>
                                          <p:spTgt spid="331782"/>
                                        </p:tgtEl>
                                        <p:attrNameLst>
                                          <p:attrName>ppt_h</p:attrName>
                                        </p:attrNameLst>
                                      </p:cBhvr>
                                      <p:tavLst>
                                        <p:tav tm="0">
                                          <p:val>
                                            <p:fltVal val="0"/>
                                          </p:val>
                                        </p:tav>
                                        <p:tav tm="100000">
                                          <p:val>
                                            <p:strVal val="#ppt_h"/>
                                          </p:val>
                                        </p:tav>
                                      </p:tavLst>
                                    </p:anim>
                                    <p:animEffect transition="in" filter="fade">
                                      <p:cBhvr>
                                        <p:cTn id="14" dur="500"/>
                                        <p:tgtEl>
                                          <p:spTgt spid="331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p:bldP spid="3317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7" name="Rectangle 7"/>
          <p:cNvSpPr>
            <a:spLocks noChangeArrowheads="1"/>
          </p:cNvSpPr>
          <p:nvPr/>
        </p:nvSpPr>
        <p:spPr bwMode="auto">
          <a:xfrm>
            <a:off x="514350" y="3375025"/>
            <a:ext cx="41497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2" name="Rectangle 2"/>
          <p:cNvSpPr>
            <a:spLocks noChangeArrowheads="1"/>
          </p:cNvSpPr>
          <p:nvPr/>
        </p:nvSpPr>
        <p:spPr bwMode="auto">
          <a:xfrm>
            <a:off x="514350" y="1470025"/>
            <a:ext cx="2651125" cy="4572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3" name="Rectangle 3"/>
          <p:cNvSpPr>
            <a:spLocks noGrp="1" noChangeArrowheads="1"/>
          </p:cNvSpPr>
          <p:nvPr>
            <p:ph type="title"/>
          </p:nvPr>
        </p:nvSpPr>
        <p:spPr>
          <a:xfrm>
            <a:off x="2667000" y="76200"/>
            <a:ext cx="6477000" cy="609600"/>
          </a:xfrm>
        </p:spPr>
        <p:txBody>
          <a:bodyPr/>
          <a:lstStyle/>
          <a:p>
            <a:r>
              <a:rPr lang="en-US" altLang="en-US">
                <a:solidFill>
                  <a:srgbClr val="FFCC00"/>
                </a:solidFill>
              </a:rPr>
              <a:t>Section 14.2</a:t>
            </a:r>
            <a:r>
              <a:rPr lang="en-US" altLang="en-US"/>
              <a:t> Termination of Agency Relationships</a:t>
            </a:r>
          </a:p>
        </p:txBody>
      </p:sp>
      <p:sp>
        <p:nvSpPr>
          <p:cNvPr id="332804" name="Rectangle 4"/>
          <p:cNvSpPr>
            <a:spLocks noGrp="1" noChangeArrowheads="1"/>
          </p:cNvSpPr>
          <p:nvPr>
            <p:ph type="body" idx="1"/>
          </p:nvPr>
        </p:nvSpPr>
        <p:spPr>
          <a:xfrm>
            <a:off x="457200" y="1371600"/>
            <a:ext cx="8029575" cy="4876800"/>
          </a:xfrm>
        </p:spPr>
        <p:txBody>
          <a:bodyPr/>
          <a:lstStyle/>
          <a:p>
            <a:pPr marL="0" indent="0">
              <a:buFontTx/>
              <a:buNone/>
            </a:pPr>
            <a:r>
              <a:rPr lang="en-US" altLang="en-US" b="1" dirty="0"/>
              <a:t>Actual notice</a:t>
            </a:r>
            <a:r>
              <a:rPr lang="en-US" altLang="en-US" dirty="0"/>
              <a:t> is formal notice given directly to third parties, usually by </a:t>
            </a:r>
            <a:r>
              <a:rPr lang="en-US" altLang="en-US" u="sng" dirty="0"/>
              <a:t>certified</a:t>
            </a:r>
            <a:r>
              <a:rPr lang="en-US" altLang="en-US" dirty="0"/>
              <a:t> mail.  </a:t>
            </a:r>
          </a:p>
          <a:p>
            <a:pPr marL="0" indent="0">
              <a:buFontTx/>
              <a:buNone/>
            </a:pPr>
            <a:r>
              <a:rPr lang="en-US" altLang="en-US" b="1" dirty="0"/>
              <a:t>Notice by publication</a:t>
            </a:r>
            <a:r>
              <a:rPr lang="en-US" altLang="en-US" dirty="0"/>
              <a:t> is notice given to the general public, usually by publication in a </a:t>
            </a:r>
            <a:r>
              <a:rPr lang="en-US" altLang="en-US" u="sng" dirty="0"/>
              <a:t>newspaper</a:t>
            </a:r>
            <a:r>
              <a:rPr lang="en-US" altLang="en-US" dirty="0"/>
              <a:t>.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next button">
            <a:hlinkClick r:id="" action="ppaction://hlinkshowjump?jump=nextslide"/>
          </p:cNvPr>
          <p:cNvPicPr>
            <a:picLocks noChangeAspect="1" noChangeArrowheads="1"/>
          </p:cNvPicPr>
          <p:nvPr/>
        </p:nvPicPr>
        <p:blipFill>
          <a:blip r:embed="rId4" cstate="print"/>
          <a:srcRect/>
          <a:stretch>
            <a:fillRect/>
          </a:stretch>
        </p:blipFill>
        <p:spPr bwMode="auto">
          <a:xfrm>
            <a:off x="6096000" y="5781675"/>
            <a:ext cx="2114550" cy="725488"/>
          </a:xfrm>
          <a:prstGeom prst="rect">
            <a:avLst/>
          </a:prstGeom>
          <a:noFill/>
        </p:spPr>
      </p:pic>
      <p:sp>
        <p:nvSpPr>
          <p:cNvPr id="35865" name="Text Box 25"/>
          <p:cNvSpPr txBox="1">
            <a:spLocks noChangeArrowheads="1"/>
          </p:cNvSpPr>
          <p:nvPr/>
        </p:nvSpPr>
        <p:spPr bwMode="auto">
          <a:xfrm>
            <a:off x="5534025" y="895350"/>
            <a:ext cx="3178175" cy="1311275"/>
          </a:xfrm>
          <a:prstGeom prst="rect">
            <a:avLst/>
          </a:prstGeom>
          <a:noFill/>
          <a:ln w="9525">
            <a:noFill/>
            <a:miter lim="800000"/>
            <a:headEnd/>
            <a:tailEnd/>
          </a:ln>
          <a:effectLst/>
        </p:spPr>
        <p:txBody>
          <a:bodyPr wrap="none">
            <a:spAutoFit/>
          </a:bodyPr>
          <a:lstStyle/>
          <a:p>
            <a:r>
              <a:rPr lang="en-US" sz="4000" b="1">
                <a:solidFill>
                  <a:srgbClr val="FFCC00"/>
                </a:solidFill>
              </a:rPr>
              <a:t>Chapter 14</a:t>
            </a:r>
            <a:br>
              <a:rPr lang="en-US" sz="4000" b="1">
                <a:solidFill>
                  <a:srgbClr val="FFCC00"/>
                </a:solidFill>
              </a:rPr>
            </a:br>
            <a:r>
              <a:rPr lang="en-US" sz="4000" b="1">
                <a:solidFill>
                  <a:srgbClr val="FFCC00"/>
                </a:solidFill>
              </a:rPr>
              <a:t>Assessment</a:t>
            </a:r>
          </a:p>
        </p:txBody>
      </p:sp>
      <p:sp>
        <p:nvSpPr>
          <p:cNvPr id="35866" name="Text Box 26"/>
          <p:cNvSpPr txBox="1">
            <a:spLocks noChangeArrowheads="1"/>
          </p:cNvSpPr>
          <p:nvPr/>
        </p:nvSpPr>
        <p:spPr bwMode="auto">
          <a:xfrm>
            <a:off x="5534025" y="2305050"/>
            <a:ext cx="3484563" cy="1920875"/>
          </a:xfrm>
          <a:prstGeom prst="rect">
            <a:avLst/>
          </a:prstGeom>
          <a:noFill/>
          <a:ln w="9525">
            <a:noFill/>
            <a:miter lim="800000"/>
            <a:headEnd/>
            <a:tailEnd/>
          </a:ln>
          <a:effectLst/>
        </p:spPr>
        <p:txBody>
          <a:bodyPr wrap="none">
            <a:spAutoFit/>
          </a:bodyPr>
          <a:lstStyle/>
          <a:p>
            <a:r>
              <a:rPr lang="en-US" sz="4000" b="1">
                <a:solidFill>
                  <a:schemeClr val="bg1"/>
                </a:solidFill>
              </a:rPr>
              <a:t>Agency </a:t>
            </a:r>
            <a:br>
              <a:rPr lang="en-US" sz="4000" b="1">
                <a:solidFill>
                  <a:schemeClr val="bg1"/>
                </a:solidFill>
              </a:rPr>
            </a:br>
            <a:r>
              <a:rPr lang="en-US" sz="4000" b="1">
                <a:solidFill>
                  <a:schemeClr val="bg1"/>
                </a:solidFill>
              </a:rPr>
              <a:t>Authority and</a:t>
            </a:r>
            <a:br>
              <a:rPr lang="en-US" sz="4000" b="1">
                <a:solidFill>
                  <a:schemeClr val="bg1"/>
                </a:solidFill>
              </a:rPr>
            </a:br>
            <a:r>
              <a:rPr lang="en-US" sz="4000" b="1">
                <a:solidFill>
                  <a:schemeClr val="bg1"/>
                </a:solidFill>
              </a:rPr>
              <a:t>Termination</a:t>
            </a:r>
          </a:p>
        </p:txBody>
      </p:sp>
    </p:spTree>
    <p:custDataLst>
      <p:tags r:id="rId1"/>
    </p:custData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PQuestion"/>
          <p:cNvSpPr>
            <a:spLocks noGrp="1" noChangeArrowheads="1"/>
          </p:cNvSpPr>
          <p:nvPr>
            <p:ph type="title"/>
          </p:nvPr>
        </p:nvSpPr>
        <p:spPr>
          <a:xfrm>
            <a:off x="533400" y="1533525"/>
            <a:ext cx="8016875" cy="1066800"/>
          </a:xfrm>
        </p:spPr>
        <p:txBody>
          <a:bodyPr/>
          <a:lstStyle/>
          <a:p>
            <a:r>
              <a:rPr lang="en-US" sz="2800" dirty="0" smtClean="0">
                <a:solidFill>
                  <a:schemeClr val="tx1"/>
                </a:solidFill>
              </a:rPr>
              <a:t>1. A </a:t>
            </a:r>
            <a:r>
              <a:rPr lang="en-US" sz="2800" dirty="0">
                <a:solidFill>
                  <a:schemeClr val="tx1"/>
                </a:solidFill>
              </a:rPr>
              <a:t>court may legally end an agency relationship due to:</a:t>
            </a:r>
          </a:p>
        </p:txBody>
      </p:sp>
      <p:sp>
        <p:nvSpPr>
          <p:cNvPr id="112643" name="TPAnswers"/>
          <p:cNvSpPr>
            <a:spLocks noGrp="1" noChangeArrowheads="1"/>
          </p:cNvSpPr>
          <p:nvPr>
            <p:ph type="body" idx="1"/>
            <p:custDataLst>
              <p:tags r:id="rId2"/>
            </p:custDataLst>
          </p:nvPr>
        </p:nvSpPr>
        <p:spPr>
          <a:xfrm>
            <a:off x="457200" y="2794000"/>
            <a:ext cx="8218488" cy="3429000"/>
          </a:xfrm>
        </p:spPr>
        <p:txBody>
          <a:bodyPr/>
          <a:lstStyle/>
          <a:p>
            <a:pPr marL="990600" lvl="1" indent="-533400">
              <a:lnSpc>
                <a:spcPct val="100000"/>
              </a:lnSpc>
              <a:spcBef>
                <a:spcPct val="20000"/>
              </a:spcBef>
              <a:buFont typeface="+mj-lt"/>
              <a:buAutoNum type="alphaLcPeriod"/>
            </a:pPr>
            <a:r>
              <a:rPr lang="en-US" dirty="0"/>
              <a:t>mutual agreement of the parties</a:t>
            </a:r>
          </a:p>
          <a:p>
            <a:pPr marL="990600" lvl="1" indent="-533400">
              <a:lnSpc>
                <a:spcPct val="100000"/>
              </a:lnSpc>
              <a:spcBef>
                <a:spcPct val="20000"/>
              </a:spcBef>
              <a:buFont typeface="+mj-lt"/>
              <a:buAutoNum type="alphaLcPeriod"/>
            </a:pPr>
            <a:r>
              <a:rPr lang="en-US" dirty="0"/>
              <a:t>withdrawal of the agent</a:t>
            </a:r>
          </a:p>
          <a:p>
            <a:pPr marL="990600" lvl="1" indent="-533400">
              <a:lnSpc>
                <a:spcPct val="100000"/>
              </a:lnSpc>
              <a:spcBef>
                <a:spcPct val="20000"/>
              </a:spcBef>
              <a:buFont typeface="+mj-lt"/>
              <a:buAutoNum type="alphaLcPeriod"/>
            </a:pPr>
            <a:r>
              <a:rPr lang="en-US" dirty="0"/>
              <a:t>discharge of the agent</a:t>
            </a:r>
          </a:p>
          <a:p>
            <a:pPr marL="990600" lvl="1" indent="-533400">
              <a:lnSpc>
                <a:spcPct val="100000"/>
              </a:lnSpc>
              <a:spcBef>
                <a:spcPct val="20000"/>
              </a:spcBef>
              <a:buFont typeface="+mj-lt"/>
              <a:buAutoNum type="alphaLcPeriod"/>
            </a:pPr>
            <a:r>
              <a:rPr lang="en-US" dirty="0"/>
              <a:t>impossibility of the performance</a:t>
            </a:r>
          </a:p>
        </p:txBody>
      </p:sp>
    </p:spTree>
    <p:custDataLst>
      <p:tags r:id="rId1"/>
    </p:custData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PQuestion"/>
          <p:cNvSpPr>
            <a:spLocks noGrp="1" noChangeArrowheads="1"/>
          </p:cNvSpPr>
          <p:nvPr>
            <p:ph type="title"/>
          </p:nvPr>
        </p:nvSpPr>
        <p:spPr>
          <a:xfrm>
            <a:off x="533400" y="1533525"/>
            <a:ext cx="8016875" cy="1066800"/>
          </a:xfrm>
        </p:spPr>
        <p:txBody>
          <a:bodyPr/>
          <a:lstStyle/>
          <a:p>
            <a:r>
              <a:rPr lang="en-US" sz="2800" dirty="0" smtClean="0">
                <a:solidFill>
                  <a:schemeClr val="tx1"/>
                </a:solidFill>
              </a:rPr>
              <a:t>2. The death of a principal does not end an agency relationship:</a:t>
            </a:r>
            <a:endParaRPr lang="en-US" sz="2800" dirty="0">
              <a:solidFill>
                <a:schemeClr val="tx1"/>
              </a:solidFill>
            </a:endParaRPr>
          </a:p>
        </p:txBody>
      </p:sp>
      <p:sp>
        <p:nvSpPr>
          <p:cNvPr id="112643" name="TPAnswers"/>
          <p:cNvSpPr>
            <a:spLocks noGrp="1" noChangeArrowheads="1"/>
          </p:cNvSpPr>
          <p:nvPr>
            <p:ph type="body" idx="1"/>
            <p:custDataLst>
              <p:tags r:id="rId2"/>
            </p:custDataLst>
          </p:nvPr>
        </p:nvSpPr>
        <p:spPr>
          <a:xfrm>
            <a:off x="457200" y="2794000"/>
            <a:ext cx="8218488" cy="34290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PQuestion"/>
          <p:cNvSpPr>
            <a:spLocks noGrp="1" noChangeArrowheads="1"/>
          </p:cNvSpPr>
          <p:nvPr>
            <p:ph type="title"/>
          </p:nvPr>
        </p:nvSpPr>
        <p:spPr>
          <a:xfrm>
            <a:off x="533400" y="1533525"/>
            <a:ext cx="8016875" cy="1066800"/>
          </a:xfrm>
        </p:spPr>
        <p:txBody>
          <a:bodyPr/>
          <a:lstStyle/>
          <a:p>
            <a:r>
              <a:rPr lang="en-US" sz="2800" dirty="0" smtClean="0">
                <a:solidFill>
                  <a:schemeClr val="tx1"/>
                </a:solidFill>
              </a:rPr>
              <a:t>3. If the purpose of an agency becomes illegal, the agency is ended:</a:t>
            </a:r>
            <a:endParaRPr lang="en-US" sz="2800" dirty="0">
              <a:solidFill>
                <a:schemeClr val="tx1"/>
              </a:solidFill>
            </a:endParaRPr>
          </a:p>
        </p:txBody>
      </p:sp>
      <p:sp>
        <p:nvSpPr>
          <p:cNvPr id="112643" name="TPAnswers"/>
          <p:cNvSpPr>
            <a:spLocks noGrp="1" noChangeArrowheads="1"/>
          </p:cNvSpPr>
          <p:nvPr>
            <p:ph type="body" idx="1"/>
            <p:custDataLst>
              <p:tags r:id="rId2"/>
            </p:custDataLst>
          </p:nvPr>
        </p:nvSpPr>
        <p:spPr>
          <a:xfrm>
            <a:off x="457200" y="2794000"/>
            <a:ext cx="8218488" cy="34290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PQuestion"/>
          <p:cNvSpPr>
            <a:spLocks noGrp="1" noChangeArrowheads="1"/>
          </p:cNvSpPr>
          <p:nvPr>
            <p:ph type="title"/>
          </p:nvPr>
        </p:nvSpPr>
        <p:spPr>
          <a:xfrm>
            <a:off x="533400" y="1533525"/>
            <a:ext cx="8016875" cy="1066800"/>
          </a:xfrm>
        </p:spPr>
        <p:txBody>
          <a:bodyPr/>
          <a:lstStyle/>
          <a:p>
            <a:r>
              <a:rPr lang="en-US" sz="2800" dirty="0" smtClean="0">
                <a:solidFill>
                  <a:schemeClr val="tx1"/>
                </a:solidFill>
              </a:rPr>
              <a:t>4. Agency relationships can only end when the parties have fully carried out their duties:</a:t>
            </a:r>
            <a:endParaRPr lang="en-US" sz="2800" dirty="0">
              <a:solidFill>
                <a:schemeClr val="tx1"/>
              </a:solidFill>
            </a:endParaRPr>
          </a:p>
        </p:txBody>
      </p:sp>
      <p:sp>
        <p:nvSpPr>
          <p:cNvPr id="112643" name="TPAnswers"/>
          <p:cNvSpPr>
            <a:spLocks noGrp="1" noChangeArrowheads="1"/>
          </p:cNvSpPr>
          <p:nvPr>
            <p:ph type="body" idx="1"/>
            <p:custDataLst>
              <p:tags r:id="rId2"/>
            </p:custDataLst>
          </p:nvPr>
        </p:nvSpPr>
        <p:spPr>
          <a:xfrm>
            <a:off x="457200" y="2794000"/>
            <a:ext cx="8218488" cy="3429000"/>
          </a:xfrm>
        </p:spPr>
        <p:txBody>
          <a:bodyPr/>
          <a:lstStyle/>
          <a:p>
            <a:pPr marL="990600" lvl="1" indent="-533400">
              <a:lnSpc>
                <a:spcPct val="100000"/>
              </a:lnSpc>
              <a:spcBef>
                <a:spcPct val="20000"/>
              </a:spcBef>
              <a:buNone/>
            </a:pPr>
            <a:r>
              <a:rPr lang="en-US" dirty="0" smtClean="0"/>
              <a:t>True or False</a:t>
            </a:r>
            <a:endParaRPr lang="en-US" dirty="0"/>
          </a:p>
        </p:txBody>
      </p:sp>
    </p:spTree>
    <p:custDataLst>
      <p:tags r:id="rId1"/>
    </p:custData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ts val="0"/>
              </a:spcBef>
              <a:buNone/>
            </a:pPr>
            <a:r>
              <a:rPr lang="en-US" dirty="0" smtClean="0"/>
              <a:t>5. What are the two ways an agency relationship can be terminated?</a:t>
            </a:r>
          </a:p>
          <a:p>
            <a:pPr>
              <a:spcBef>
                <a:spcPts val="0"/>
              </a:spcBef>
              <a:buNone/>
            </a:pPr>
            <a:r>
              <a:rPr lang="en-US" dirty="0" smtClean="0"/>
              <a:t>6. When is an agency relationship terminated by an act of the parties?</a:t>
            </a:r>
          </a:p>
          <a:p>
            <a:pPr>
              <a:spcBef>
                <a:spcPts val="0"/>
              </a:spcBef>
              <a:buNone/>
            </a:pPr>
            <a:r>
              <a:rPr lang="en-US" dirty="0" smtClean="0"/>
              <a:t>7. What parties are entitled to notice that </a:t>
            </a:r>
            <a:r>
              <a:rPr lang="en-US" smtClean="0"/>
              <a:t>an agency has ended?</a:t>
            </a:r>
            <a:endParaRPr lang="en-US"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idx="1"/>
          </p:nvPr>
        </p:nvSpPr>
        <p:spPr/>
        <p:txBody>
          <a:bodyPr/>
          <a:lstStyle/>
          <a:p>
            <a:pPr marL="0">
              <a:spcBef>
                <a:spcPts val="0"/>
              </a:spcBef>
              <a:buNone/>
            </a:pPr>
            <a:r>
              <a:rPr lang="en-US" dirty="0" smtClean="0"/>
              <a:t>Suppose that your boss gave you $%1,200 in cash and told you to buy a plasma screen television for his office.</a:t>
            </a:r>
          </a:p>
          <a:p>
            <a:pPr marL="0">
              <a:spcBef>
                <a:spcPts val="0"/>
              </a:spcBef>
              <a:buNone/>
            </a:pPr>
            <a:endParaRPr lang="en-US" smtClean="0"/>
          </a:p>
          <a:p>
            <a:pPr marL="0">
              <a:spcBef>
                <a:spcPts val="0"/>
              </a:spcBef>
              <a:buNone/>
            </a:pPr>
            <a:r>
              <a:rPr lang="en-US" smtClean="0"/>
              <a:t>Now</a:t>
            </a:r>
            <a:r>
              <a:rPr lang="en-US" dirty="0" smtClean="0"/>
              <a:t>, suppose that you found a discount plasma screen television at a store for $1,100. Can you keep the difference and use the extra $100 as your own pocket money? Why or why not?</a:t>
            </a:r>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You’ll Learn</a:t>
            </a:r>
            <a:endParaRPr lang="en-US" dirty="0"/>
          </a:p>
        </p:txBody>
      </p:sp>
      <p:sp>
        <p:nvSpPr>
          <p:cNvPr id="3" name="Content Placeholder 2"/>
          <p:cNvSpPr>
            <a:spLocks noGrp="1"/>
          </p:cNvSpPr>
          <p:nvPr>
            <p:ph idx="1"/>
          </p:nvPr>
        </p:nvSpPr>
        <p:spPr>
          <a:xfrm>
            <a:off x="231648" y="1109472"/>
            <a:ext cx="8680704" cy="5181600"/>
          </a:xfrm>
        </p:spPr>
        <p:txBody>
          <a:bodyPr/>
          <a:lstStyle/>
          <a:p>
            <a:pPr>
              <a:spcBef>
                <a:spcPts val="0"/>
              </a:spcBef>
            </a:pPr>
            <a:r>
              <a:rPr lang="en-US" sz="2800" dirty="0" smtClean="0"/>
              <a:t>Determine when an agency relationship is terminated by operation of law</a:t>
            </a:r>
          </a:p>
          <a:p>
            <a:pPr>
              <a:spcBef>
                <a:spcPts val="0"/>
              </a:spcBef>
            </a:pPr>
            <a:r>
              <a:rPr lang="en-US" sz="2800" dirty="0" smtClean="0"/>
              <a:t>Explain when an agency relationship is terminated by act of the parties</a:t>
            </a:r>
          </a:p>
          <a:p>
            <a:pPr>
              <a:spcBef>
                <a:spcPts val="0"/>
              </a:spcBef>
            </a:pPr>
            <a:r>
              <a:rPr lang="en-US" sz="2800" dirty="0" smtClean="0"/>
              <a:t>Identify the individuals who are entitled to notice that an agency relationship has ended</a:t>
            </a:r>
          </a:p>
          <a:p>
            <a:pPr>
              <a:spcBef>
                <a:spcPts val="0"/>
              </a:spcBef>
              <a:buNone/>
            </a:pPr>
            <a:endParaRPr lang="en-US" sz="2800" dirty="0" smtClean="0"/>
          </a:p>
          <a:p>
            <a:pPr marL="0">
              <a:spcBef>
                <a:spcPts val="0"/>
              </a:spcBef>
              <a:buNone/>
            </a:pPr>
            <a:r>
              <a:rPr lang="en-US" sz="2800" dirty="0" smtClean="0"/>
              <a:t>You need to know when an agency relationship ends so you know when your rights and duties end</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800" dirty="0" smtClean="0"/>
              <a:t>Key Terms</a:t>
            </a:r>
            <a:endParaRPr lang="en-US" sz="2800" dirty="0"/>
          </a:p>
        </p:txBody>
      </p:sp>
      <p:sp>
        <p:nvSpPr>
          <p:cNvPr id="6" name="Content Placeholder 5"/>
          <p:cNvSpPr>
            <a:spLocks noGrp="1"/>
          </p:cNvSpPr>
          <p:nvPr>
            <p:ph sz="half" idx="2"/>
          </p:nvPr>
        </p:nvSpPr>
        <p:spPr/>
        <p:txBody>
          <a:bodyPr/>
          <a:lstStyle/>
          <a:p>
            <a:pPr>
              <a:spcBef>
                <a:spcPts val="0"/>
              </a:spcBef>
            </a:pPr>
            <a:r>
              <a:rPr lang="en-US" sz="2800" dirty="0" smtClean="0"/>
              <a:t>Actual notice</a:t>
            </a:r>
          </a:p>
          <a:p>
            <a:pPr>
              <a:spcBef>
                <a:spcPts val="0"/>
              </a:spcBef>
            </a:pPr>
            <a:r>
              <a:rPr lang="en-US" sz="2800" dirty="0" smtClean="0"/>
              <a:t>Notice by publication</a:t>
            </a:r>
            <a:endParaRPr lang="en-US" sz="2800" dirty="0"/>
          </a:p>
        </p:txBody>
      </p:sp>
      <p:sp>
        <p:nvSpPr>
          <p:cNvPr id="7" name="Text Placeholder 6"/>
          <p:cNvSpPr>
            <a:spLocks noGrp="1"/>
          </p:cNvSpPr>
          <p:nvPr>
            <p:ph type="body" sz="quarter" idx="3"/>
          </p:nvPr>
        </p:nvSpPr>
        <p:spPr/>
        <p:txBody>
          <a:bodyPr/>
          <a:lstStyle/>
          <a:p>
            <a:r>
              <a:rPr lang="en-US" sz="2800" dirty="0" smtClean="0"/>
              <a:t>Academic Vocabulary</a:t>
            </a:r>
            <a:endParaRPr lang="en-US" sz="2800" dirty="0"/>
          </a:p>
        </p:txBody>
      </p:sp>
      <p:sp>
        <p:nvSpPr>
          <p:cNvPr id="8" name="Content Placeholder 7"/>
          <p:cNvSpPr>
            <a:spLocks noGrp="1"/>
          </p:cNvSpPr>
          <p:nvPr>
            <p:ph sz="quarter" idx="4"/>
          </p:nvPr>
        </p:nvSpPr>
        <p:spPr/>
        <p:txBody>
          <a:bodyPr/>
          <a:lstStyle/>
          <a:p>
            <a:pPr>
              <a:spcBef>
                <a:spcPts val="0"/>
              </a:spcBef>
            </a:pPr>
            <a:r>
              <a:rPr lang="en-US" sz="2800" dirty="0" smtClean="0"/>
              <a:t>Benefit</a:t>
            </a:r>
          </a:p>
          <a:p>
            <a:pPr>
              <a:spcBef>
                <a:spcPts val="0"/>
              </a:spcBef>
            </a:pPr>
            <a:r>
              <a:rPr lang="en-US" sz="2800" dirty="0" smtClean="0"/>
              <a:t>Mutual</a:t>
            </a:r>
          </a:p>
          <a:p>
            <a:pPr>
              <a:spcBef>
                <a:spcPts val="0"/>
              </a:spcBef>
            </a:pPr>
            <a:r>
              <a:rPr lang="en-US" sz="2800" dirty="0" smtClean="0"/>
              <a:t>Irrevocable</a:t>
            </a:r>
            <a:endParaRPr lang="en-US" sz="2800"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689225" y="2605088"/>
            <a:ext cx="2851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rgbClr val="C4151C"/>
                </a:solidFill>
              </a:rPr>
              <a:t>Section 14.2</a:t>
            </a:r>
          </a:p>
        </p:txBody>
      </p:sp>
      <p:sp>
        <p:nvSpPr>
          <p:cNvPr id="48133" name="Text Box 5"/>
          <p:cNvSpPr txBox="1">
            <a:spLocks noChangeArrowheads="1"/>
          </p:cNvSpPr>
          <p:nvPr/>
        </p:nvSpPr>
        <p:spPr bwMode="auto">
          <a:xfrm>
            <a:off x="2689225" y="3271838"/>
            <a:ext cx="5759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b="1">
                <a:solidFill>
                  <a:srgbClr val="003399"/>
                </a:solidFill>
              </a:rPr>
              <a:t>Termination of</a:t>
            </a:r>
            <a:br>
              <a:rPr lang="en-US" altLang="en-US" sz="3600" b="1">
                <a:solidFill>
                  <a:srgbClr val="003399"/>
                </a:solidFill>
              </a:rPr>
            </a:br>
            <a:r>
              <a:rPr lang="en-US" altLang="en-US" sz="3600" b="1">
                <a:solidFill>
                  <a:srgbClr val="003399"/>
                </a:solidFill>
              </a:rPr>
              <a:t>Agency Relationships</a:t>
            </a:r>
          </a:p>
        </p:txBody>
      </p:sp>
      <p:pic>
        <p:nvPicPr>
          <p:cNvPr id="48134" name="Picture 6" descr="cover for 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990725"/>
            <a:ext cx="2432050" cy="310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fltVal val="0"/>
                                          </p:val>
                                        </p:tav>
                                        <p:tav tm="100000">
                                          <p:val>
                                            <p:strVal val="#ppt_w"/>
                                          </p:val>
                                        </p:tav>
                                      </p:tavLst>
                                    </p:anim>
                                    <p:anim calcmode="lin" valueType="num">
                                      <p:cBhvr>
                                        <p:cTn id="8" dur="500" fill="hold"/>
                                        <p:tgtEl>
                                          <p:spTgt spid="48132"/>
                                        </p:tgtEl>
                                        <p:attrNameLst>
                                          <p:attrName>ppt_h</p:attrName>
                                        </p:attrNameLst>
                                      </p:cBhvr>
                                      <p:tavLst>
                                        <p:tav tm="0">
                                          <p:val>
                                            <p:fltVal val="0"/>
                                          </p:val>
                                        </p:tav>
                                        <p:tav tm="100000">
                                          <p:val>
                                            <p:strVal val="#ppt_h"/>
                                          </p:val>
                                        </p:tav>
                                      </p:tavLst>
                                    </p:anim>
                                    <p:animEffect transition="in" filter="fade">
                                      <p:cBhvr>
                                        <p:cTn id="9" dur="500"/>
                                        <p:tgtEl>
                                          <p:spTgt spid="481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8133"/>
                                        </p:tgtEl>
                                        <p:attrNameLst>
                                          <p:attrName>style.visibility</p:attrName>
                                        </p:attrNameLst>
                                      </p:cBhvr>
                                      <p:to>
                                        <p:strVal val="visible"/>
                                      </p:to>
                                    </p:set>
                                    <p:anim calcmode="lin" valueType="num">
                                      <p:cBhvr>
                                        <p:cTn id="12" dur="500" fill="hold"/>
                                        <p:tgtEl>
                                          <p:spTgt spid="48133"/>
                                        </p:tgtEl>
                                        <p:attrNameLst>
                                          <p:attrName>ppt_w</p:attrName>
                                        </p:attrNameLst>
                                      </p:cBhvr>
                                      <p:tavLst>
                                        <p:tav tm="0">
                                          <p:val>
                                            <p:fltVal val="0"/>
                                          </p:val>
                                        </p:tav>
                                        <p:tav tm="100000">
                                          <p:val>
                                            <p:strVal val="#ppt_w"/>
                                          </p:val>
                                        </p:tav>
                                      </p:tavLst>
                                    </p:anim>
                                    <p:anim calcmode="lin" valueType="num">
                                      <p:cBhvr>
                                        <p:cTn id="13" dur="500" fill="hold"/>
                                        <p:tgtEl>
                                          <p:spTgt spid="48133"/>
                                        </p:tgtEl>
                                        <p:attrNameLst>
                                          <p:attrName>ppt_h</p:attrName>
                                        </p:attrNameLst>
                                      </p:cBhvr>
                                      <p:tavLst>
                                        <p:tav tm="0">
                                          <p:val>
                                            <p:fltVal val="0"/>
                                          </p:val>
                                        </p:tav>
                                        <p:tav tm="100000">
                                          <p:val>
                                            <p:strVal val="#ppt_h"/>
                                          </p:val>
                                        </p:tav>
                                      </p:tavLst>
                                    </p:anim>
                                    <p:animEffect transition="in" filter="fade">
                                      <p:cBhvr>
                                        <p:cTn id="14"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2667000" y="76200"/>
            <a:ext cx="6477000" cy="609600"/>
          </a:xfrm>
        </p:spPr>
        <p:txBody>
          <a:bodyPr/>
          <a:lstStyle/>
          <a:p>
            <a:r>
              <a:rPr lang="en-US" altLang="en-US">
                <a:solidFill>
                  <a:srgbClr val="FFCC00"/>
                </a:solidFill>
              </a:rPr>
              <a:t>Section 14.2</a:t>
            </a:r>
            <a:r>
              <a:rPr lang="en-US" altLang="en-US"/>
              <a:t> Termination of Agency Relationships</a:t>
            </a:r>
          </a:p>
        </p:txBody>
      </p:sp>
      <p:sp>
        <p:nvSpPr>
          <p:cNvPr id="326659" name="Rectangle 3"/>
          <p:cNvSpPr>
            <a:spLocks noGrp="1" noChangeArrowheads="1"/>
          </p:cNvSpPr>
          <p:nvPr>
            <p:ph type="body" idx="1"/>
          </p:nvPr>
        </p:nvSpPr>
        <p:spPr>
          <a:xfrm>
            <a:off x="457200" y="1371600"/>
            <a:ext cx="8029575" cy="4876800"/>
          </a:xfrm>
        </p:spPr>
        <p:txBody>
          <a:bodyPr/>
          <a:lstStyle/>
          <a:p>
            <a:pPr marL="0" indent="0">
              <a:buFontTx/>
              <a:buNone/>
            </a:pPr>
            <a:r>
              <a:rPr lang="en-US" altLang="en-US" dirty="0"/>
              <a:t>If an agency relationship is contractual, it can be terminated in the same </a:t>
            </a:r>
            <a:r>
              <a:rPr lang="en-US" altLang="en-US" u="sng" dirty="0"/>
              <a:t>two</a:t>
            </a:r>
            <a:r>
              <a:rPr lang="en-US" altLang="en-US" dirty="0"/>
              <a:t> ways as any contractual relationship:</a:t>
            </a:r>
          </a:p>
        </p:txBody>
      </p:sp>
      <p:pic>
        <p:nvPicPr>
          <p:cNvPr id="326661" name="Picture 5" descr="2 box numbe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0" y="3251200"/>
            <a:ext cx="5937250" cy="2835275"/>
          </a:xfrm>
          <a:prstGeom prst="rect">
            <a:avLst/>
          </a:prstGeom>
          <a:noFill/>
          <a:extLst>
            <a:ext uri="{909E8E84-426E-40DD-AFC4-6F175D3DCCD1}">
              <a14:hiddenFill xmlns:a14="http://schemas.microsoft.com/office/drawing/2010/main">
                <a:solidFill>
                  <a:srgbClr val="FFFFFF"/>
                </a:solidFill>
              </a14:hiddenFill>
            </a:ext>
          </a:extLst>
        </p:spPr>
      </p:pic>
      <p:sp>
        <p:nvSpPr>
          <p:cNvPr id="326662" name="Rectangle 6"/>
          <p:cNvSpPr>
            <a:spLocks noChangeArrowheads="1"/>
          </p:cNvSpPr>
          <p:nvPr/>
        </p:nvSpPr>
        <p:spPr bwMode="auto">
          <a:xfrm>
            <a:off x="2708275" y="3719513"/>
            <a:ext cx="4659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3399"/>
                </a:solidFill>
              </a:rPr>
              <a:t>by operation of law</a:t>
            </a:r>
          </a:p>
        </p:txBody>
      </p:sp>
      <p:sp>
        <p:nvSpPr>
          <p:cNvPr id="326663" name="Rectangle 7"/>
          <p:cNvSpPr>
            <a:spLocks noChangeArrowheads="1"/>
          </p:cNvSpPr>
          <p:nvPr/>
        </p:nvSpPr>
        <p:spPr bwMode="auto">
          <a:xfrm>
            <a:off x="2708275" y="5065713"/>
            <a:ext cx="4659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3399"/>
                </a:solidFill>
              </a:rPr>
              <a:t>by the acts of the parties</a:t>
            </a:r>
          </a:p>
        </p:txBody>
      </p:sp>
      <p:sp>
        <p:nvSpPr>
          <p:cNvPr id="326664" name="Text Box 8"/>
          <p:cNvSpPr txBox="1">
            <a:spLocks noChangeArrowheads="1"/>
          </p:cNvSpPr>
          <p:nvPr/>
        </p:nvSpPr>
        <p:spPr bwMode="auto">
          <a:xfrm>
            <a:off x="1889125" y="3662363"/>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chemeClr val="bg1"/>
                </a:solidFill>
              </a:rPr>
              <a:t>1</a:t>
            </a:r>
          </a:p>
        </p:txBody>
      </p:sp>
      <p:sp>
        <p:nvSpPr>
          <p:cNvPr id="326665" name="Text Box 9"/>
          <p:cNvSpPr txBox="1">
            <a:spLocks noChangeArrowheads="1"/>
          </p:cNvSpPr>
          <p:nvPr/>
        </p:nvSpPr>
        <p:spPr bwMode="auto">
          <a:xfrm>
            <a:off x="1889125" y="5008563"/>
            <a:ext cx="43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solidFill>
                  <a:schemeClr val="bg1"/>
                </a:solidFill>
              </a:rPr>
              <a:t>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26662"/>
                                        </p:tgtEl>
                                        <p:attrNameLst>
                                          <p:attrName>style.visibility</p:attrName>
                                        </p:attrNameLst>
                                      </p:cBhvr>
                                      <p:to>
                                        <p:strVal val="visible"/>
                                      </p:to>
                                    </p:set>
                                    <p:anim calcmode="lin" valueType="num">
                                      <p:cBhvr>
                                        <p:cTn id="7" dur="500" fill="hold"/>
                                        <p:tgtEl>
                                          <p:spTgt spid="326662"/>
                                        </p:tgtEl>
                                        <p:attrNameLst>
                                          <p:attrName>ppt_w</p:attrName>
                                        </p:attrNameLst>
                                      </p:cBhvr>
                                      <p:tavLst>
                                        <p:tav tm="0">
                                          <p:val>
                                            <p:fltVal val="0"/>
                                          </p:val>
                                        </p:tav>
                                        <p:tav tm="100000">
                                          <p:val>
                                            <p:strVal val="#ppt_w"/>
                                          </p:val>
                                        </p:tav>
                                      </p:tavLst>
                                    </p:anim>
                                    <p:anim calcmode="lin" valueType="num">
                                      <p:cBhvr>
                                        <p:cTn id="8" dur="500" fill="hold"/>
                                        <p:tgtEl>
                                          <p:spTgt spid="326662"/>
                                        </p:tgtEl>
                                        <p:attrNameLst>
                                          <p:attrName>ppt_h</p:attrName>
                                        </p:attrNameLst>
                                      </p:cBhvr>
                                      <p:tavLst>
                                        <p:tav tm="0">
                                          <p:val>
                                            <p:fltVal val="0"/>
                                          </p:val>
                                        </p:tav>
                                        <p:tav tm="100000">
                                          <p:val>
                                            <p:strVal val="#ppt_h"/>
                                          </p:val>
                                        </p:tav>
                                      </p:tavLst>
                                    </p:anim>
                                    <p:animEffect transition="in" filter="fade">
                                      <p:cBhvr>
                                        <p:cTn id="9" dur="500"/>
                                        <p:tgtEl>
                                          <p:spTgt spid="32666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26663"/>
                                        </p:tgtEl>
                                        <p:attrNameLst>
                                          <p:attrName>style.visibility</p:attrName>
                                        </p:attrNameLst>
                                      </p:cBhvr>
                                      <p:to>
                                        <p:strVal val="visible"/>
                                      </p:to>
                                    </p:set>
                                    <p:anim calcmode="lin" valueType="num">
                                      <p:cBhvr>
                                        <p:cTn id="12" dur="500" fill="hold"/>
                                        <p:tgtEl>
                                          <p:spTgt spid="326663"/>
                                        </p:tgtEl>
                                        <p:attrNameLst>
                                          <p:attrName>ppt_w</p:attrName>
                                        </p:attrNameLst>
                                      </p:cBhvr>
                                      <p:tavLst>
                                        <p:tav tm="0">
                                          <p:val>
                                            <p:fltVal val="0"/>
                                          </p:val>
                                        </p:tav>
                                        <p:tav tm="100000">
                                          <p:val>
                                            <p:strVal val="#ppt_w"/>
                                          </p:val>
                                        </p:tav>
                                      </p:tavLst>
                                    </p:anim>
                                    <p:anim calcmode="lin" valueType="num">
                                      <p:cBhvr>
                                        <p:cTn id="13" dur="500" fill="hold"/>
                                        <p:tgtEl>
                                          <p:spTgt spid="326663"/>
                                        </p:tgtEl>
                                        <p:attrNameLst>
                                          <p:attrName>ppt_h</p:attrName>
                                        </p:attrNameLst>
                                      </p:cBhvr>
                                      <p:tavLst>
                                        <p:tav tm="0">
                                          <p:val>
                                            <p:fltVal val="0"/>
                                          </p:val>
                                        </p:tav>
                                        <p:tav tm="100000">
                                          <p:val>
                                            <p:strVal val="#ppt_h"/>
                                          </p:val>
                                        </p:tav>
                                      </p:tavLst>
                                    </p:anim>
                                    <p:animEffect transition="in" filter="fade">
                                      <p:cBhvr>
                                        <p:cTn id="14" dur="500"/>
                                        <p:tgtEl>
                                          <p:spTgt spid="326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2" grpId="0"/>
      <p:bldP spid="3266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667000" y="76200"/>
            <a:ext cx="6477000" cy="609600"/>
          </a:xfrm>
        </p:spPr>
        <p:txBody>
          <a:bodyPr/>
          <a:lstStyle/>
          <a:p>
            <a:r>
              <a:rPr lang="en-US" altLang="en-US">
                <a:solidFill>
                  <a:srgbClr val="FFCC00"/>
                </a:solidFill>
              </a:rPr>
              <a:t>Section 14.2</a:t>
            </a:r>
            <a:r>
              <a:rPr lang="en-US" altLang="en-US"/>
              <a:t> Termination of Agency Relationships</a:t>
            </a:r>
          </a:p>
        </p:txBody>
      </p:sp>
      <p:sp>
        <p:nvSpPr>
          <p:cNvPr id="327683" name="Rectangle 3"/>
          <p:cNvSpPr>
            <a:spLocks noGrp="1" noChangeArrowheads="1"/>
          </p:cNvSpPr>
          <p:nvPr>
            <p:ph type="body" idx="1"/>
          </p:nvPr>
        </p:nvSpPr>
        <p:spPr>
          <a:xfrm>
            <a:off x="457200" y="1371600"/>
            <a:ext cx="8029575" cy="1320800"/>
          </a:xfrm>
        </p:spPr>
        <p:txBody>
          <a:bodyPr/>
          <a:lstStyle/>
          <a:p>
            <a:pPr marL="0" indent="0">
              <a:buFontTx/>
              <a:buNone/>
            </a:pPr>
            <a:r>
              <a:rPr lang="en-US" altLang="en-US" dirty="0"/>
              <a:t>A court may legally end an </a:t>
            </a:r>
            <a:r>
              <a:rPr lang="en-US" altLang="en-US" u="sng" dirty="0"/>
              <a:t>agency</a:t>
            </a:r>
            <a:r>
              <a:rPr lang="en-US" altLang="en-US" dirty="0"/>
              <a:t> relationship for several reasons: </a:t>
            </a:r>
          </a:p>
        </p:txBody>
      </p:sp>
      <p:sp>
        <p:nvSpPr>
          <p:cNvPr id="327689" name="Rectangle 9"/>
          <p:cNvSpPr>
            <a:spLocks noChangeArrowheads="1"/>
          </p:cNvSpPr>
          <p:nvPr/>
        </p:nvSpPr>
        <p:spPr bwMode="auto">
          <a:xfrm>
            <a:off x="457200" y="2794000"/>
            <a:ext cx="8397875"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5000" indent="-635000">
              <a:lnSpc>
                <a:spcPct val="105000"/>
              </a:lnSpc>
              <a:spcBef>
                <a:spcPct val="80000"/>
              </a:spcBef>
              <a:buBlip>
                <a:blip r:embed="rId3"/>
              </a:buBlip>
              <a:defRPr sz="3200">
                <a:solidFill>
                  <a:schemeClr val="tx1"/>
                </a:solidFill>
                <a:latin typeface="Arial" panose="020B0604020202020204" pitchFamily="34" charset="0"/>
              </a:defRPr>
            </a:lvl1pPr>
            <a:lvl2pPr marL="1282700" indent="-533400">
              <a:lnSpc>
                <a:spcPct val="105000"/>
              </a:lnSpc>
              <a:spcBef>
                <a:spcPct val="80000"/>
              </a:spcBef>
              <a:buFont typeface="Arial" panose="020B0604020202020204" pitchFamily="34" charset="0"/>
              <a:buChar char="–"/>
              <a:defRPr sz="2800">
                <a:solidFill>
                  <a:schemeClr val="tx1"/>
                </a:solidFill>
                <a:latin typeface="Arial" panose="020B0604020202020204" pitchFamily="34" charset="0"/>
              </a:defRPr>
            </a:lvl2pPr>
            <a:lvl3pPr marL="1854200" indent="-457200">
              <a:lnSpc>
                <a:spcPct val="105000"/>
              </a:lnSpc>
              <a:spcBef>
                <a:spcPct val="80000"/>
              </a:spcBef>
              <a:buChar char="•"/>
              <a:defRPr sz="2400">
                <a:solidFill>
                  <a:schemeClr val="tx1"/>
                </a:solidFill>
                <a:latin typeface="Arial" panose="020B0604020202020204" pitchFamily="34" charset="0"/>
              </a:defRPr>
            </a:lvl3pPr>
            <a:lvl4pPr marL="2349500" indent="-381000">
              <a:lnSpc>
                <a:spcPct val="105000"/>
              </a:lnSpc>
              <a:spcBef>
                <a:spcPct val="80000"/>
              </a:spcBef>
              <a:buChar char="–"/>
              <a:defRPr sz="2000">
                <a:solidFill>
                  <a:schemeClr val="tx1"/>
                </a:solidFill>
                <a:latin typeface="Arial" panose="020B0604020202020204" pitchFamily="34" charset="0"/>
              </a:defRPr>
            </a:lvl4pPr>
            <a:lvl5pPr marL="2844800" indent="-381000">
              <a:lnSpc>
                <a:spcPct val="105000"/>
              </a:lnSpc>
              <a:spcBef>
                <a:spcPct val="80000"/>
              </a:spcBef>
              <a:buChar char="»"/>
              <a:defRPr sz="2000">
                <a:solidFill>
                  <a:schemeClr val="tx1"/>
                </a:solidFill>
                <a:latin typeface="Arial" panose="020B0604020202020204" pitchFamily="34" charset="0"/>
              </a:defRPr>
            </a:lvl5pPr>
            <a:lvl6pPr marL="3302000" indent="-381000" fontAlgn="base">
              <a:lnSpc>
                <a:spcPct val="105000"/>
              </a:lnSpc>
              <a:spcBef>
                <a:spcPct val="80000"/>
              </a:spcBef>
              <a:spcAft>
                <a:spcPct val="0"/>
              </a:spcAft>
              <a:buChar char="»"/>
              <a:defRPr sz="2000">
                <a:solidFill>
                  <a:schemeClr val="tx1"/>
                </a:solidFill>
                <a:latin typeface="Arial" panose="020B0604020202020204" pitchFamily="34" charset="0"/>
              </a:defRPr>
            </a:lvl6pPr>
            <a:lvl7pPr marL="3759200" indent="-381000" fontAlgn="base">
              <a:lnSpc>
                <a:spcPct val="105000"/>
              </a:lnSpc>
              <a:spcBef>
                <a:spcPct val="80000"/>
              </a:spcBef>
              <a:spcAft>
                <a:spcPct val="0"/>
              </a:spcAft>
              <a:buChar char="»"/>
              <a:defRPr sz="2000">
                <a:solidFill>
                  <a:schemeClr val="tx1"/>
                </a:solidFill>
                <a:latin typeface="Arial" panose="020B0604020202020204" pitchFamily="34" charset="0"/>
              </a:defRPr>
            </a:lvl7pPr>
            <a:lvl8pPr marL="4216400" indent="-381000" fontAlgn="base">
              <a:lnSpc>
                <a:spcPct val="105000"/>
              </a:lnSpc>
              <a:spcBef>
                <a:spcPct val="80000"/>
              </a:spcBef>
              <a:spcAft>
                <a:spcPct val="0"/>
              </a:spcAft>
              <a:buChar char="»"/>
              <a:defRPr sz="2000">
                <a:solidFill>
                  <a:schemeClr val="tx1"/>
                </a:solidFill>
                <a:latin typeface="Arial" panose="020B0604020202020204" pitchFamily="34" charset="0"/>
              </a:defRPr>
            </a:lvl8pPr>
            <a:lvl9pPr marL="4673600" indent="-381000" fontAlgn="base">
              <a:lnSpc>
                <a:spcPct val="105000"/>
              </a:lnSpc>
              <a:spcBef>
                <a:spcPct val="80000"/>
              </a:spcBef>
              <a:spcAft>
                <a:spcPct val="0"/>
              </a:spcAft>
              <a:buChar char="»"/>
              <a:defRPr sz="2000">
                <a:solidFill>
                  <a:schemeClr val="tx1"/>
                </a:solidFill>
                <a:latin typeface="Arial" panose="020B0604020202020204" pitchFamily="34" charset="0"/>
              </a:defRPr>
            </a:lvl9pPr>
          </a:lstStyle>
          <a:p>
            <a:pPr>
              <a:spcBef>
                <a:spcPct val="45000"/>
              </a:spcBef>
            </a:pPr>
            <a:r>
              <a:rPr lang="en-US" altLang="en-US" dirty="0"/>
              <a:t>the </a:t>
            </a:r>
            <a:r>
              <a:rPr lang="en-US" altLang="en-US" u="sng" dirty="0"/>
              <a:t>death</a:t>
            </a:r>
            <a:r>
              <a:rPr lang="en-US" altLang="en-US" dirty="0"/>
              <a:t> of the agent or principal</a:t>
            </a:r>
          </a:p>
          <a:p>
            <a:pPr>
              <a:spcBef>
                <a:spcPct val="45000"/>
              </a:spcBef>
            </a:pPr>
            <a:r>
              <a:rPr lang="en-US" altLang="en-US" dirty="0"/>
              <a:t>the bankruptcy of the principal</a:t>
            </a:r>
          </a:p>
          <a:p>
            <a:pPr>
              <a:spcBef>
                <a:spcPct val="45000"/>
              </a:spcBef>
            </a:pPr>
            <a:r>
              <a:rPr lang="en-US" altLang="en-US" u="sng" dirty="0"/>
              <a:t>impossibility</a:t>
            </a:r>
            <a:r>
              <a:rPr lang="en-US" altLang="en-US" dirty="0"/>
              <a:t> of performance</a:t>
            </a:r>
          </a:p>
          <a:p>
            <a:pPr>
              <a:spcBef>
                <a:spcPct val="45000"/>
              </a:spcBef>
            </a:pPr>
            <a:r>
              <a:rPr lang="en-US" altLang="en-US" dirty="0"/>
              <a:t>the agent’s objective becomes illegal</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2667000" y="76200"/>
            <a:ext cx="6477000" cy="609600"/>
          </a:xfrm>
        </p:spPr>
        <p:txBody>
          <a:bodyPr/>
          <a:lstStyle/>
          <a:p>
            <a:r>
              <a:rPr lang="en-US" altLang="en-US">
                <a:solidFill>
                  <a:srgbClr val="FFCC00"/>
                </a:solidFill>
              </a:rPr>
              <a:t>Section 14.2</a:t>
            </a:r>
            <a:r>
              <a:rPr lang="en-US" altLang="en-US"/>
              <a:t> Termination of Agency Relationships</a:t>
            </a:r>
          </a:p>
        </p:txBody>
      </p:sp>
      <p:sp>
        <p:nvSpPr>
          <p:cNvPr id="328707" name="Rectangle 3"/>
          <p:cNvSpPr>
            <a:spLocks noGrp="1" noChangeArrowheads="1"/>
          </p:cNvSpPr>
          <p:nvPr>
            <p:ph type="body" idx="1"/>
          </p:nvPr>
        </p:nvSpPr>
        <p:spPr>
          <a:xfrm>
            <a:off x="457200" y="1371600"/>
            <a:ext cx="8029575" cy="1320800"/>
          </a:xfrm>
        </p:spPr>
        <p:txBody>
          <a:bodyPr/>
          <a:lstStyle/>
          <a:p>
            <a:pPr marL="0" indent="0">
              <a:buFontTx/>
              <a:buNone/>
            </a:pPr>
            <a:r>
              <a:rPr lang="en-US" altLang="en-US" dirty="0"/>
              <a:t>An agency relationship may </a:t>
            </a:r>
            <a:r>
              <a:rPr lang="en-US" altLang="en-US" u="sng" dirty="0"/>
              <a:t>end</a:t>
            </a:r>
            <a:r>
              <a:rPr lang="en-US" altLang="en-US" dirty="0"/>
              <a:t> by acts of the parties for several reasons:</a:t>
            </a:r>
          </a:p>
        </p:txBody>
      </p:sp>
      <p:sp>
        <p:nvSpPr>
          <p:cNvPr id="328708" name="Rectangle 4"/>
          <p:cNvSpPr>
            <a:spLocks noChangeArrowheads="1"/>
          </p:cNvSpPr>
          <p:nvPr/>
        </p:nvSpPr>
        <p:spPr bwMode="auto">
          <a:xfrm>
            <a:off x="457200" y="2794000"/>
            <a:ext cx="8397875"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5000" indent="-635000">
              <a:lnSpc>
                <a:spcPct val="105000"/>
              </a:lnSpc>
              <a:spcBef>
                <a:spcPct val="80000"/>
              </a:spcBef>
              <a:buBlip>
                <a:blip r:embed="rId3"/>
              </a:buBlip>
              <a:defRPr sz="3200">
                <a:solidFill>
                  <a:schemeClr val="tx1"/>
                </a:solidFill>
                <a:latin typeface="Arial" panose="020B0604020202020204" pitchFamily="34" charset="0"/>
              </a:defRPr>
            </a:lvl1pPr>
            <a:lvl2pPr marL="1282700" indent="-533400">
              <a:lnSpc>
                <a:spcPct val="105000"/>
              </a:lnSpc>
              <a:spcBef>
                <a:spcPct val="80000"/>
              </a:spcBef>
              <a:buFont typeface="Arial" panose="020B0604020202020204" pitchFamily="34" charset="0"/>
              <a:buChar char="–"/>
              <a:defRPr sz="2800">
                <a:solidFill>
                  <a:schemeClr val="tx1"/>
                </a:solidFill>
                <a:latin typeface="Arial" panose="020B0604020202020204" pitchFamily="34" charset="0"/>
              </a:defRPr>
            </a:lvl2pPr>
            <a:lvl3pPr marL="1854200" indent="-457200">
              <a:lnSpc>
                <a:spcPct val="105000"/>
              </a:lnSpc>
              <a:spcBef>
                <a:spcPct val="80000"/>
              </a:spcBef>
              <a:buChar char="•"/>
              <a:defRPr sz="2400">
                <a:solidFill>
                  <a:schemeClr val="tx1"/>
                </a:solidFill>
                <a:latin typeface="Arial" panose="020B0604020202020204" pitchFamily="34" charset="0"/>
              </a:defRPr>
            </a:lvl3pPr>
            <a:lvl4pPr marL="2349500" indent="-381000">
              <a:lnSpc>
                <a:spcPct val="105000"/>
              </a:lnSpc>
              <a:spcBef>
                <a:spcPct val="80000"/>
              </a:spcBef>
              <a:buChar char="–"/>
              <a:defRPr sz="2000">
                <a:solidFill>
                  <a:schemeClr val="tx1"/>
                </a:solidFill>
                <a:latin typeface="Arial" panose="020B0604020202020204" pitchFamily="34" charset="0"/>
              </a:defRPr>
            </a:lvl4pPr>
            <a:lvl5pPr marL="2844800" indent="-381000">
              <a:lnSpc>
                <a:spcPct val="105000"/>
              </a:lnSpc>
              <a:spcBef>
                <a:spcPct val="80000"/>
              </a:spcBef>
              <a:buChar char="»"/>
              <a:defRPr sz="2000">
                <a:solidFill>
                  <a:schemeClr val="tx1"/>
                </a:solidFill>
                <a:latin typeface="Arial" panose="020B0604020202020204" pitchFamily="34" charset="0"/>
              </a:defRPr>
            </a:lvl5pPr>
            <a:lvl6pPr marL="3302000" indent="-381000" fontAlgn="base">
              <a:lnSpc>
                <a:spcPct val="105000"/>
              </a:lnSpc>
              <a:spcBef>
                <a:spcPct val="80000"/>
              </a:spcBef>
              <a:spcAft>
                <a:spcPct val="0"/>
              </a:spcAft>
              <a:buChar char="»"/>
              <a:defRPr sz="2000">
                <a:solidFill>
                  <a:schemeClr val="tx1"/>
                </a:solidFill>
                <a:latin typeface="Arial" panose="020B0604020202020204" pitchFamily="34" charset="0"/>
              </a:defRPr>
            </a:lvl6pPr>
            <a:lvl7pPr marL="3759200" indent="-381000" fontAlgn="base">
              <a:lnSpc>
                <a:spcPct val="105000"/>
              </a:lnSpc>
              <a:spcBef>
                <a:spcPct val="80000"/>
              </a:spcBef>
              <a:spcAft>
                <a:spcPct val="0"/>
              </a:spcAft>
              <a:buChar char="»"/>
              <a:defRPr sz="2000">
                <a:solidFill>
                  <a:schemeClr val="tx1"/>
                </a:solidFill>
                <a:latin typeface="Arial" panose="020B0604020202020204" pitchFamily="34" charset="0"/>
              </a:defRPr>
            </a:lvl7pPr>
            <a:lvl8pPr marL="4216400" indent="-381000" fontAlgn="base">
              <a:lnSpc>
                <a:spcPct val="105000"/>
              </a:lnSpc>
              <a:spcBef>
                <a:spcPct val="80000"/>
              </a:spcBef>
              <a:spcAft>
                <a:spcPct val="0"/>
              </a:spcAft>
              <a:buChar char="»"/>
              <a:defRPr sz="2000">
                <a:solidFill>
                  <a:schemeClr val="tx1"/>
                </a:solidFill>
                <a:latin typeface="Arial" panose="020B0604020202020204" pitchFamily="34" charset="0"/>
              </a:defRPr>
            </a:lvl8pPr>
            <a:lvl9pPr marL="4673600" indent="-381000" fontAlgn="base">
              <a:lnSpc>
                <a:spcPct val="105000"/>
              </a:lnSpc>
              <a:spcBef>
                <a:spcPct val="80000"/>
              </a:spcBef>
              <a:spcAft>
                <a:spcPct val="0"/>
              </a:spcAft>
              <a:buChar char="»"/>
              <a:defRPr sz="2000">
                <a:solidFill>
                  <a:schemeClr val="tx1"/>
                </a:solidFill>
                <a:latin typeface="Arial" panose="020B0604020202020204" pitchFamily="34" charset="0"/>
              </a:defRPr>
            </a:lvl9pPr>
          </a:lstStyle>
          <a:p>
            <a:pPr>
              <a:spcBef>
                <a:spcPct val="45000"/>
              </a:spcBef>
            </a:pPr>
            <a:r>
              <a:rPr lang="en-US" altLang="en-US" u="sng" dirty="0"/>
              <a:t>completion</a:t>
            </a:r>
            <a:r>
              <a:rPr lang="en-US" altLang="en-US" dirty="0"/>
              <a:t> of performance</a:t>
            </a:r>
          </a:p>
          <a:p>
            <a:pPr>
              <a:spcBef>
                <a:spcPct val="45000"/>
              </a:spcBef>
            </a:pPr>
            <a:r>
              <a:rPr lang="en-US" altLang="en-US" dirty="0"/>
              <a:t>mutual agreement</a:t>
            </a:r>
          </a:p>
          <a:p>
            <a:pPr>
              <a:spcBef>
                <a:spcPct val="45000"/>
              </a:spcBef>
            </a:pPr>
            <a:r>
              <a:rPr lang="en-US" altLang="en-US" dirty="0"/>
              <a:t>the agent </a:t>
            </a:r>
            <a:r>
              <a:rPr lang="en-US" altLang="en-US" u="sng" dirty="0"/>
              <a:t>withdraws</a:t>
            </a:r>
            <a:r>
              <a:rPr lang="en-US" altLang="en-US" dirty="0"/>
              <a:t> from the agency</a:t>
            </a:r>
          </a:p>
          <a:p>
            <a:pPr>
              <a:spcBef>
                <a:spcPct val="45000"/>
              </a:spcBef>
            </a:pPr>
            <a:r>
              <a:rPr lang="en-US" altLang="en-US" dirty="0"/>
              <a:t>the principle discharges the agent</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2667000" y="76200"/>
            <a:ext cx="6477000" cy="609600"/>
          </a:xfrm>
        </p:spPr>
        <p:txBody>
          <a:bodyPr/>
          <a:lstStyle/>
          <a:p>
            <a:r>
              <a:rPr lang="en-US" altLang="en-US">
                <a:solidFill>
                  <a:srgbClr val="FFCC00"/>
                </a:solidFill>
              </a:rPr>
              <a:t>Section 14.2</a:t>
            </a:r>
            <a:r>
              <a:rPr lang="en-US" altLang="en-US"/>
              <a:t> Termination of Agency Relationships</a:t>
            </a:r>
          </a:p>
        </p:txBody>
      </p:sp>
      <p:sp>
        <p:nvSpPr>
          <p:cNvPr id="329731" name="Rectangle 3"/>
          <p:cNvSpPr>
            <a:spLocks noGrp="1" noChangeArrowheads="1"/>
          </p:cNvSpPr>
          <p:nvPr>
            <p:ph type="body" idx="1"/>
          </p:nvPr>
        </p:nvSpPr>
        <p:spPr>
          <a:xfrm>
            <a:off x="457200" y="1371600"/>
            <a:ext cx="8029575" cy="4521200"/>
          </a:xfrm>
        </p:spPr>
        <p:txBody>
          <a:bodyPr/>
          <a:lstStyle/>
          <a:p>
            <a:pPr marL="0" indent="0">
              <a:buFontTx/>
              <a:buNone/>
            </a:pPr>
            <a:r>
              <a:rPr lang="en-US" altLang="en-US" dirty="0"/>
              <a:t>An agent can withdraw (quit) and a principal can discharge (fire) an agent at any time as long as it does not </a:t>
            </a:r>
            <a:r>
              <a:rPr lang="en-US" altLang="en-US" u="sng" dirty="0"/>
              <a:t>violate</a:t>
            </a:r>
            <a:r>
              <a:rPr lang="en-US" altLang="en-US" dirty="0"/>
              <a:t> any contractual agreements.</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2667000" y="76200"/>
            <a:ext cx="6477000" cy="609600"/>
          </a:xfrm>
        </p:spPr>
        <p:txBody>
          <a:bodyPr/>
          <a:lstStyle/>
          <a:p>
            <a:r>
              <a:rPr lang="en-US" altLang="en-US">
                <a:solidFill>
                  <a:srgbClr val="FFCC00"/>
                </a:solidFill>
              </a:rPr>
              <a:t>Section 14.2</a:t>
            </a:r>
            <a:r>
              <a:rPr lang="en-US" altLang="en-US"/>
              <a:t> Termination of Agency Relationships</a:t>
            </a:r>
          </a:p>
        </p:txBody>
      </p:sp>
      <p:sp>
        <p:nvSpPr>
          <p:cNvPr id="330755" name="Rectangle 3"/>
          <p:cNvSpPr>
            <a:spLocks noGrp="1" noChangeArrowheads="1"/>
          </p:cNvSpPr>
          <p:nvPr>
            <p:ph type="body" idx="1"/>
          </p:nvPr>
        </p:nvSpPr>
        <p:spPr>
          <a:xfrm>
            <a:off x="457200" y="1371600"/>
            <a:ext cx="8029575" cy="4521200"/>
          </a:xfrm>
        </p:spPr>
        <p:txBody>
          <a:bodyPr/>
          <a:lstStyle/>
          <a:p>
            <a:pPr marL="0" indent="0">
              <a:buFontTx/>
              <a:buNone/>
            </a:pPr>
            <a:r>
              <a:rPr lang="en-US" altLang="en-US" dirty="0"/>
              <a:t>When an agency ends, the principal must </a:t>
            </a:r>
            <a:r>
              <a:rPr lang="en-US" altLang="en-US" u="sng" dirty="0"/>
              <a:t>notify</a:t>
            </a:r>
            <a:r>
              <a:rPr lang="en-US" altLang="en-US" dirty="0"/>
              <a:t> third parties who have done business with the principal through the agent that it has ended. </a:t>
            </a:r>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SLIDEGUID" val="987702DC7FE84118846533859812D017"/>
  <p:tag name="SLIDEID" val="987702DC7FE84118846533859812D017"/>
  <p:tag name="SLIDEORDER" val="1"/>
  <p:tag name="SLIDETYPE" val="Q"/>
  <p:tag name="DEMOGRAPHIC" val="False"/>
  <p:tag name="SPEEDSCORING" val="False"/>
  <p:tag name="VALUES" val="Incorrect¤Incorrect¤Incorrect¤Correct"/>
  <p:tag name="QUESTIONALIAS" val="A court may legally end an agency relationship due to:"/>
  <p:tag name="ANSWERSALIAS" val="mutual agreement of the parties¤withdrawal of the agent¤discharge of the agent¤impossibility of the performance"/>
</p:tagLst>
</file>

<file path=ppt/tags/tag3.xml><?xml version="1.0" encoding="utf-8"?>
<p:tagLst xmlns:a="http://schemas.openxmlformats.org/drawingml/2006/main" xmlns:r="http://schemas.openxmlformats.org/officeDocument/2006/relationships" xmlns:p="http://schemas.openxmlformats.org/presentationml/2006/main">
  <p:tag name="TEXTLENGTH" val="114"/>
  <p:tag name="FONTSIZE" val="28"/>
  <p:tag name="BULLETTYPE" val="ppBulletArabicPeriod"/>
</p:tagLst>
</file>

<file path=ppt/tags/tag4.xml><?xml version="1.0" encoding="utf-8"?>
<p:tagLst xmlns:a="http://schemas.openxmlformats.org/drawingml/2006/main" xmlns:r="http://schemas.openxmlformats.org/officeDocument/2006/relationships" xmlns:p="http://schemas.openxmlformats.org/presentationml/2006/main">
  <p:tag name="SLIDEGUID" val="987702DC7FE84118846533859812D017"/>
  <p:tag name="SLIDEID" val="987702DC7FE84118846533859812D017"/>
  <p:tag name="SLIDEORDER" val="1"/>
  <p:tag name="SLIDETYPE" val="Q"/>
  <p:tag name="DEMOGRAPHIC" val="False"/>
  <p:tag name="SPEEDSCORING" val="False"/>
  <p:tag name="VALUES" val="Incorrect¤Incorrect¤Incorrect¤Correct"/>
  <p:tag name="QUESTIONALIAS" val="A court may legally end an agency relationship due to:"/>
  <p:tag name="ANSWERSALIAS" val="mutual agreement of the parties¤withdrawal of the agent¤discharge of the agent¤impossibility of the performance"/>
</p:tagLst>
</file>

<file path=ppt/tags/tag5.xml><?xml version="1.0" encoding="utf-8"?>
<p:tagLst xmlns:a="http://schemas.openxmlformats.org/drawingml/2006/main" xmlns:r="http://schemas.openxmlformats.org/officeDocument/2006/relationships" xmlns:p="http://schemas.openxmlformats.org/presentationml/2006/main">
  <p:tag name="TEXTLENGTH" val="114"/>
  <p:tag name="FONTSIZE" val="28"/>
  <p:tag name="BULLETTYPE" val="ppBulletArabicPeriod"/>
</p:tagLst>
</file>

<file path=ppt/tags/tag6.xml><?xml version="1.0" encoding="utf-8"?>
<p:tagLst xmlns:a="http://schemas.openxmlformats.org/drawingml/2006/main" xmlns:r="http://schemas.openxmlformats.org/officeDocument/2006/relationships" xmlns:p="http://schemas.openxmlformats.org/presentationml/2006/main">
  <p:tag name="SLIDEGUID" val="987702DC7FE84118846533859812D017"/>
  <p:tag name="SLIDEID" val="987702DC7FE84118846533859812D017"/>
  <p:tag name="SLIDEORDER" val="1"/>
  <p:tag name="SLIDETYPE" val="Q"/>
  <p:tag name="DEMOGRAPHIC" val="False"/>
  <p:tag name="SPEEDSCORING" val="False"/>
  <p:tag name="VALUES" val="Incorrect¤Incorrect¤Incorrect¤Correct"/>
  <p:tag name="QUESTIONALIAS" val="A court may legally end an agency relationship due to:"/>
  <p:tag name="ANSWERSALIAS" val="mutual agreement of the parties¤withdrawal of the agent¤discharge of the agent¤impossibility of the performance"/>
</p:tagLst>
</file>

<file path=ppt/tags/tag7.xml><?xml version="1.0" encoding="utf-8"?>
<p:tagLst xmlns:a="http://schemas.openxmlformats.org/drawingml/2006/main" xmlns:r="http://schemas.openxmlformats.org/officeDocument/2006/relationships" xmlns:p="http://schemas.openxmlformats.org/presentationml/2006/main">
  <p:tag name="TEXTLENGTH" val="114"/>
  <p:tag name="FONTSIZE" val="28"/>
  <p:tag name="BULLETTYPE" val="ppBulletArabicPeriod"/>
</p:tagLst>
</file>

<file path=ppt/tags/tag8.xml><?xml version="1.0" encoding="utf-8"?>
<p:tagLst xmlns:a="http://schemas.openxmlformats.org/drawingml/2006/main" xmlns:r="http://schemas.openxmlformats.org/officeDocument/2006/relationships" xmlns:p="http://schemas.openxmlformats.org/presentationml/2006/main">
  <p:tag name="SLIDEGUID" val="987702DC7FE84118846533859812D017"/>
  <p:tag name="SLIDEID" val="987702DC7FE84118846533859812D017"/>
  <p:tag name="SLIDEORDER" val="1"/>
  <p:tag name="SLIDETYPE" val="Q"/>
  <p:tag name="DEMOGRAPHIC" val="False"/>
  <p:tag name="SPEEDSCORING" val="False"/>
  <p:tag name="VALUES" val="Incorrect¤Incorrect¤Incorrect¤Correct"/>
  <p:tag name="QUESTIONALIAS" val="A court may legally end an agency relationship due to:"/>
  <p:tag name="ANSWERSALIAS" val="mutual agreement of the parties¤withdrawal of the agent¤discharge of the agent¤impossibility of the performance"/>
</p:tagLst>
</file>

<file path=ppt/tags/tag9.xml><?xml version="1.0" encoding="utf-8"?>
<p:tagLst xmlns:a="http://schemas.openxmlformats.org/drawingml/2006/main" xmlns:r="http://schemas.openxmlformats.org/officeDocument/2006/relationships" xmlns:p="http://schemas.openxmlformats.org/presentationml/2006/main">
  <p:tag name="TEXTLENGTH" val="114"/>
  <p:tag name="FONTSIZE" val="28"/>
  <p:tag name="BULLETTYPE" val="ppBulletArabicPerio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662</Words>
  <Application>Microsoft Office PowerPoint</Application>
  <PresentationFormat>On-screen Show (4:3)</PresentationFormat>
  <Paragraphs>84</Paragraphs>
  <Slides>19</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Default Design</vt:lpstr>
      <vt:lpstr>PowerPoint Presentation</vt:lpstr>
      <vt:lpstr>What You’ll Learn</vt:lpstr>
      <vt:lpstr>PowerPoint Presentation</vt:lpstr>
      <vt:lpstr>PowerPoint Presentation</vt:lpstr>
      <vt:lpstr>Section 14.2 Termination of Agency Relationships</vt:lpstr>
      <vt:lpstr>Section 14.2 Termination of Agency Relationships</vt:lpstr>
      <vt:lpstr>Section 14.2 Termination of Agency Relationships</vt:lpstr>
      <vt:lpstr>Section 14.2 Termination of Agency Relationships</vt:lpstr>
      <vt:lpstr>Section 14.2 Termination of Agency Relationships</vt:lpstr>
      <vt:lpstr>Section 14.2 Termination of Agency Relationships</vt:lpstr>
      <vt:lpstr>Section 14.2 Termination of Agency Relationships</vt:lpstr>
      <vt:lpstr>PowerPoint Presentation</vt:lpstr>
      <vt:lpstr>1. A court may legally end an agency relationship due to:</vt:lpstr>
      <vt:lpstr>2. The death of a principal does not end an agency relationship:</vt:lpstr>
      <vt:lpstr>3. If the purpose of an agency becomes illegal, the agency is ended:</vt:lpstr>
      <vt:lpstr>4. Agency relationships can only end when the parties have fully carried out their duties:</vt:lpstr>
      <vt:lpstr>PowerPoint Presentation</vt:lpstr>
      <vt:lpstr>PowerPoint Presentation</vt:lpstr>
      <vt:lpstr>Warm Up</vt:lpstr>
    </vt:vector>
  </TitlesOfParts>
  <Company>Textbook Presentations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Nigel Wright</dc:creator>
  <cp:lastModifiedBy>Heidi Robison</cp:lastModifiedBy>
  <cp:revision>44</cp:revision>
  <dcterms:created xsi:type="dcterms:W3CDTF">2006-11-26T23:34:49Z</dcterms:created>
  <dcterms:modified xsi:type="dcterms:W3CDTF">2015-12-30T21:00:41Z</dcterms:modified>
</cp:coreProperties>
</file>