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334" r:id="rId3"/>
    <p:sldId id="335" r:id="rId4"/>
    <p:sldId id="298" r:id="rId5"/>
    <p:sldId id="314" r:id="rId6"/>
    <p:sldId id="315" r:id="rId7"/>
    <p:sldId id="316" r:id="rId8"/>
    <p:sldId id="317" r:id="rId9"/>
    <p:sldId id="339" r:id="rId10"/>
    <p:sldId id="318" r:id="rId11"/>
    <p:sldId id="319" r:id="rId12"/>
    <p:sldId id="320" r:id="rId13"/>
    <p:sldId id="321" r:id="rId14"/>
    <p:sldId id="322" r:id="rId15"/>
    <p:sldId id="323" r:id="rId16"/>
    <p:sldId id="324" r:id="rId17"/>
    <p:sldId id="325" r:id="rId18"/>
    <p:sldId id="326" r:id="rId19"/>
    <p:sldId id="327" r:id="rId20"/>
    <p:sldId id="340" r:id="rId21"/>
    <p:sldId id="328" r:id="rId22"/>
    <p:sldId id="331" r:id="rId23"/>
    <p:sldId id="332" r:id="rId24"/>
    <p:sldId id="333" r:id="rId25"/>
    <p:sldId id="338" r:id="rId26"/>
    <p:sldId id="285" r:id="rId27"/>
    <p:sldId id="336" r:id="rId28"/>
    <p:sldId id="337" r:id="rId29"/>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399"/>
    <a:srgbClr val="C41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3" autoAdjust="0"/>
    <p:restoredTop sz="79844" autoAdjust="0"/>
  </p:normalViewPr>
  <p:slideViewPr>
    <p:cSldViewPr snapToGrid="0">
      <p:cViewPr varScale="1">
        <p:scale>
          <a:sx n="59" d="100"/>
          <a:sy n="59" d="100"/>
        </p:scale>
        <p:origin x="78" y="3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a:p>
        </p:txBody>
      </p:sp>
      <p:sp>
        <p:nvSpPr>
          <p:cNvPr id="359427" name="Rectangle 3"/>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a:p>
        </p:txBody>
      </p:sp>
      <p:sp>
        <p:nvSpPr>
          <p:cNvPr id="359428"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9429" name="Rectangle 5"/>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9430" name="Rectangle 6"/>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a:p>
        </p:txBody>
      </p:sp>
      <p:sp>
        <p:nvSpPr>
          <p:cNvPr id="359431" name="Rectangle 7"/>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E0BDF747-CB7A-4C18-B073-9F171277EDE7}" type="slidenum">
              <a:rPr lang="en-US" altLang="en-US"/>
              <a:pPr/>
              <a:t>‹#›</a:t>
            </a:fld>
            <a:endParaRPr lang="en-US" altLang="en-US"/>
          </a:p>
        </p:txBody>
      </p:sp>
    </p:spTree>
    <p:extLst>
      <p:ext uri="{BB962C8B-B14F-4D97-AF65-F5344CB8AC3E}">
        <p14:creationId xmlns:p14="http://schemas.microsoft.com/office/powerpoint/2010/main" val="38704247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Lie_detection" TargetMode="External"/><Relationship Id="rId3" Type="http://schemas.openxmlformats.org/officeDocument/2006/relationships/hyperlink" Target="http://en.wikipedia.org/wiki/Blood_pressure" TargetMode="External"/><Relationship Id="rId7" Type="http://schemas.openxmlformats.org/officeDocument/2006/relationships/hyperlink" Target="http://en.wikipedia.org/wiki/Polygraph"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Galvanic_skin_response" TargetMode="External"/><Relationship Id="rId5" Type="http://schemas.openxmlformats.org/officeDocument/2006/relationships/hyperlink" Target="http://en.wikipedia.org/wiki/Respiration_(physiology)" TargetMode="External"/><Relationship Id="rId4" Type="http://schemas.openxmlformats.org/officeDocument/2006/relationships/hyperlink" Target="http://en.wikipedia.org/wiki/Puls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rangecounty-employment-lawyer.co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orangecounty-employment-lawyer.com/pregnancy-discrimination.html" TargetMode="External"/><Relationship Id="rId4" Type="http://schemas.openxmlformats.org/officeDocument/2006/relationships/hyperlink" Target="https://supreme.justia.com/cases/federal/us/575/12-1226/"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ACADA-2189-4068-80C1-00E6CD11ECAC}" type="slidenum">
              <a:rPr lang="en-US" altLang="en-US"/>
              <a:pPr/>
              <a:t>1</a:t>
            </a:fld>
            <a:endParaRPr lang="en-US" alt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6791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D75DD-06AE-43A0-909A-A074FF872F8B}" type="slidenum">
              <a:rPr lang="en-US" altLang="en-US"/>
              <a:pPr/>
              <a:t>13</a:t>
            </a:fld>
            <a:endParaRPr lang="en-US" alt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b="1" dirty="0" smtClean="0"/>
              <a:t>The</a:t>
            </a:r>
            <a:r>
              <a:rPr lang="en-US" altLang="en-US" b="1" baseline="0" dirty="0" smtClean="0"/>
              <a:t> Federal Privacy Act </a:t>
            </a:r>
            <a:r>
              <a:rPr lang="en-US" altLang="en-US" baseline="0" dirty="0" smtClean="0"/>
              <a:t>– gives government employees the right to know what is n their employment files, to restrict access to their files, and to fix any mistake they might find in their files. </a:t>
            </a:r>
          </a:p>
          <a:p>
            <a:endParaRPr lang="en-US" altLang="en-US" baseline="0" dirty="0" smtClean="0"/>
          </a:p>
          <a:p>
            <a:r>
              <a:rPr lang="en-US" altLang="en-US" baseline="0" dirty="0" smtClean="0"/>
              <a:t>Employers cannot force you to take a polygraph test but there are exceptions.  Those businesses whose employees are involved in security or in the handling of controlled substances.  Also, private investigation firms may use polygraph tests with the permission of the subject. </a:t>
            </a:r>
          </a:p>
          <a:p>
            <a:endParaRPr lang="en-US" altLang="en-US" baseline="0" dirty="0" smtClean="0"/>
          </a:p>
          <a:p>
            <a:r>
              <a:rPr lang="en-US" dirty="0" smtClean="0"/>
              <a:t>A </a:t>
            </a:r>
            <a:r>
              <a:rPr lang="en-US" b="1" dirty="0" smtClean="0"/>
              <a:t>polygraph</a:t>
            </a:r>
            <a:r>
              <a:rPr lang="en-US" dirty="0" smtClean="0"/>
              <a:t> (popularly referred to as a </a:t>
            </a:r>
            <a:r>
              <a:rPr lang="en-US" b="1" dirty="0" smtClean="0"/>
              <a:t>lie detector test</a:t>
            </a:r>
            <a:r>
              <a:rPr lang="en-US" dirty="0" smtClean="0"/>
              <a:t>) measures and records several physiological indices such as </a:t>
            </a:r>
            <a:r>
              <a:rPr lang="en-US" dirty="0" smtClean="0">
                <a:hlinkClick r:id="rId3" tooltip="Blood pressure"/>
              </a:rPr>
              <a:t>blood pressure</a:t>
            </a:r>
            <a:r>
              <a:rPr lang="en-US" dirty="0" smtClean="0"/>
              <a:t>, </a:t>
            </a:r>
            <a:r>
              <a:rPr lang="en-US" dirty="0" smtClean="0">
                <a:hlinkClick r:id="rId4" tooltip="Pulse"/>
              </a:rPr>
              <a:t>pulse</a:t>
            </a:r>
            <a:r>
              <a:rPr lang="en-US" dirty="0" smtClean="0"/>
              <a:t>, </a:t>
            </a:r>
            <a:r>
              <a:rPr lang="en-US" dirty="0" smtClean="0">
                <a:hlinkClick r:id="rId5" tooltip="Respiration (physiology)"/>
              </a:rPr>
              <a:t>respiration</a:t>
            </a:r>
            <a:r>
              <a:rPr lang="en-US" dirty="0" smtClean="0"/>
              <a:t>, and </a:t>
            </a:r>
            <a:r>
              <a:rPr lang="en-US" dirty="0" smtClean="0">
                <a:hlinkClick r:id="rId6" tooltip="Galvanic skin response"/>
              </a:rPr>
              <a:t>skin conductivity</a:t>
            </a:r>
            <a:r>
              <a:rPr lang="en-US" dirty="0" smtClean="0"/>
              <a:t> while the subject is asked and answers a series of questions.</a:t>
            </a:r>
            <a:r>
              <a:rPr lang="en-US" baseline="30000" dirty="0" smtClean="0">
                <a:hlinkClick r:id="rId7"/>
              </a:rPr>
              <a:t>[1]</a:t>
            </a:r>
            <a:r>
              <a:rPr lang="en-US" dirty="0" smtClean="0"/>
              <a:t> The belief underpinning the use of the polygraph is that deceptive answers will produce physiological responses that can be differentiated from those associated with non-deceptive answers; the polygraph is one of several devices used for </a:t>
            </a:r>
            <a:r>
              <a:rPr lang="en-US" dirty="0" smtClean="0">
                <a:hlinkClick r:id="rId8" tooltip="Lie detection"/>
              </a:rPr>
              <a:t>lie detection</a:t>
            </a:r>
            <a:r>
              <a:rPr lang="en-US" dirty="0" smtClean="0"/>
              <a:t>.</a:t>
            </a:r>
            <a:endParaRPr lang="en-US" altLang="en-US" baseline="0" dirty="0" smtClean="0"/>
          </a:p>
          <a:p>
            <a:endParaRPr lang="en-US" altLang="en-US" baseline="0" dirty="0" smtClean="0"/>
          </a:p>
          <a:p>
            <a:r>
              <a:rPr lang="en-US" altLang="en-US" b="1" baseline="0" dirty="0" smtClean="0"/>
              <a:t>The Drug-Free Workplace Act </a:t>
            </a:r>
            <a:r>
              <a:rPr lang="en-US" altLang="en-US" baseline="0" dirty="0" smtClean="0"/>
              <a:t>– applies to companies that have contracts with the federal government, aims to create a drug fee work environment.  Can you think of other companies that might require drug testing?  </a:t>
            </a:r>
            <a:r>
              <a:rPr lang="en-US" altLang="en-US" i="1" baseline="0" dirty="0" smtClean="0"/>
              <a:t>How about companies that use heavy machinery.  </a:t>
            </a:r>
            <a:endParaRPr lang="en-US" altLang="en-US" dirty="0"/>
          </a:p>
        </p:txBody>
      </p:sp>
    </p:spTree>
    <p:extLst>
      <p:ext uri="{BB962C8B-B14F-4D97-AF65-F5344CB8AC3E}">
        <p14:creationId xmlns:p14="http://schemas.microsoft.com/office/powerpoint/2010/main" val="352226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83E31-596D-4D11-81AF-7AE3F6662233}" type="slidenum">
              <a:rPr lang="en-US" altLang="en-US"/>
              <a:pPr/>
              <a:t>14</a:t>
            </a:fld>
            <a:endParaRPr lang="en-US" alt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altLang="en-US" dirty="0" smtClean="0"/>
              <a:t>There was a time when employers could legally discriminate on the basis of gender, race, religion, or national origin.  However, social attitudes changed over time and resulted in dramatic changes to the law. </a:t>
            </a:r>
          </a:p>
          <a:p>
            <a:r>
              <a:rPr lang="en-US" altLang="en-US" dirty="0" smtClean="0"/>
              <a:t> </a:t>
            </a:r>
          </a:p>
          <a:p>
            <a:r>
              <a:rPr lang="en-US" altLang="en-US" dirty="0" smtClean="0"/>
              <a:t>The government created protected classes to ensure</a:t>
            </a:r>
            <a:r>
              <a:rPr lang="en-US" altLang="en-US" baseline="0" dirty="0" smtClean="0"/>
              <a:t> that discrimination does not occur based on unfair and illegal reasons that run contrary to the US Constitution</a:t>
            </a:r>
          </a:p>
          <a:p>
            <a:endParaRPr lang="en-US" altLang="en-US" dirty="0"/>
          </a:p>
        </p:txBody>
      </p:sp>
    </p:spTree>
    <p:extLst>
      <p:ext uri="{BB962C8B-B14F-4D97-AF65-F5344CB8AC3E}">
        <p14:creationId xmlns:p14="http://schemas.microsoft.com/office/powerpoint/2010/main" val="365943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2A14F-921D-4BF0-BEAE-E211FF7E0DB8}" type="slidenum">
              <a:rPr lang="en-US" altLang="en-US"/>
              <a:pPr/>
              <a:t>15</a:t>
            </a:fld>
            <a:endParaRPr lang="en-US" alt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2295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5DBD2-1578-4519-8282-5E8A743B607D}" type="slidenum">
              <a:rPr lang="en-US" altLang="en-US"/>
              <a:pPr/>
              <a:t>16</a:t>
            </a:fld>
            <a:endParaRPr lang="en-US" alt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altLang="en-US" dirty="0" smtClean="0"/>
              <a:t>The law requires employers to prove business necessity in disparate impact cases.  It also allows plaintiffs who have been discriminated</a:t>
            </a:r>
            <a:r>
              <a:rPr lang="en-US" altLang="en-US" baseline="0" dirty="0" smtClean="0"/>
              <a:t> against to recover not only back pay owed to them, but compensatory and punitive damages.</a:t>
            </a:r>
          </a:p>
          <a:p>
            <a:endParaRPr lang="en-US" altLang="en-US" dirty="0"/>
          </a:p>
        </p:txBody>
      </p:sp>
    </p:spTree>
    <p:extLst>
      <p:ext uri="{BB962C8B-B14F-4D97-AF65-F5344CB8AC3E}">
        <p14:creationId xmlns:p14="http://schemas.microsoft.com/office/powerpoint/2010/main" val="48524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5D597-CE79-4E25-916A-D8E57CA17D65}" type="slidenum">
              <a:rPr lang="en-US" altLang="en-US"/>
              <a:pPr/>
              <a:t>17</a:t>
            </a:fld>
            <a:endParaRPr lang="en-US" alt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b="1" dirty="0" smtClean="0"/>
              <a:t>Young v. United Parcel Service, Inc. – U.S. Supreme Court Weighs Pregnancy Discrimination Claim</a:t>
            </a:r>
          </a:p>
          <a:p>
            <a:r>
              <a:rPr lang="en-US" dirty="0" smtClean="0"/>
              <a:t>by </a:t>
            </a:r>
            <a:r>
              <a:rPr lang="en-US" dirty="0" err="1" smtClean="0">
                <a:hlinkClick r:id="rId3"/>
              </a:rPr>
              <a:t>Nassiri</a:t>
            </a:r>
            <a:r>
              <a:rPr lang="en-US" dirty="0" smtClean="0">
                <a:hlinkClick r:id="rId3"/>
              </a:rPr>
              <a:t> Law</a:t>
            </a:r>
            <a:endParaRPr lang="en-US" dirty="0" smtClean="0"/>
          </a:p>
          <a:p>
            <a:endParaRPr lang="en-US" dirty="0" smtClean="0"/>
          </a:p>
          <a:p>
            <a:r>
              <a:rPr lang="en-US" dirty="0" smtClean="0"/>
              <a:t>In weighing a case of alleged pregnancy discrimination, the U.S. Supreme Court issued an important ruling in favor of pregnant workers. In a 6-3 ruling, the court ruled the former United Parcel Service Worker should get another chance to show her employer was wrong to force her on unpaid leave, rather than give her a lighter duty assignment as her doctor recommended. </a:t>
            </a:r>
          </a:p>
          <a:p>
            <a:endParaRPr lang="en-US" dirty="0" smtClean="0"/>
          </a:p>
          <a:p>
            <a:r>
              <a:rPr lang="en-US" dirty="0" smtClean="0"/>
              <a:t>That decision reversed earlier findings by lower courts which determined UPS wasn’t in violation of the federal Pregnancy Discrimination Act because light-duty work was expressly offered to only other types of workers: Those who lost their commercial vehicle driver’s license, those with a condition covered under the Americans With Disabilities Act and those who suffered a job-related injury.</a:t>
            </a:r>
          </a:p>
          <a:p>
            <a:endParaRPr lang="en-US" dirty="0" smtClean="0"/>
          </a:p>
          <a:p>
            <a:r>
              <a:rPr lang="en-US" dirty="0" smtClean="0"/>
              <a:t>The Pregnancy Discrimination Act, passed in 1978, clarified that gender discrimination included discrimination on the basis of pregnancy, childbirth and/or other related medical conditions. The law also instructs companies to treat pregnant workers the same as others who are similar in their ability or inability to work.</a:t>
            </a:r>
          </a:p>
          <a:p>
            <a:endParaRPr lang="en-US" dirty="0" smtClean="0"/>
          </a:p>
          <a:p>
            <a:r>
              <a:rPr lang="en-US" dirty="0" smtClean="0"/>
              <a:t>The U.S. Supreme Court in </a:t>
            </a:r>
            <a:r>
              <a:rPr lang="en-US" i="1" dirty="0" smtClean="0">
                <a:hlinkClick r:id="rId4"/>
              </a:rPr>
              <a:t>Young v. United Parcel Service, Inc</a:t>
            </a:r>
            <a:r>
              <a:rPr lang="en-US" dirty="0" smtClean="0"/>
              <a:t>. was tasked with answering whether the plaintiff’s claim that UPS violated the law and discriminated against her based on pregnancy was decided correctly by the lower courts, which tossed the case before it ever made it to trial. The court’s answer: No. That means plaintiff will get the opportunity to take the case to trial.</a:t>
            </a:r>
          </a:p>
          <a:p>
            <a:endParaRPr lang="en-US" dirty="0" smtClean="0"/>
          </a:p>
          <a:p>
            <a:r>
              <a:rPr lang="en-US" dirty="0" smtClean="0"/>
              <a:t>As Justice Stephen </a:t>
            </a:r>
            <a:r>
              <a:rPr lang="en-US" dirty="0" err="1" smtClean="0"/>
              <a:t>Breyer</a:t>
            </a:r>
            <a:r>
              <a:rPr lang="en-US" dirty="0" smtClean="0"/>
              <a:t> wrote, in the light most favorable to plaintiff, there remained a genuine dispute as to whether the company provided more favorable treatment to at least some workers whose situations isn’t reasonably distinguished from plaintiff’s. Because of this, she should be granted the chance to argue she was not accommodated due to her pregnancy.</a:t>
            </a:r>
          </a:p>
          <a:p>
            <a:endParaRPr lang="en-US" dirty="0" smtClean="0"/>
          </a:p>
          <a:p>
            <a:r>
              <a:rPr lang="en-US" dirty="0" smtClean="0"/>
              <a:t>At the time this situation first unfolded, plaintiff was a part-time driver for UPS. This was a position that required her to lift 70 pounds. In the fall of 2006, she became pregnant. Subsequently, her doctor placed her on restrictions for light lifting. Specifically, she was to lift no more than 20 pounds. She requested accommodation from her employer. But UPS refused, pointing to its policy of only providing accommodations to the three aforementioned groups of employees. Management informed plaintiff she was not eligible for an accommodation, and forced her to take an unpaid leave of absence – with no health benefits.</a:t>
            </a:r>
          </a:p>
          <a:p>
            <a:endParaRPr lang="en-US" dirty="0" smtClean="0"/>
          </a:p>
          <a:p>
            <a:r>
              <a:rPr lang="en-US" dirty="0" smtClean="0"/>
              <a:t>Other pregnant workers who sought accommodations for the same reason were similarly denied.</a:t>
            </a:r>
          </a:p>
          <a:p>
            <a:r>
              <a:rPr lang="en-US" dirty="0" smtClean="0"/>
              <a:t>Plaintiff sued in federal court. The trial judge and an appeals panel both sided with UPS.</a:t>
            </a:r>
          </a:p>
          <a:p>
            <a:r>
              <a:rPr lang="en-US" dirty="0" smtClean="0"/>
              <a:t>While the Supreme Court didn’t accept plaintiff’s broad interpretation of the federal act, which would be that all pregnant workers deserve accommodation or that the Equal Employment Opportunity Commission’s newest guidelines on the issue should be standardized. However, the court also refused to accept the employer’s assertion that so long as the rules for light duty status were pregnancy neutral, they weren’t discriminatory.</a:t>
            </a:r>
          </a:p>
          <a:p>
            <a:endParaRPr lang="en-US" dirty="0" smtClean="0"/>
          </a:p>
          <a:p>
            <a:r>
              <a:rPr lang="en-US" dirty="0" smtClean="0"/>
              <a:t>Instead, the court determined the appropriate test for determining pregnancy discrimination </a:t>
            </a:r>
            <a:r>
              <a:rPr lang="en-US" dirty="0" err="1" smtClean="0"/>
              <a:t>employes</a:t>
            </a:r>
            <a:r>
              <a:rPr lang="en-US" dirty="0" smtClean="0"/>
              <a:t> the “</a:t>
            </a:r>
            <a:r>
              <a:rPr lang="en-US" i="1" dirty="0" smtClean="0"/>
              <a:t>McDonnell Douglas framework</a:t>
            </a:r>
            <a:r>
              <a:rPr lang="en-US" dirty="0" smtClean="0"/>
              <a:t>.” This requires plaintiff to show she is (or was) part of a protected class, she sought accommodation, employer failed to accommodate her and employer did accommodate others who were similar in the ability or inability to work. An employer can counter by showing it had legitimate reasons that were non-discriminatory for denial of accommodation. However, the court specifically stated that the employer’s reason for denying accommodation to pregnant women can’t simply be that it’s less convenient or more expensive to do so.</a:t>
            </a:r>
          </a:p>
          <a:p>
            <a:endParaRPr lang="en-US" dirty="0" smtClean="0"/>
          </a:p>
          <a:p>
            <a:r>
              <a:rPr lang="en-US" dirty="0" smtClean="0"/>
              <a:t>So the court didn’t actually find the worker suffered </a:t>
            </a:r>
            <a:r>
              <a:rPr lang="en-US" dirty="0" smtClean="0">
                <a:hlinkClick r:id="rId5"/>
              </a:rPr>
              <a:t>pregnancy discrimination</a:t>
            </a:r>
            <a:r>
              <a:rPr lang="en-US" dirty="0" smtClean="0"/>
              <a:t>. However, she should have a chance in the lower court to prove she did.</a:t>
            </a:r>
          </a:p>
          <a:p>
            <a:endParaRPr lang="en-US" dirty="0" smtClean="0"/>
          </a:p>
          <a:p>
            <a:r>
              <a:rPr lang="en-US" i="1" dirty="0" smtClean="0"/>
              <a:t>Contact the employment attorneys at </a:t>
            </a:r>
            <a:r>
              <a:rPr lang="en-US" i="1" dirty="0" err="1" smtClean="0"/>
              <a:t>Nassiri</a:t>
            </a:r>
            <a:r>
              <a:rPr lang="en-US" i="1" dirty="0" smtClean="0"/>
              <a:t> Law Group, practicing in Orange County, Riverside and Los Angeles. Call 714-937-2020.</a:t>
            </a:r>
          </a:p>
          <a:p>
            <a:endParaRPr lang="en-US" dirty="0" smtClean="0"/>
          </a:p>
          <a:p>
            <a:r>
              <a:rPr lang="en-US" dirty="0" smtClean="0"/>
              <a:t>Additional Resources: </a:t>
            </a:r>
            <a:r>
              <a:rPr lang="en-US" i="1" dirty="0" smtClean="0">
                <a:hlinkClick r:id="rId4"/>
              </a:rPr>
              <a:t>Young v. United Parcel Service, Inc., </a:t>
            </a:r>
            <a:r>
              <a:rPr lang="en-US" dirty="0" smtClean="0"/>
              <a:t>March 25, 2015, U.S. Supreme Court</a:t>
            </a:r>
          </a:p>
          <a:p>
            <a:endParaRPr lang="en-US" altLang="en-US" dirty="0"/>
          </a:p>
        </p:txBody>
      </p:sp>
    </p:spTree>
    <p:extLst>
      <p:ext uri="{BB962C8B-B14F-4D97-AF65-F5344CB8AC3E}">
        <p14:creationId xmlns:p14="http://schemas.microsoft.com/office/powerpoint/2010/main" val="379179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A7814-B969-4DD3-BB9C-0C90C1CC9381}" type="slidenum">
              <a:rPr lang="en-US" altLang="en-US"/>
              <a:pPr/>
              <a:t>18</a:t>
            </a:fld>
            <a:endParaRPr lang="en-US" alt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altLang="en-US" dirty="0" smtClean="0"/>
              <a:t>Why do you think this is important?  </a:t>
            </a:r>
            <a:endParaRPr lang="en-US" altLang="en-US" dirty="0"/>
          </a:p>
        </p:txBody>
      </p:sp>
    </p:spTree>
    <p:extLst>
      <p:ext uri="{BB962C8B-B14F-4D97-AF65-F5344CB8AC3E}">
        <p14:creationId xmlns:p14="http://schemas.microsoft.com/office/powerpoint/2010/main" val="157065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21C15-2A8D-4D55-8B31-817577B5749F}" type="slidenum">
              <a:rPr lang="en-US" altLang="en-US"/>
              <a:pPr/>
              <a:t>19</a:t>
            </a:fld>
            <a:endParaRPr lang="en-US" alt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dirty="0" smtClean="0"/>
              <a:t>American</a:t>
            </a:r>
            <a:r>
              <a:rPr lang="en-US" altLang="en-US" baseline="0" dirty="0" smtClean="0"/>
              <a:t> with Disabilities Act defines a disability as any impairment that substantially limits one or more of the major life activities.  Could a person with a vision impairment file a suit against a company if he or she was not hired for a job because it required driving at night?  </a:t>
            </a:r>
            <a:r>
              <a:rPr lang="en-US" altLang="en-US" i="1" baseline="0" dirty="0" smtClean="0"/>
              <a:t>If the person’s vision could be corrected, there might be a basis for a lawsuit.  Otherwise, there would be a valid reason for not hiring the person</a:t>
            </a:r>
          </a:p>
          <a:p>
            <a:endParaRPr lang="en-US" altLang="en-US" dirty="0"/>
          </a:p>
        </p:txBody>
      </p:sp>
    </p:spTree>
    <p:extLst>
      <p:ext uri="{BB962C8B-B14F-4D97-AF65-F5344CB8AC3E}">
        <p14:creationId xmlns:p14="http://schemas.microsoft.com/office/powerpoint/2010/main" val="137285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BDF747-CB7A-4C18-B073-9F171277EDE7}" type="slidenum">
              <a:rPr lang="en-US" altLang="en-US" smtClean="0"/>
              <a:pPr/>
              <a:t>20</a:t>
            </a:fld>
            <a:endParaRPr lang="en-US" altLang="en-US"/>
          </a:p>
        </p:txBody>
      </p:sp>
    </p:spTree>
    <p:extLst>
      <p:ext uri="{BB962C8B-B14F-4D97-AF65-F5344CB8AC3E}">
        <p14:creationId xmlns:p14="http://schemas.microsoft.com/office/powerpoint/2010/main" val="109383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CCF37-68E6-43A6-8C29-EFCF0B32D888}" type="slidenum">
              <a:rPr lang="en-US"/>
              <a:pPr/>
              <a:t>21</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302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0BEF4-A356-456D-984A-E43CB092C456}" type="slidenum">
              <a:rPr lang="en-US"/>
              <a:pPr/>
              <a:t>22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96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2AEA9-3921-447B-9E18-203C113F41A1}" type="slidenum">
              <a:rPr lang="en-US" altLang="en-US"/>
              <a:pPr/>
              <a:t>4</a:t>
            </a:fld>
            <a:endParaRPr lang="en-US" alt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altLang="en-US" dirty="0" smtClean="0"/>
              <a:t>Every</a:t>
            </a:r>
            <a:r>
              <a:rPr lang="en-US" altLang="en-US" baseline="0" dirty="0" smtClean="0"/>
              <a:t> employee has certain employment rights:  health and safety, fair wages, privacy, and equal opportunity.  What type of situation might violate these four rights?  </a:t>
            </a:r>
          </a:p>
          <a:p>
            <a:endParaRPr lang="en-US" altLang="en-US" baseline="0" dirty="0" smtClean="0"/>
          </a:p>
          <a:p>
            <a:r>
              <a:rPr lang="en-US" altLang="en-US" baseline="0" dirty="0" smtClean="0"/>
              <a:t>Employee benefits include Social Security and disability insurance, but can also include health and life insurance.  What other kinds of benefits may be available to employees?  </a:t>
            </a:r>
            <a:r>
              <a:rPr lang="en-US" altLang="en-US" i="1" baseline="0" dirty="0" smtClean="0"/>
              <a:t>Many companies offer a wide range of benefits, such as paid vacation time, paid holidays, reimbursements for educational courses related to the job, matching charitable contributions, dental and vision insurance, and paid bereavement leave.  </a:t>
            </a:r>
            <a:endParaRPr lang="en-US" altLang="en-US" dirty="0"/>
          </a:p>
        </p:txBody>
      </p:sp>
    </p:spTree>
    <p:extLst>
      <p:ext uri="{BB962C8B-B14F-4D97-AF65-F5344CB8AC3E}">
        <p14:creationId xmlns:p14="http://schemas.microsoft.com/office/powerpoint/2010/main" val="105791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F3652-860A-4B04-9ED2-CD29E0BED088}" type="slidenum">
              <a:rPr lang="en-US"/>
              <a:pPr/>
              <a:t>23</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180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93F35-18C9-427C-80E9-229D6D0C0711}" type="slidenum">
              <a:rPr lang="en-US"/>
              <a:pPr/>
              <a:t>24</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3412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253A8-AC77-4299-8CB4-B8982ED9AC7A}" type="slidenum">
              <a:rPr lang="en-US" altLang="en-US"/>
              <a:pPr/>
              <a:t>26</a:t>
            </a:fld>
            <a:endParaRPr lang="en-US" alt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0644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D14A8-C61A-461C-83B0-700B90F9CAD3}" type="slidenum">
              <a:rPr lang="en-US" altLang="en-US"/>
              <a:pPr/>
              <a:t>5</a:t>
            </a:fld>
            <a:endParaRPr lang="en-US" alt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016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C9776-2657-4845-9446-21CA312C4F93}" type="slidenum">
              <a:rPr lang="en-US" altLang="en-US"/>
              <a:pPr/>
              <a:t>6</a:t>
            </a:fld>
            <a:endParaRPr lang="en-US" alt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3573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C70F7-4D7A-482F-999D-1FB56CAB91F9}" type="slidenum">
              <a:rPr lang="en-US" altLang="en-US"/>
              <a:pPr/>
              <a:t>7</a:t>
            </a:fld>
            <a:endParaRPr lang="en-US" altLang="en-US"/>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en-US" altLang="en-US" dirty="0" smtClean="0"/>
              <a:t>Regulates employment of minors</a:t>
            </a:r>
          </a:p>
          <a:p>
            <a:r>
              <a:rPr lang="en-US" altLang="en-US" dirty="0" smtClean="0"/>
              <a:t>Covers</a:t>
            </a:r>
            <a:r>
              <a:rPr lang="en-US" altLang="en-US" baseline="0" dirty="0" smtClean="0"/>
              <a:t> employees who produce goods for interstate commerce</a:t>
            </a:r>
          </a:p>
          <a:p>
            <a:r>
              <a:rPr lang="en-US" altLang="en-US" baseline="0" dirty="0" smtClean="0"/>
              <a:t>Professional employees, administrators, and executives are not covered by this act.  </a:t>
            </a:r>
          </a:p>
          <a:p>
            <a:endParaRPr lang="en-US" altLang="en-US" dirty="0"/>
          </a:p>
        </p:txBody>
      </p:sp>
    </p:spTree>
    <p:extLst>
      <p:ext uri="{BB962C8B-B14F-4D97-AF65-F5344CB8AC3E}">
        <p14:creationId xmlns:p14="http://schemas.microsoft.com/office/powerpoint/2010/main" val="364333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1D233-C189-4978-8F1E-7BBEF600B926}" type="slidenum">
              <a:rPr lang="en-US" altLang="en-US"/>
              <a:pPr/>
              <a:t>8</a:t>
            </a:fld>
            <a:endParaRPr lang="en-US" alt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en-US" altLang="en-US" dirty="0" smtClean="0"/>
              <a:t>Covers hourly workers, executives, administrators, professional employees, and outside salespeople who receive a salary and/or</a:t>
            </a:r>
            <a:r>
              <a:rPr lang="en-US" altLang="en-US" baseline="0" dirty="0" smtClean="0"/>
              <a:t> commission</a:t>
            </a:r>
          </a:p>
          <a:p>
            <a:endParaRPr lang="en-US" altLang="en-US" baseline="0" dirty="0" smtClean="0"/>
          </a:p>
          <a:p>
            <a:r>
              <a:rPr lang="en-US" altLang="en-US" baseline="0" dirty="0" smtClean="0"/>
              <a:t>Only covers employers working in interstate commerce – </a:t>
            </a:r>
            <a:r>
              <a:rPr lang="en-US" altLang="en-US" i="1" baseline="0" dirty="0" smtClean="0"/>
              <a:t>the act is a federal act and thus can only cover workers in interstate commerce whose jobs extend beyond their own state.  However, many states have laws similar to the Equal Pay Act that cover employees working for companies whose business is conducted only within the state</a:t>
            </a:r>
            <a:endParaRPr lang="en-US" altLang="en-US" baseline="0" dirty="0" smtClean="0"/>
          </a:p>
          <a:p>
            <a:endParaRPr lang="en-US" altLang="en-US" dirty="0"/>
          </a:p>
        </p:txBody>
      </p:sp>
    </p:spTree>
    <p:extLst>
      <p:ext uri="{BB962C8B-B14F-4D97-AF65-F5344CB8AC3E}">
        <p14:creationId xmlns:p14="http://schemas.microsoft.com/office/powerpoint/2010/main" val="417774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86303-D484-4947-AA25-EBCDDB60D94C}" type="slidenum">
              <a:rPr lang="en-US" altLang="en-US"/>
              <a:pPr/>
              <a:t>10</a:t>
            </a:fld>
            <a:endParaRPr lang="en-US" alt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680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48DBD-F582-4420-B079-1EF6E51FEC09}" type="slidenum">
              <a:rPr lang="en-US" altLang="en-US"/>
              <a:pPr/>
              <a:t>11</a:t>
            </a:fld>
            <a:endParaRPr lang="en-US" alt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r>
              <a:rPr lang="en-US" altLang="en-US" dirty="0" smtClean="0"/>
              <a:t>Funded through</a:t>
            </a:r>
            <a:r>
              <a:rPr lang="en-US" altLang="en-US" baseline="0" dirty="0" smtClean="0"/>
              <a:t> payroll taxes.  Employer matches employee portion</a:t>
            </a:r>
          </a:p>
          <a:p>
            <a:r>
              <a:rPr lang="en-US" altLang="en-US" baseline="0" dirty="0" smtClean="0"/>
              <a:t>Each state decided the tax rate and the benefit amount</a:t>
            </a:r>
            <a:endParaRPr lang="en-US" altLang="en-US" dirty="0"/>
          </a:p>
        </p:txBody>
      </p:sp>
    </p:spTree>
    <p:extLst>
      <p:ext uri="{BB962C8B-B14F-4D97-AF65-F5344CB8AC3E}">
        <p14:creationId xmlns:p14="http://schemas.microsoft.com/office/powerpoint/2010/main" val="295520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ABF46-517C-4009-AE69-68D3D689B40F}" type="slidenum">
              <a:rPr lang="en-US" altLang="en-US"/>
              <a:pPr/>
              <a:t>12</a:t>
            </a:fld>
            <a:endParaRPr lang="en-US" alt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US" altLang="en-US" dirty="0" smtClean="0"/>
              <a:t>Some individuals have attempted to abuse the Workers’ Compensation system by claiming to have an injury so that they may receive benefits.</a:t>
            </a:r>
            <a:r>
              <a:rPr lang="en-US" altLang="en-US" baseline="0" dirty="0" smtClean="0"/>
              <a:t>  How might we prevent people from abusing workers’ compensation?  </a:t>
            </a:r>
            <a:r>
              <a:rPr lang="en-US" altLang="en-US" i="1" baseline="0" dirty="0" smtClean="0"/>
              <a:t>Make sure the person has a legitimate medical check up that confirms the injury</a:t>
            </a:r>
          </a:p>
          <a:p>
            <a:endParaRPr lang="en-US" altLang="en-US" dirty="0"/>
          </a:p>
        </p:txBody>
      </p:sp>
    </p:spTree>
    <p:extLst>
      <p:ext uri="{BB962C8B-B14F-4D97-AF65-F5344CB8AC3E}">
        <p14:creationId xmlns:p14="http://schemas.microsoft.com/office/powerpoint/2010/main" val="3380188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Resources/Ch_15.pdf" TargetMode="External"/><Relationship Id="rId5" Type="http://schemas.openxmlformats.org/officeDocument/2006/relationships/hyperlink" Target="../Assessments/Ch_15_Assessment.ppt" TargetMode="External"/><Relationship Id="rId4" Type="http://schemas.openxmlformats.org/officeDocument/2006/relationships/hyperlink" Target="http://www.glencoe.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0" name="Picture 28" descr="15 part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15 part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13">
            <a:hlinkClick r:id="rId4"/>
          </p:cNvPr>
          <p:cNvSpPr>
            <a:spLocks noChangeArrowheads="1"/>
          </p:cNvSpPr>
          <p:nvPr userDrawn="1"/>
        </p:nvSpPr>
        <p:spPr bwMode="auto">
          <a:xfrm>
            <a:off x="5880100" y="17145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a:hlinkClick r:id="rId5" action="ppaction://hlinkpres?slideindex=1&amp;slidetitle="/>
          </p:cNvPr>
          <p:cNvSpPr>
            <a:spLocks noChangeArrowheads="1"/>
          </p:cNvSpPr>
          <p:nvPr userDrawn="1"/>
        </p:nvSpPr>
        <p:spPr bwMode="auto">
          <a:xfrm>
            <a:off x="4495800" y="177800"/>
            <a:ext cx="1374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a:hlinkClick r:id="rId6" action="ppaction://hlinkfile"/>
          </p:cNvPr>
          <p:cNvSpPr>
            <a:spLocks noChangeArrowheads="1"/>
          </p:cNvSpPr>
          <p:nvPr userDrawn="1"/>
        </p:nvSpPr>
        <p:spPr bwMode="auto">
          <a:xfrm>
            <a:off x="2921000" y="16510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a:hlinkClick r:id="" action="ppaction://hlinkshowjump?jump=endshow"/>
          </p:cNvPr>
          <p:cNvSpPr>
            <a:spLocks noChangeArrowheads="1"/>
          </p:cNvSpPr>
          <p:nvPr userDrawn="1"/>
        </p:nvSpPr>
        <p:spPr bwMode="auto">
          <a:xfrm>
            <a:off x="7391400" y="161925"/>
            <a:ext cx="15779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01"/>
                                        </p:tgtEl>
                                        <p:attrNameLst>
                                          <p:attrName>style.visibility</p:attrName>
                                        </p:attrNameLst>
                                      </p:cBhvr>
                                      <p:to>
                                        <p:strVal val="visible"/>
                                      </p:to>
                                    </p:set>
                                    <p:animEffect transition="in" filter="fade">
                                      <p:cBhvr>
                                        <p:cTn id="7" dur="1000"/>
                                        <p:tgtEl>
                                          <p:spTgt spid="3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32423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
            <a:ext cx="207645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
            <a:ext cx="60769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489070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096628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87224212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97612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5330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599227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89961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6809088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4583647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glencoe.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ssessments/Ch_15_Assessment.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Resources/Ch_15.pd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 name="Picture 30" descr="1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667000" y="38100"/>
            <a:ext cx="609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a:hlinkClick r:id="rId14" action="ppaction://hlinkfile"/>
          </p:cNvPr>
          <p:cNvSpPr>
            <a:spLocks noChangeArrowheads="1"/>
          </p:cNvSpPr>
          <p:nvPr userDrawn="1"/>
        </p:nvSpPr>
        <p:spPr bwMode="auto">
          <a:xfrm>
            <a:off x="300990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a:hlinkClick r:id="rId15" action="ppaction://hlinkpres?slideindex=1&amp;slidetitle="/>
          </p:cNvPr>
          <p:cNvSpPr>
            <a:spLocks noChangeArrowheads="1"/>
          </p:cNvSpPr>
          <p:nvPr userDrawn="1"/>
        </p:nvSpPr>
        <p:spPr bwMode="auto">
          <a:xfrm>
            <a:off x="44862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a:hlinkClick r:id="rId16"/>
          </p:cNvPr>
          <p:cNvSpPr>
            <a:spLocks noChangeArrowheads="1"/>
          </p:cNvSpPr>
          <p:nvPr userDrawn="1"/>
        </p:nvSpPr>
        <p:spPr bwMode="auto">
          <a:xfrm>
            <a:off x="596265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a:hlinkClick r:id="" action="ppaction://hlinkshowjump?jump=endshow"/>
          </p:cNvPr>
          <p:cNvSpPr>
            <a:spLocks noChangeArrowheads="1"/>
          </p:cNvSpPr>
          <p:nvPr userDrawn="1"/>
        </p:nvSpPr>
        <p:spPr bwMode="auto">
          <a:xfrm>
            <a:off x="74961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algn="l" rtl="0" fontAlgn="base">
        <a:spcBef>
          <a:spcPct val="0"/>
        </a:spcBef>
        <a:spcAft>
          <a:spcPct val="0"/>
        </a:spcAft>
        <a:defRPr sz="2000" b="1" kern="1200">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anose="020B0604020202020204" pitchFamily="34" charset="0"/>
        </a:defRPr>
      </a:lvl2pPr>
      <a:lvl3pPr algn="l" rtl="0" fontAlgn="base">
        <a:spcBef>
          <a:spcPct val="0"/>
        </a:spcBef>
        <a:spcAft>
          <a:spcPct val="0"/>
        </a:spcAft>
        <a:defRPr sz="2000" b="1">
          <a:solidFill>
            <a:schemeClr val="bg1"/>
          </a:solidFill>
          <a:latin typeface="Arial" panose="020B0604020202020204" pitchFamily="34" charset="0"/>
        </a:defRPr>
      </a:lvl3pPr>
      <a:lvl4pPr algn="l" rtl="0" fontAlgn="base">
        <a:spcBef>
          <a:spcPct val="0"/>
        </a:spcBef>
        <a:spcAft>
          <a:spcPct val="0"/>
        </a:spcAft>
        <a:defRPr sz="2000" b="1">
          <a:solidFill>
            <a:schemeClr val="bg1"/>
          </a:solidFill>
          <a:latin typeface="Arial" panose="020B0604020202020204" pitchFamily="34" charset="0"/>
        </a:defRPr>
      </a:lvl4pPr>
      <a:lvl5pPr algn="l" rtl="0" fontAlgn="base">
        <a:spcBef>
          <a:spcPct val="0"/>
        </a:spcBef>
        <a:spcAft>
          <a:spcPct val="0"/>
        </a:spcAft>
        <a:defRPr sz="2000" b="1">
          <a:solidFill>
            <a:schemeClr val="bg1"/>
          </a:solidFill>
          <a:latin typeface="Arial" panose="020B0604020202020204" pitchFamily="34" charset="0"/>
        </a:defRPr>
      </a:lvl5pPr>
      <a:lvl6pPr marL="457200" algn="l" rtl="0" fontAlgn="base">
        <a:spcBef>
          <a:spcPct val="0"/>
        </a:spcBef>
        <a:spcAft>
          <a:spcPct val="0"/>
        </a:spcAft>
        <a:defRPr sz="2000" b="1">
          <a:solidFill>
            <a:schemeClr val="bg1"/>
          </a:solidFill>
          <a:latin typeface="Arial" panose="020B0604020202020204" pitchFamily="34" charset="0"/>
        </a:defRPr>
      </a:lvl6pPr>
      <a:lvl7pPr marL="914400" algn="l" rtl="0" fontAlgn="base">
        <a:spcBef>
          <a:spcPct val="0"/>
        </a:spcBef>
        <a:spcAft>
          <a:spcPct val="0"/>
        </a:spcAft>
        <a:defRPr sz="2000" b="1">
          <a:solidFill>
            <a:schemeClr val="bg1"/>
          </a:solidFill>
          <a:latin typeface="Arial" panose="020B0604020202020204" pitchFamily="34" charset="0"/>
        </a:defRPr>
      </a:lvl7pPr>
      <a:lvl8pPr marL="1371600" algn="l" rtl="0" fontAlgn="base">
        <a:spcBef>
          <a:spcPct val="0"/>
        </a:spcBef>
        <a:spcAft>
          <a:spcPct val="0"/>
        </a:spcAft>
        <a:defRPr sz="2000" b="1">
          <a:solidFill>
            <a:schemeClr val="bg1"/>
          </a:solidFill>
          <a:latin typeface="Arial" panose="020B0604020202020204" pitchFamily="34" charset="0"/>
        </a:defRPr>
      </a:lvl8pPr>
      <a:lvl9pPr marL="1828800" algn="l" rtl="0" fontAlgn="base">
        <a:spcBef>
          <a:spcPct val="0"/>
        </a:spcBef>
        <a:spcAft>
          <a:spcPct val="0"/>
        </a:spcAft>
        <a:defRPr sz="2000" b="1">
          <a:solidFill>
            <a:schemeClr val="bg1"/>
          </a:solidFill>
          <a:latin typeface="Arial" panose="020B0604020202020204" pitchFamily="34" charset="0"/>
        </a:defRPr>
      </a:lvl9pPr>
    </p:titleStyle>
    <p:bodyStyle>
      <a:lvl1pPr marL="457200" indent="-457200" algn="l" rtl="0" fontAlgn="base">
        <a:lnSpc>
          <a:spcPct val="105000"/>
        </a:lnSpc>
        <a:spcBef>
          <a:spcPct val="80000"/>
        </a:spcBef>
        <a:spcAft>
          <a:spcPct val="0"/>
        </a:spcAft>
        <a:buBlip>
          <a:blip r:embed="rId17"/>
        </a:buBlip>
        <a:defRPr sz="3200" kern="1200">
          <a:solidFill>
            <a:schemeClr val="tx1"/>
          </a:solidFill>
          <a:latin typeface="+mn-lt"/>
          <a:ea typeface="+mn-ea"/>
          <a:cs typeface="+mn-cs"/>
        </a:defRPr>
      </a:lvl1pPr>
      <a:lvl2pPr marL="914400" indent="-342900" algn="l" rtl="0" fontAlgn="base">
        <a:lnSpc>
          <a:spcPct val="105000"/>
        </a:lnSpc>
        <a:spcBef>
          <a:spcPct val="80000"/>
        </a:spcBef>
        <a:spcAft>
          <a:spcPct val="0"/>
        </a:spcAft>
        <a:buFont typeface="Arial" panose="020B0604020202020204" pitchFamily="34" charset="0"/>
        <a:buChar char="–"/>
        <a:defRPr sz="2800" kern="1200">
          <a:solidFill>
            <a:schemeClr val="tx1"/>
          </a:solidFill>
          <a:latin typeface="+mn-lt"/>
          <a:ea typeface="+mn-ea"/>
          <a:cs typeface="+mn-cs"/>
        </a:defRPr>
      </a:lvl2pPr>
      <a:lvl3pPr marL="1257300" indent="-228600" algn="l" rtl="0" fontAlgn="base">
        <a:lnSpc>
          <a:spcPct val="105000"/>
        </a:lnSpc>
        <a:spcBef>
          <a:spcPct val="80000"/>
        </a:spcBef>
        <a:spcAft>
          <a:spcPct val="0"/>
        </a:spcAft>
        <a:buChar char="•"/>
        <a:defRPr sz="2400" kern="1200">
          <a:solidFill>
            <a:schemeClr val="tx1"/>
          </a:solidFill>
          <a:latin typeface="+mn-lt"/>
          <a:ea typeface="+mn-ea"/>
          <a:cs typeface="+mn-cs"/>
        </a:defRPr>
      </a:lvl3pPr>
      <a:lvl4pPr marL="1600200" indent="-228600" algn="l" rtl="0" fontAlgn="base">
        <a:lnSpc>
          <a:spcPct val="105000"/>
        </a:lnSpc>
        <a:spcBef>
          <a:spcPct val="80000"/>
        </a:spcBef>
        <a:spcAft>
          <a:spcPct val="0"/>
        </a:spcAft>
        <a:buChar char="–"/>
        <a:defRPr sz="2000" kern="1200">
          <a:solidFill>
            <a:schemeClr val="tx1"/>
          </a:solidFill>
          <a:latin typeface="+mn-lt"/>
          <a:ea typeface="+mn-ea"/>
          <a:cs typeface="+mn-cs"/>
        </a:defRPr>
      </a:lvl4pPr>
      <a:lvl5pPr marL="2057400" indent="-228600" algn="l" rtl="0" fontAlgn="base">
        <a:lnSpc>
          <a:spcPct val="105000"/>
        </a:lnSpc>
        <a:spcBef>
          <a:spcPct val="8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488950" y="1482725"/>
            <a:ext cx="3019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88" name="Rectangle 4"/>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49189" name="Rectangle 5"/>
          <p:cNvSpPr>
            <a:spLocks noGrp="1" noChangeArrowheads="1"/>
          </p:cNvSpPr>
          <p:nvPr>
            <p:ph type="body" idx="1"/>
          </p:nvPr>
        </p:nvSpPr>
        <p:spPr>
          <a:xfrm>
            <a:off x="457200" y="1371600"/>
            <a:ext cx="7950200" cy="4876800"/>
          </a:xfrm>
        </p:spPr>
        <p:txBody>
          <a:bodyPr/>
          <a:lstStyle/>
          <a:p>
            <a:pPr marL="0" indent="0">
              <a:buFontTx/>
              <a:buNone/>
            </a:pPr>
            <a:r>
              <a:rPr lang="en-US" altLang="en-US" b="1" dirty="0"/>
              <a:t>Social Security</a:t>
            </a:r>
            <a:r>
              <a:rPr lang="en-US" altLang="en-US" dirty="0"/>
              <a:t> is a government program that provides </a:t>
            </a:r>
            <a:r>
              <a:rPr lang="en-US" altLang="en-US" u="sng" dirty="0"/>
              <a:t>income</a:t>
            </a:r>
            <a:r>
              <a:rPr lang="en-US" altLang="en-US" dirty="0"/>
              <a:t> to workers or their survivors if an employee stops working because of retirement, disability, or death. </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488950" y="1482725"/>
            <a:ext cx="58769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11" name="Rectangle 3"/>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50212" name="Rectangle 4"/>
          <p:cNvSpPr>
            <a:spLocks noGrp="1" noChangeArrowheads="1"/>
          </p:cNvSpPr>
          <p:nvPr>
            <p:ph type="body" idx="1"/>
          </p:nvPr>
        </p:nvSpPr>
        <p:spPr>
          <a:xfrm>
            <a:off x="457200" y="1371600"/>
            <a:ext cx="7950200" cy="4876800"/>
          </a:xfrm>
        </p:spPr>
        <p:txBody>
          <a:bodyPr/>
          <a:lstStyle/>
          <a:p>
            <a:pPr marL="0" indent="0">
              <a:spcBef>
                <a:spcPts val="0"/>
              </a:spcBef>
              <a:buFontTx/>
              <a:buNone/>
            </a:pPr>
            <a:r>
              <a:rPr lang="en-US" altLang="en-US" b="1" dirty="0"/>
              <a:t>Unemployment compensation</a:t>
            </a:r>
            <a:r>
              <a:rPr lang="en-US" altLang="en-US" dirty="0"/>
              <a:t> is an insurance program that provides income to people who </a:t>
            </a:r>
            <a:r>
              <a:rPr lang="en-US" altLang="en-US" u="sng" dirty="0"/>
              <a:t>lose</a:t>
            </a:r>
            <a:r>
              <a:rPr lang="en-US" altLang="en-US" dirty="0"/>
              <a:t> their jobs and are looking for work</a:t>
            </a:r>
            <a:r>
              <a:rPr lang="en-US" altLang="en-US" dirty="0" smtClean="0"/>
              <a:t>.</a:t>
            </a:r>
          </a:p>
          <a:p>
            <a:pPr marL="0" indent="0">
              <a:spcBef>
                <a:spcPts val="0"/>
              </a:spcBef>
              <a:buNone/>
            </a:pPr>
            <a:r>
              <a:rPr lang="en-US" altLang="en-US" dirty="0" smtClean="0"/>
              <a:t>Disqualified for:</a:t>
            </a:r>
          </a:p>
          <a:p>
            <a:pPr marL="457200" lvl="1" indent="0">
              <a:spcBef>
                <a:spcPts val="0"/>
              </a:spcBef>
              <a:buFont typeface="Arial" pitchFamily="34" charset="0"/>
              <a:buChar char="•"/>
            </a:pPr>
            <a:r>
              <a:rPr lang="en-US" altLang="en-US" u="sng" dirty="0" smtClean="0"/>
              <a:t>Refuse</a:t>
            </a:r>
            <a:r>
              <a:rPr lang="en-US" altLang="en-US" dirty="0" smtClean="0"/>
              <a:t> to accept suitable job</a:t>
            </a:r>
          </a:p>
          <a:p>
            <a:pPr marL="457200" lvl="1" indent="0">
              <a:spcBef>
                <a:spcPts val="0"/>
              </a:spcBef>
              <a:buFont typeface="Arial" pitchFamily="34" charset="0"/>
              <a:buChar char="•"/>
            </a:pPr>
            <a:r>
              <a:rPr lang="en-US" altLang="en-US" dirty="0" smtClean="0"/>
              <a:t>Unemployment is due to labor strike</a:t>
            </a:r>
          </a:p>
          <a:p>
            <a:pPr marL="457200" lvl="1" indent="0">
              <a:spcBef>
                <a:spcPts val="0"/>
              </a:spcBef>
              <a:buFont typeface="Arial" pitchFamily="34" charset="0"/>
              <a:buChar char="•"/>
            </a:pPr>
            <a:r>
              <a:rPr lang="en-US" altLang="en-US" u="sng" dirty="0" smtClean="0"/>
              <a:t>Discharged</a:t>
            </a:r>
            <a:r>
              <a:rPr lang="en-US" altLang="en-US" dirty="0" smtClean="0"/>
              <a:t> for misconduct</a:t>
            </a:r>
          </a:p>
          <a:p>
            <a:pPr marL="457200" lvl="1" indent="0">
              <a:spcBef>
                <a:spcPts val="0"/>
              </a:spcBef>
              <a:buFont typeface="Arial" pitchFamily="34" charset="0"/>
              <a:buChar char="•"/>
            </a:pPr>
            <a:r>
              <a:rPr lang="en-US" altLang="en-US" dirty="0" smtClean="0"/>
              <a:t>Voluntarily quit a job without good cause</a:t>
            </a:r>
            <a:endParaRPr lang="en-US" alt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ChangeArrowheads="1"/>
          </p:cNvSpPr>
          <p:nvPr/>
        </p:nvSpPr>
        <p:spPr bwMode="auto">
          <a:xfrm>
            <a:off x="488950" y="1482725"/>
            <a:ext cx="45688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35" name="Rectangle 3"/>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51236" name="Rectangle 4"/>
          <p:cNvSpPr>
            <a:spLocks noGrp="1" noChangeArrowheads="1"/>
          </p:cNvSpPr>
          <p:nvPr>
            <p:ph type="body" idx="1"/>
          </p:nvPr>
        </p:nvSpPr>
        <p:spPr>
          <a:xfrm>
            <a:off x="457200" y="1371600"/>
            <a:ext cx="7950200" cy="4876800"/>
          </a:xfrm>
        </p:spPr>
        <p:txBody>
          <a:bodyPr/>
          <a:lstStyle/>
          <a:p>
            <a:pPr marL="0" indent="0">
              <a:buFontTx/>
              <a:buNone/>
            </a:pPr>
            <a:r>
              <a:rPr lang="en-US" altLang="en-US" b="1" dirty="0"/>
              <a:t>Workers compensation</a:t>
            </a:r>
            <a:r>
              <a:rPr lang="en-US" altLang="en-US" dirty="0"/>
              <a:t> is an insurance program that provides income to workers who are injured or </a:t>
            </a:r>
            <a:r>
              <a:rPr lang="en-US" altLang="en-US" u="sng" dirty="0"/>
              <a:t>disabled</a:t>
            </a:r>
            <a:r>
              <a:rPr lang="en-US" altLang="en-US" dirty="0"/>
              <a:t> on the job.</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52260" name="Rectangle 4"/>
          <p:cNvSpPr>
            <a:spLocks noGrp="1" noChangeArrowheads="1"/>
          </p:cNvSpPr>
          <p:nvPr>
            <p:ph type="body" idx="1"/>
          </p:nvPr>
        </p:nvSpPr>
        <p:spPr>
          <a:xfrm>
            <a:off x="457200" y="1371600"/>
            <a:ext cx="7950200" cy="4876800"/>
          </a:xfrm>
        </p:spPr>
        <p:txBody>
          <a:bodyPr/>
          <a:lstStyle/>
          <a:p>
            <a:pPr marL="0" indent="0">
              <a:buFontTx/>
              <a:buNone/>
            </a:pPr>
            <a:r>
              <a:rPr lang="en-US" altLang="en-US" dirty="0"/>
              <a:t>The Federal Privacy Act protects the privacy rights of government workers.</a:t>
            </a:r>
          </a:p>
          <a:p>
            <a:pPr marL="0" indent="0">
              <a:buFontTx/>
              <a:buNone/>
            </a:pPr>
            <a:r>
              <a:rPr lang="en-US" altLang="en-US" dirty="0"/>
              <a:t>The Employee Polygraph Protection Act bars most employers from using lie </a:t>
            </a:r>
            <a:r>
              <a:rPr lang="en-US" altLang="en-US" u="sng" dirty="0"/>
              <a:t>detector</a:t>
            </a:r>
            <a:r>
              <a:rPr lang="en-US" altLang="en-US" dirty="0"/>
              <a:t> tests on their employees.</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488950" y="2879725"/>
            <a:ext cx="29178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83" name="Rectangle 3"/>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53284" name="Rectangle 4"/>
          <p:cNvSpPr>
            <a:spLocks noGrp="1" noChangeArrowheads="1"/>
          </p:cNvSpPr>
          <p:nvPr>
            <p:ph type="body" idx="1"/>
          </p:nvPr>
        </p:nvSpPr>
        <p:spPr>
          <a:xfrm>
            <a:off x="457200" y="1371600"/>
            <a:ext cx="7950200" cy="4876800"/>
          </a:xfrm>
        </p:spPr>
        <p:txBody>
          <a:bodyPr/>
          <a:lstStyle/>
          <a:p>
            <a:pPr marL="0" indent="0">
              <a:buFontTx/>
              <a:buNone/>
            </a:pPr>
            <a:r>
              <a:rPr lang="en-US" altLang="en-US" dirty="0"/>
              <a:t>Title VII of the Civil Rights Act of 1964 prohibits discrimination in employment.</a:t>
            </a:r>
          </a:p>
          <a:p>
            <a:pPr marL="0" indent="0">
              <a:buFontTx/>
              <a:buNone/>
            </a:pPr>
            <a:r>
              <a:rPr lang="en-US" altLang="en-US" b="1" dirty="0"/>
              <a:t>Discrimination</a:t>
            </a:r>
            <a:r>
              <a:rPr lang="en-US" altLang="en-US" dirty="0"/>
              <a:t> is the unfair treatment of people on the basis of </a:t>
            </a:r>
            <a:r>
              <a:rPr lang="en-US" altLang="en-US" u="sng" dirty="0"/>
              <a:t>characteristics</a:t>
            </a:r>
            <a:r>
              <a:rPr lang="en-US" altLang="en-US" dirty="0"/>
              <a:t> such as race, nationality, gender, or disability.</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16" name="Picture 12" descr="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0" y="1184275"/>
            <a:ext cx="7902575" cy="5108575"/>
          </a:xfrm>
          <a:prstGeom prst="rect">
            <a:avLst/>
          </a:prstGeom>
          <a:noFill/>
          <a:extLst>
            <a:ext uri="{909E8E84-426E-40DD-AFC4-6F175D3DCCD1}">
              <a14:hiddenFill xmlns:a14="http://schemas.microsoft.com/office/drawing/2010/main">
                <a:solidFill>
                  <a:srgbClr val="FFFFFF"/>
                </a:solidFill>
              </a14:hiddenFill>
            </a:ext>
          </a:extLst>
        </p:spPr>
      </p:pic>
      <p:sp>
        <p:nvSpPr>
          <p:cNvPr id="354309" name="Rectangle 5"/>
          <p:cNvSpPr>
            <a:spLocks noChangeArrowheads="1"/>
          </p:cNvSpPr>
          <p:nvPr/>
        </p:nvSpPr>
        <p:spPr bwMode="auto">
          <a:xfrm>
            <a:off x="2108200" y="1473200"/>
            <a:ext cx="4724400" cy="533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en-US" sz="2800" b="1">
                <a:solidFill>
                  <a:schemeClr val="bg1"/>
                </a:solidFill>
                <a:cs typeface="Times New Roman" panose="02020603050405020304" pitchFamily="18" charset="0"/>
              </a:rPr>
              <a:t>Civil Rights Act of 1964</a:t>
            </a:r>
            <a:r>
              <a:rPr lang="en-US" altLang="en-US" sz="2800">
                <a:solidFill>
                  <a:schemeClr val="bg1"/>
                </a:solidFill>
              </a:rPr>
              <a:t> </a:t>
            </a:r>
          </a:p>
        </p:txBody>
      </p:sp>
      <p:sp>
        <p:nvSpPr>
          <p:cNvPr id="354313" name="Rectangle 9"/>
          <p:cNvSpPr>
            <a:spLocks noGrp="1" noChangeArrowheads="1"/>
          </p:cNvSpPr>
          <p:nvPr>
            <p:ph type="title"/>
          </p:nvPr>
        </p:nvSpPr>
        <p:spPr>
          <a:xfrm>
            <a:off x="2667000" y="76200"/>
            <a:ext cx="6096000" cy="609600"/>
          </a:xfrm>
          <a:noFill/>
          <a:ln/>
        </p:spPr>
        <p:txBody>
          <a:bodyPr/>
          <a:lstStyle/>
          <a:p>
            <a:r>
              <a:rPr lang="en-US" altLang="en-US">
                <a:solidFill>
                  <a:srgbClr val="FFCC00"/>
                </a:solidFill>
              </a:rPr>
              <a:t>Section 15.2</a:t>
            </a:r>
            <a:r>
              <a:rPr lang="en-US" altLang="en-US"/>
              <a:t> Employment Rights</a:t>
            </a:r>
          </a:p>
        </p:txBody>
      </p:sp>
      <p:sp>
        <p:nvSpPr>
          <p:cNvPr id="354314" name="Rectangle 10"/>
          <p:cNvSpPr>
            <a:spLocks noChangeArrowheads="1"/>
          </p:cNvSpPr>
          <p:nvPr/>
        </p:nvSpPr>
        <p:spPr bwMode="auto">
          <a:xfrm>
            <a:off x="749300" y="2514600"/>
            <a:ext cx="2882900" cy="2057400"/>
          </a:xfrm>
          <a:prstGeom prst="rect">
            <a:avLst/>
          </a:prstGeom>
          <a:noFill/>
          <a:ln>
            <a:noFill/>
          </a:ln>
          <a:effectLst/>
          <a:extLst>
            <a:ext uri="{909E8E84-426E-40DD-AFC4-6F175D3DCCD1}">
              <a14:hiddenFill xmlns:a14="http://schemas.microsoft.com/office/drawing/2010/main">
                <a:solidFill>
                  <a:srgbClr val="DEE8E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600" b="1" baseline="-25000" dirty="0">
                <a:cs typeface="Times New Roman" panose="02020603050405020304" pitchFamily="18" charset="0"/>
              </a:rPr>
              <a:t>Employers are not permitted to </a:t>
            </a:r>
            <a:r>
              <a:rPr lang="en-US" altLang="en-US" sz="2600" b="1" u="sng" baseline="-25000" dirty="0">
                <a:cs typeface="Times New Roman" panose="02020603050405020304" pitchFamily="18" charset="0"/>
              </a:rPr>
              <a:t>discriminate</a:t>
            </a:r>
            <a:r>
              <a:rPr lang="en-US" altLang="en-US" sz="2600" b="1" baseline="-25000" dirty="0">
                <a:cs typeface="Times New Roman" panose="02020603050405020304" pitchFamily="18" charset="0"/>
              </a:rPr>
              <a:t> in hiring practices either directly through disparate treatment or indirectly through disparate impact.</a:t>
            </a:r>
          </a:p>
          <a:p>
            <a:pPr algn="ctr"/>
            <a:endParaRPr lang="en-US" altLang="en-US" sz="2600" b="1" baseline="-25000" dirty="0"/>
          </a:p>
        </p:txBody>
      </p:sp>
      <p:sp>
        <p:nvSpPr>
          <p:cNvPr id="354315" name="Rectangle 11"/>
          <p:cNvSpPr>
            <a:spLocks noChangeArrowheads="1"/>
          </p:cNvSpPr>
          <p:nvPr/>
        </p:nvSpPr>
        <p:spPr bwMode="auto">
          <a:xfrm>
            <a:off x="5283200" y="2514600"/>
            <a:ext cx="2881313" cy="1854200"/>
          </a:xfrm>
          <a:prstGeom prst="rect">
            <a:avLst/>
          </a:prstGeom>
          <a:noFill/>
          <a:ln>
            <a:noFill/>
          </a:ln>
          <a:effectLst/>
          <a:extLst>
            <a:ext uri="{909E8E84-426E-40DD-AFC4-6F175D3DCCD1}">
              <a14:hiddenFill xmlns:a14="http://schemas.microsoft.com/office/drawing/2010/main">
                <a:solidFill>
                  <a:srgbClr val="DEE8E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600" b="1" baseline="-25000" dirty="0">
                <a:cs typeface="Times New Roman" panose="02020603050405020304" pitchFamily="18" charset="0"/>
              </a:rPr>
              <a:t>The protection granted to employees under the Civil Rights Act includes not only hiring practices but also </a:t>
            </a:r>
            <a:r>
              <a:rPr lang="en-US" altLang="en-US" sz="2600" b="1" u="sng" baseline="-25000" dirty="0">
                <a:cs typeface="Times New Roman" panose="02020603050405020304" pitchFamily="18" charset="0"/>
              </a:rPr>
              <a:t>treatment</a:t>
            </a:r>
            <a:r>
              <a:rPr lang="en-US" altLang="en-US" sz="2600" b="1" baseline="-25000" dirty="0">
                <a:cs typeface="Times New Roman" panose="02020603050405020304" pitchFamily="18" charset="0"/>
              </a:rPr>
              <a:t> on the job.</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4314"/>
                                        </p:tgtEl>
                                        <p:attrNameLst>
                                          <p:attrName>style.visibility</p:attrName>
                                        </p:attrNameLst>
                                      </p:cBhvr>
                                      <p:to>
                                        <p:strVal val="visible"/>
                                      </p:to>
                                    </p:set>
                                    <p:anim calcmode="lin" valueType="num">
                                      <p:cBhvr>
                                        <p:cTn id="7" dur="500" fill="hold"/>
                                        <p:tgtEl>
                                          <p:spTgt spid="354314"/>
                                        </p:tgtEl>
                                        <p:attrNameLst>
                                          <p:attrName>ppt_w</p:attrName>
                                        </p:attrNameLst>
                                      </p:cBhvr>
                                      <p:tavLst>
                                        <p:tav tm="0">
                                          <p:val>
                                            <p:fltVal val="0"/>
                                          </p:val>
                                        </p:tav>
                                        <p:tav tm="100000">
                                          <p:val>
                                            <p:strVal val="#ppt_w"/>
                                          </p:val>
                                        </p:tav>
                                      </p:tavLst>
                                    </p:anim>
                                    <p:anim calcmode="lin" valueType="num">
                                      <p:cBhvr>
                                        <p:cTn id="8" dur="500" fill="hold"/>
                                        <p:tgtEl>
                                          <p:spTgt spid="354314"/>
                                        </p:tgtEl>
                                        <p:attrNameLst>
                                          <p:attrName>ppt_h</p:attrName>
                                        </p:attrNameLst>
                                      </p:cBhvr>
                                      <p:tavLst>
                                        <p:tav tm="0">
                                          <p:val>
                                            <p:fltVal val="0"/>
                                          </p:val>
                                        </p:tav>
                                        <p:tav tm="100000">
                                          <p:val>
                                            <p:strVal val="#ppt_h"/>
                                          </p:val>
                                        </p:tav>
                                      </p:tavLst>
                                    </p:anim>
                                    <p:animEffect transition="in" filter="fade">
                                      <p:cBhvr>
                                        <p:cTn id="9" dur="500"/>
                                        <p:tgtEl>
                                          <p:spTgt spid="3543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4315"/>
                                        </p:tgtEl>
                                        <p:attrNameLst>
                                          <p:attrName>style.visibility</p:attrName>
                                        </p:attrNameLst>
                                      </p:cBhvr>
                                      <p:to>
                                        <p:strVal val="visible"/>
                                      </p:to>
                                    </p:set>
                                    <p:anim calcmode="lin" valueType="num">
                                      <p:cBhvr>
                                        <p:cTn id="12" dur="500" fill="hold"/>
                                        <p:tgtEl>
                                          <p:spTgt spid="354315"/>
                                        </p:tgtEl>
                                        <p:attrNameLst>
                                          <p:attrName>ppt_w</p:attrName>
                                        </p:attrNameLst>
                                      </p:cBhvr>
                                      <p:tavLst>
                                        <p:tav tm="0">
                                          <p:val>
                                            <p:fltVal val="0"/>
                                          </p:val>
                                        </p:tav>
                                        <p:tav tm="100000">
                                          <p:val>
                                            <p:strVal val="#ppt_w"/>
                                          </p:val>
                                        </p:tav>
                                      </p:tavLst>
                                    </p:anim>
                                    <p:anim calcmode="lin" valueType="num">
                                      <p:cBhvr>
                                        <p:cTn id="13" dur="500" fill="hold"/>
                                        <p:tgtEl>
                                          <p:spTgt spid="354315"/>
                                        </p:tgtEl>
                                        <p:attrNameLst>
                                          <p:attrName>ppt_h</p:attrName>
                                        </p:attrNameLst>
                                      </p:cBhvr>
                                      <p:tavLst>
                                        <p:tav tm="0">
                                          <p:val>
                                            <p:fltVal val="0"/>
                                          </p:val>
                                        </p:tav>
                                        <p:tav tm="100000">
                                          <p:val>
                                            <p:strVal val="#ppt_h"/>
                                          </p:val>
                                        </p:tav>
                                      </p:tavLst>
                                    </p:anim>
                                    <p:animEffect transition="in" filter="fade">
                                      <p:cBhvr>
                                        <p:cTn id="14" dur="500"/>
                                        <p:tgtEl>
                                          <p:spTgt spid="354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4" grpId="0"/>
      <p:bldP spid="3543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55331" name="Rectangle 3"/>
          <p:cNvSpPr>
            <a:spLocks noGrp="1" noChangeArrowheads="1"/>
          </p:cNvSpPr>
          <p:nvPr>
            <p:ph type="body" idx="1"/>
          </p:nvPr>
        </p:nvSpPr>
        <p:spPr>
          <a:xfrm>
            <a:off x="457200" y="1371600"/>
            <a:ext cx="7950200" cy="4876800"/>
          </a:xfrm>
        </p:spPr>
        <p:txBody>
          <a:bodyPr/>
          <a:lstStyle/>
          <a:p>
            <a:pPr marL="0" indent="0">
              <a:buFontTx/>
              <a:buNone/>
            </a:pPr>
            <a:r>
              <a:rPr lang="en-US" altLang="en-US" dirty="0"/>
              <a:t>The Civil Rights Act of 1991 strengthened the </a:t>
            </a:r>
            <a:r>
              <a:rPr lang="en-US" altLang="en-US" u="sng" dirty="0"/>
              <a:t>rights</a:t>
            </a:r>
            <a:r>
              <a:rPr lang="en-US" altLang="en-US" dirty="0"/>
              <a:t> of workers who have been discriminated against.</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56355" name="Rectangle 3"/>
          <p:cNvSpPr>
            <a:spLocks noGrp="1" noChangeArrowheads="1"/>
          </p:cNvSpPr>
          <p:nvPr>
            <p:ph type="body" idx="1"/>
          </p:nvPr>
        </p:nvSpPr>
        <p:spPr>
          <a:xfrm>
            <a:off x="457200" y="1371600"/>
            <a:ext cx="7950200" cy="4876800"/>
          </a:xfrm>
        </p:spPr>
        <p:txBody>
          <a:bodyPr/>
          <a:lstStyle/>
          <a:p>
            <a:pPr marL="0" indent="0">
              <a:buFontTx/>
              <a:buNone/>
            </a:pPr>
            <a:r>
              <a:rPr lang="en-US" altLang="en-US" dirty="0"/>
              <a:t>The Pregnancy Discrimination Act makes it </a:t>
            </a:r>
            <a:r>
              <a:rPr lang="en-US" altLang="en-US" u="sng" dirty="0"/>
              <a:t>illegal</a:t>
            </a:r>
            <a:r>
              <a:rPr lang="en-US" altLang="en-US" dirty="0"/>
              <a:t> to discriminate against a woman in the workplace because of pregnancy.</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57379" name="Rectangle 3"/>
          <p:cNvSpPr>
            <a:spLocks noGrp="1" noChangeArrowheads="1"/>
          </p:cNvSpPr>
          <p:nvPr>
            <p:ph type="body" idx="1"/>
          </p:nvPr>
        </p:nvSpPr>
        <p:spPr>
          <a:xfrm>
            <a:off x="457200" y="1371600"/>
            <a:ext cx="7950200" cy="4876800"/>
          </a:xfrm>
        </p:spPr>
        <p:txBody>
          <a:bodyPr/>
          <a:lstStyle/>
          <a:p>
            <a:pPr marL="0" indent="0">
              <a:buFontTx/>
              <a:buNone/>
            </a:pPr>
            <a:r>
              <a:rPr lang="en-US" altLang="en-US" dirty="0"/>
              <a:t>The Age Discrimination in Employment Act makes it illegal to discriminate against workers who are age </a:t>
            </a:r>
            <a:r>
              <a:rPr lang="en-US" altLang="en-US" u="sng" dirty="0"/>
              <a:t>40</a:t>
            </a:r>
            <a:r>
              <a:rPr lang="en-US" altLang="en-US" dirty="0"/>
              <a:t> or older.  </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58403" name="Rectangle 3"/>
          <p:cNvSpPr>
            <a:spLocks noGrp="1" noChangeArrowheads="1"/>
          </p:cNvSpPr>
          <p:nvPr>
            <p:ph type="body" idx="1"/>
          </p:nvPr>
        </p:nvSpPr>
        <p:spPr>
          <a:xfrm>
            <a:off x="457200" y="1371600"/>
            <a:ext cx="7950200" cy="4876800"/>
          </a:xfrm>
        </p:spPr>
        <p:txBody>
          <a:bodyPr/>
          <a:lstStyle/>
          <a:p>
            <a:pPr marL="0" indent="0">
              <a:buFontTx/>
              <a:buNone/>
            </a:pPr>
            <a:r>
              <a:rPr lang="en-US" altLang="en-US" dirty="0"/>
              <a:t>The Americans with Disabilities Act makes it illegal to discriminate against a worker because of a </a:t>
            </a:r>
            <a:r>
              <a:rPr lang="en-US" altLang="en-US" u="sng" dirty="0"/>
              <a:t>disability</a:t>
            </a:r>
            <a:r>
              <a:rPr lang="en-US" altLang="en-US" dirty="0"/>
              <a:t> if the worker can still do the job.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You’ll Learn</a:t>
            </a:r>
            <a:endParaRPr lang="en-US" dirty="0"/>
          </a:p>
        </p:txBody>
      </p:sp>
      <p:sp>
        <p:nvSpPr>
          <p:cNvPr id="3" name="Content Placeholder 2"/>
          <p:cNvSpPr>
            <a:spLocks noGrp="1"/>
          </p:cNvSpPr>
          <p:nvPr>
            <p:ph idx="1"/>
          </p:nvPr>
        </p:nvSpPr>
        <p:spPr>
          <a:xfrm>
            <a:off x="256032" y="1024128"/>
            <a:ext cx="8668512" cy="5224272"/>
          </a:xfrm>
        </p:spPr>
        <p:txBody>
          <a:bodyPr/>
          <a:lstStyle/>
          <a:p>
            <a:pPr>
              <a:spcBef>
                <a:spcPts val="0"/>
              </a:spcBef>
            </a:pPr>
            <a:r>
              <a:rPr lang="en-US" dirty="0" smtClean="0"/>
              <a:t>Explain how the law protects employee health and safety</a:t>
            </a:r>
          </a:p>
          <a:p>
            <a:pPr>
              <a:spcBef>
                <a:spcPts val="0"/>
              </a:spcBef>
            </a:pPr>
            <a:r>
              <a:rPr lang="en-US" dirty="0" smtClean="0"/>
              <a:t>Describe the laws that guarantee fair wages and benefits</a:t>
            </a:r>
          </a:p>
          <a:p>
            <a:pPr>
              <a:spcBef>
                <a:spcPts val="0"/>
              </a:spcBef>
            </a:pPr>
            <a:r>
              <a:rPr lang="en-US" dirty="0" smtClean="0"/>
              <a:t>Identify the laws that prohibit different forms of discrimination</a:t>
            </a:r>
          </a:p>
          <a:p>
            <a:pPr>
              <a:spcBef>
                <a:spcPts val="0"/>
              </a:spcBef>
            </a:pPr>
            <a:r>
              <a:rPr lang="en-US" dirty="0" smtClean="0"/>
              <a:t>Define disparate treatment and disparate impact</a:t>
            </a:r>
            <a:endParaRPr lang="en-US" sz="2800" dirty="0" smtClean="0"/>
          </a:p>
          <a:p>
            <a:pPr marL="0">
              <a:spcBef>
                <a:spcPts val="0"/>
              </a:spcBef>
              <a:buNone/>
            </a:pPr>
            <a:r>
              <a:rPr lang="en-US" sz="2800" dirty="0" smtClean="0"/>
              <a:t>Understanding employment law will help you to protect your rights to safety, privacy, and fair pay as a worker.</a:t>
            </a:r>
            <a:endParaRPr lang="en-US" sz="2800"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68224" y="1097280"/>
            <a:ext cx="8644128" cy="5071872"/>
          </a:xfrm>
        </p:spPr>
        <p:txBody>
          <a:bodyPr/>
          <a:lstStyle/>
          <a:p>
            <a:pPr>
              <a:spcBef>
                <a:spcPts val="0"/>
              </a:spcBef>
              <a:buNone/>
            </a:pPr>
            <a:r>
              <a:rPr lang="en-US" dirty="0" smtClean="0"/>
              <a:t>Sexual Harassment</a:t>
            </a:r>
          </a:p>
          <a:p>
            <a:pPr>
              <a:spcBef>
                <a:spcPts val="0"/>
              </a:spcBef>
              <a:buFont typeface="Arial" pitchFamily="34" charset="0"/>
              <a:buChar char="•"/>
            </a:pPr>
            <a:r>
              <a:rPr lang="en-US" dirty="0" smtClean="0"/>
              <a:t>Demanding sexual favors in </a:t>
            </a:r>
            <a:r>
              <a:rPr lang="en-US" u="sng" dirty="0" smtClean="0"/>
              <a:t>exchange</a:t>
            </a:r>
            <a:r>
              <a:rPr lang="en-US" dirty="0" smtClean="0"/>
              <a:t> for something</a:t>
            </a:r>
          </a:p>
          <a:p>
            <a:pPr>
              <a:spcBef>
                <a:spcPts val="0"/>
              </a:spcBef>
              <a:buFont typeface="Arial" pitchFamily="34" charset="0"/>
              <a:buChar char="•"/>
            </a:pPr>
            <a:r>
              <a:rPr lang="en-US" dirty="0" smtClean="0"/>
              <a:t>Pattern of severe and pervasive sexually demeaning behavior has altered the workplace, making it </a:t>
            </a:r>
            <a:r>
              <a:rPr lang="en-US" u="sng" dirty="0" smtClean="0"/>
              <a:t>distressing</a:t>
            </a:r>
            <a:r>
              <a:rPr lang="en-US" dirty="0" smtClean="0"/>
              <a:t>, humiliating, or hostile place</a:t>
            </a:r>
          </a:p>
          <a:p>
            <a:pPr lvl="1">
              <a:spcBef>
                <a:spcPts val="0"/>
              </a:spcBef>
              <a:buFont typeface="Arial" pitchFamily="34" charset="0"/>
              <a:buChar char="•"/>
            </a:pPr>
            <a:r>
              <a:rPr lang="en-US" dirty="0" smtClean="0"/>
              <a:t>Sexually explicit comments</a:t>
            </a:r>
          </a:p>
          <a:p>
            <a:pPr lvl="1">
              <a:spcBef>
                <a:spcPts val="0"/>
              </a:spcBef>
              <a:buFont typeface="Arial" pitchFamily="34" charset="0"/>
              <a:buChar char="•"/>
            </a:pPr>
            <a:r>
              <a:rPr lang="en-US" dirty="0" smtClean="0"/>
              <a:t>Jokes</a:t>
            </a:r>
          </a:p>
          <a:p>
            <a:pPr lvl="1">
              <a:spcBef>
                <a:spcPts val="0"/>
              </a:spcBef>
              <a:buFont typeface="Arial" pitchFamily="34" charset="0"/>
              <a:buChar char="•"/>
            </a:pPr>
            <a:r>
              <a:rPr lang="en-US" dirty="0" smtClean="0"/>
              <a:t>Photographs, cartoons, or posters</a:t>
            </a:r>
          </a:p>
          <a:p>
            <a:pPr lvl="1">
              <a:spcBef>
                <a:spcPts val="0"/>
              </a:spcBef>
              <a:buFont typeface="Arial" pitchFamily="34" charset="0"/>
              <a:buChar char="•"/>
            </a:pPr>
            <a:r>
              <a:rPr lang="en-US" dirty="0" smtClean="0"/>
              <a:t>gestures</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next button">
            <a:hlinkClick r:id="" action="ppaction://hlinkshowjump?jump=nextslide"/>
          </p:cNvPr>
          <p:cNvPicPr>
            <a:picLocks noChangeAspect="1" noChangeArrowheads="1"/>
          </p:cNvPicPr>
          <p:nvPr/>
        </p:nvPicPr>
        <p:blipFill>
          <a:blip r:embed="rId4" cstate="print"/>
          <a:srcRect/>
          <a:stretch>
            <a:fillRect/>
          </a:stretch>
        </p:blipFill>
        <p:spPr bwMode="auto">
          <a:xfrm>
            <a:off x="6096000" y="5781675"/>
            <a:ext cx="2114550" cy="725488"/>
          </a:xfrm>
          <a:prstGeom prst="rect">
            <a:avLst/>
          </a:prstGeom>
          <a:noFill/>
        </p:spPr>
      </p:pic>
      <p:sp>
        <p:nvSpPr>
          <p:cNvPr id="35865" name="Text Box 25"/>
          <p:cNvSpPr txBox="1">
            <a:spLocks noChangeArrowheads="1"/>
          </p:cNvSpPr>
          <p:nvPr/>
        </p:nvSpPr>
        <p:spPr bwMode="auto">
          <a:xfrm>
            <a:off x="5534025" y="895350"/>
            <a:ext cx="3178175" cy="1311275"/>
          </a:xfrm>
          <a:prstGeom prst="rect">
            <a:avLst/>
          </a:prstGeom>
          <a:noFill/>
          <a:ln w="9525">
            <a:noFill/>
            <a:miter lim="800000"/>
            <a:headEnd/>
            <a:tailEnd/>
          </a:ln>
          <a:effectLst/>
        </p:spPr>
        <p:txBody>
          <a:bodyPr wrap="none">
            <a:spAutoFit/>
          </a:bodyPr>
          <a:lstStyle/>
          <a:p>
            <a:r>
              <a:rPr lang="en-US" sz="4000" b="1">
                <a:solidFill>
                  <a:srgbClr val="FFCC00"/>
                </a:solidFill>
              </a:rPr>
              <a:t>Chapter 15</a:t>
            </a:r>
            <a:br>
              <a:rPr lang="en-US" sz="4000" b="1">
                <a:solidFill>
                  <a:srgbClr val="FFCC00"/>
                </a:solidFill>
              </a:rPr>
            </a:br>
            <a:r>
              <a:rPr lang="en-US" sz="4000" b="1">
                <a:solidFill>
                  <a:srgbClr val="FFCC00"/>
                </a:solidFill>
              </a:rPr>
              <a:t>Assessment</a:t>
            </a:r>
          </a:p>
        </p:txBody>
      </p:sp>
      <p:sp>
        <p:nvSpPr>
          <p:cNvPr id="35866" name="Text Box 26"/>
          <p:cNvSpPr txBox="1">
            <a:spLocks noChangeArrowheads="1"/>
          </p:cNvSpPr>
          <p:nvPr/>
        </p:nvSpPr>
        <p:spPr bwMode="auto">
          <a:xfrm>
            <a:off x="5534025" y="2482850"/>
            <a:ext cx="3232150" cy="1311275"/>
          </a:xfrm>
          <a:prstGeom prst="rect">
            <a:avLst/>
          </a:prstGeom>
          <a:noFill/>
          <a:ln w="9525">
            <a:noFill/>
            <a:miter lim="800000"/>
            <a:headEnd/>
            <a:tailEnd/>
          </a:ln>
          <a:effectLst/>
        </p:spPr>
        <p:txBody>
          <a:bodyPr wrap="none">
            <a:spAutoFit/>
          </a:bodyPr>
          <a:lstStyle/>
          <a:p>
            <a:r>
              <a:rPr lang="en-US" sz="4000" b="1">
                <a:solidFill>
                  <a:schemeClr val="bg1"/>
                </a:solidFill>
              </a:rPr>
              <a:t>Employment</a:t>
            </a:r>
            <a:br>
              <a:rPr lang="en-US" sz="4000" b="1">
                <a:solidFill>
                  <a:schemeClr val="bg1"/>
                </a:solidFill>
              </a:rPr>
            </a:br>
            <a:r>
              <a:rPr lang="en-US" sz="4000" b="1">
                <a:solidFill>
                  <a:schemeClr val="bg1"/>
                </a:solidFill>
              </a:rPr>
              <a:t>Law</a:t>
            </a:r>
          </a:p>
        </p:txBody>
      </p:sp>
    </p:spTree>
    <p:custDataLst>
      <p:tags r:id="rId1"/>
    </p:custData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PQuestion"/>
          <p:cNvSpPr>
            <a:spLocks noGrp="1" noChangeArrowheads="1"/>
          </p:cNvSpPr>
          <p:nvPr>
            <p:ph type="title"/>
          </p:nvPr>
        </p:nvSpPr>
        <p:spPr>
          <a:xfrm>
            <a:off x="533400" y="1533525"/>
            <a:ext cx="8148638" cy="1765300"/>
          </a:xfrm>
        </p:spPr>
        <p:txBody>
          <a:bodyPr/>
          <a:lstStyle/>
          <a:p>
            <a:r>
              <a:rPr lang="en-US" sz="2800" dirty="0" smtClean="0">
                <a:solidFill>
                  <a:schemeClr val="tx1"/>
                </a:solidFill>
              </a:rPr>
              <a:t>1. Which </a:t>
            </a:r>
            <a:r>
              <a:rPr lang="en-US" sz="2800" dirty="0">
                <a:solidFill>
                  <a:schemeClr val="tx1"/>
                </a:solidFill>
              </a:rPr>
              <a:t>program provides income to workers who are injured or disabled on the job?</a:t>
            </a:r>
          </a:p>
        </p:txBody>
      </p:sp>
      <p:sp>
        <p:nvSpPr>
          <p:cNvPr id="115715" name="TPAnswers"/>
          <p:cNvSpPr>
            <a:spLocks noGrp="1" noChangeArrowheads="1"/>
          </p:cNvSpPr>
          <p:nvPr>
            <p:ph type="body" idx="1"/>
            <p:custDataLst>
              <p:tags r:id="rId2"/>
            </p:custDataLst>
          </p:nvPr>
        </p:nvSpPr>
        <p:spPr>
          <a:xfrm>
            <a:off x="457200" y="3062288"/>
            <a:ext cx="7754938" cy="3238500"/>
          </a:xfrm>
        </p:spPr>
        <p:txBody>
          <a:bodyPr/>
          <a:lstStyle/>
          <a:p>
            <a:pPr marL="990600" lvl="1" indent="-533400">
              <a:lnSpc>
                <a:spcPct val="100000"/>
              </a:lnSpc>
              <a:spcBef>
                <a:spcPct val="20000"/>
              </a:spcBef>
              <a:buFont typeface="+mj-lt"/>
              <a:buAutoNum type="alphaLcPeriod"/>
            </a:pPr>
            <a:r>
              <a:rPr lang="en-US" dirty="0"/>
              <a:t>Social Security</a:t>
            </a:r>
          </a:p>
          <a:p>
            <a:pPr marL="990600" lvl="1" indent="-533400">
              <a:lnSpc>
                <a:spcPct val="100000"/>
              </a:lnSpc>
              <a:spcBef>
                <a:spcPct val="20000"/>
              </a:spcBef>
              <a:buFont typeface="+mj-lt"/>
              <a:buAutoNum type="alphaLcPeriod"/>
            </a:pPr>
            <a:r>
              <a:rPr lang="en-US" dirty="0"/>
              <a:t>unemployment compensation</a:t>
            </a:r>
          </a:p>
          <a:p>
            <a:pPr marL="990600" lvl="1" indent="-533400">
              <a:lnSpc>
                <a:spcPct val="100000"/>
              </a:lnSpc>
              <a:spcBef>
                <a:spcPct val="20000"/>
              </a:spcBef>
              <a:buFont typeface="+mj-lt"/>
              <a:buAutoNum type="alphaLcPeriod"/>
            </a:pPr>
            <a:r>
              <a:rPr lang="en-US" dirty="0"/>
              <a:t>workers’ compensation</a:t>
            </a:r>
          </a:p>
          <a:p>
            <a:pPr marL="990600" lvl="1" indent="-533400">
              <a:lnSpc>
                <a:spcPct val="100000"/>
              </a:lnSpc>
              <a:spcBef>
                <a:spcPct val="20000"/>
              </a:spcBef>
              <a:buFont typeface="+mj-lt"/>
              <a:buAutoNum type="alphaLcPeriod"/>
            </a:pPr>
            <a:r>
              <a:rPr lang="en-US" dirty="0"/>
              <a:t>the equal pay rule</a:t>
            </a:r>
          </a:p>
        </p:txBody>
      </p:sp>
    </p:spTree>
    <p:custDataLst>
      <p:tags r:id="rId1"/>
    </p:custData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PQuestion"/>
          <p:cNvSpPr>
            <a:spLocks noGrp="1" noChangeArrowheads="1"/>
          </p:cNvSpPr>
          <p:nvPr>
            <p:ph type="title"/>
          </p:nvPr>
        </p:nvSpPr>
        <p:spPr>
          <a:xfrm>
            <a:off x="533400" y="1533525"/>
            <a:ext cx="7859713" cy="1422400"/>
          </a:xfrm>
        </p:spPr>
        <p:txBody>
          <a:bodyPr/>
          <a:lstStyle/>
          <a:p>
            <a:r>
              <a:rPr lang="en-US" sz="2800" dirty="0" smtClean="0">
                <a:solidFill>
                  <a:schemeClr val="tx1"/>
                </a:solidFill>
              </a:rPr>
              <a:t>2. The </a:t>
            </a:r>
            <a:r>
              <a:rPr lang="en-US" sz="2800" dirty="0">
                <a:solidFill>
                  <a:schemeClr val="tx1"/>
                </a:solidFill>
              </a:rPr>
              <a:t>Equal Pay Act requires employers to pay a minimum wage.</a:t>
            </a:r>
          </a:p>
        </p:txBody>
      </p:sp>
      <p:sp>
        <p:nvSpPr>
          <p:cNvPr id="116739" name="TPAnswers"/>
          <p:cNvSpPr>
            <a:spLocks noGrp="1" noChangeArrowheads="1"/>
          </p:cNvSpPr>
          <p:nvPr>
            <p:ph type="body" idx="1"/>
            <p:custDataLst>
              <p:tags r:id="rId2"/>
            </p:custDataLst>
          </p:nvPr>
        </p:nvSpPr>
        <p:spPr>
          <a:xfrm>
            <a:off x="457200" y="3276600"/>
            <a:ext cx="4114800" cy="34290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PQuestion"/>
          <p:cNvSpPr>
            <a:spLocks noGrp="1" noChangeArrowheads="1"/>
          </p:cNvSpPr>
          <p:nvPr>
            <p:ph type="title"/>
          </p:nvPr>
        </p:nvSpPr>
        <p:spPr>
          <a:xfrm>
            <a:off x="533400" y="1533525"/>
            <a:ext cx="8185150" cy="1511300"/>
          </a:xfrm>
        </p:spPr>
        <p:txBody>
          <a:bodyPr/>
          <a:lstStyle/>
          <a:p>
            <a:r>
              <a:rPr lang="en-US" sz="2800" dirty="0" smtClean="0">
                <a:solidFill>
                  <a:schemeClr val="tx1"/>
                </a:solidFill>
              </a:rPr>
              <a:t>3. The </a:t>
            </a:r>
            <a:r>
              <a:rPr lang="en-US" sz="2800" dirty="0">
                <a:solidFill>
                  <a:schemeClr val="tx1"/>
                </a:solidFill>
              </a:rPr>
              <a:t>government does </a:t>
            </a:r>
            <a:r>
              <a:rPr lang="en-US" sz="2800" i="1" dirty="0">
                <a:solidFill>
                  <a:schemeClr val="tx1"/>
                </a:solidFill>
              </a:rPr>
              <a:t>not</a:t>
            </a:r>
            <a:r>
              <a:rPr lang="en-US" sz="2800" dirty="0">
                <a:solidFill>
                  <a:schemeClr val="tx1"/>
                </a:solidFill>
              </a:rPr>
              <a:t> protect the rights of employees to:</a:t>
            </a:r>
          </a:p>
        </p:txBody>
      </p:sp>
      <p:sp>
        <p:nvSpPr>
          <p:cNvPr id="117763" name="TPAnswers"/>
          <p:cNvSpPr>
            <a:spLocks noGrp="1" noChangeArrowheads="1"/>
          </p:cNvSpPr>
          <p:nvPr>
            <p:ph type="body" idx="1"/>
            <p:custDataLst>
              <p:tags r:id="rId2"/>
            </p:custDataLst>
          </p:nvPr>
        </p:nvSpPr>
        <p:spPr>
          <a:xfrm>
            <a:off x="457200" y="3136900"/>
            <a:ext cx="7680325" cy="3429000"/>
          </a:xfrm>
        </p:spPr>
        <p:txBody>
          <a:bodyPr/>
          <a:lstStyle/>
          <a:p>
            <a:pPr marL="990600" lvl="1" indent="-533400">
              <a:lnSpc>
                <a:spcPct val="100000"/>
              </a:lnSpc>
              <a:spcBef>
                <a:spcPct val="20000"/>
              </a:spcBef>
              <a:buFont typeface="+mj-lt"/>
              <a:buAutoNum type="alphaLcPeriod"/>
            </a:pPr>
            <a:r>
              <a:rPr lang="en-US" dirty="0"/>
              <a:t>health and safety</a:t>
            </a:r>
          </a:p>
          <a:p>
            <a:pPr marL="990600" lvl="1" indent="-533400">
              <a:lnSpc>
                <a:spcPct val="100000"/>
              </a:lnSpc>
              <a:spcBef>
                <a:spcPct val="20000"/>
              </a:spcBef>
              <a:buFont typeface="+mj-lt"/>
              <a:buAutoNum type="alphaLcPeriod"/>
            </a:pPr>
            <a:r>
              <a:rPr lang="en-US" dirty="0"/>
              <a:t>fair wages and benefits</a:t>
            </a:r>
          </a:p>
          <a:p>
            <a:pPr marL="990600" lvl="1" indent="-533400">
              <a:lnSpc>
                <a:spcPct val="100000"/>
              </a:lnSpc>
              <a:spcBef>
                <a:spcPct val="20000"/>
              </a:spcBef>
              <a:buFont typeface="+mj-lt"/>
              <a:buAutoNum type="alphaLcPeriod"/>
            </a:pPr>
            <a:r>
              <a:rPr lang="en-US" dirty="0"/>
              <a:t>have a say in how a company is run</a:t>
            </a:r>
          </a:p>
          <a:p>
            <a:pPr marL="990600" lvl="1" indent="-533400">
              <a:lnSpc>
                <a:spcPct val="100000"/>
              </a:lnSpc>
              <a:spcBef>
                <a:spcPct val="20000"/>
              </a:spcBef>
              <a:buFont typeface="+mj-lt"/>
              <a:buAutoNum type="alphaLcPeriod"/>
            </a:pPr>
            <a:r>
              <a:rPr lang="en-US" dirty="0"/>
              <a:t>privacy</a:t>
            </a:r>
          </a:p>
        </p:txBody>
      </p:sp>
    </p:spTree>
    <p:custDataLst>
      <p:tags r:id="rId1"/>
    </p:custData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buNone/>
            </a:pPr>
            <a:r>
              <a:rPr lang="en-US" dirty="0" smtClean="0"/>
              <a:t>4. What four areas can employment conditions be divided into?</a:t>
            </a:r>
          </a:p>
          <a:p>
            <a:pPr>
              <a:spcBef>
                <a:spcPts val="0"/>
              </a:spcBef>
              <a:buNone/>
            </a:pPr>
            <a:r>
              <a:rPr lang="en-US" dirty="0" smtClean="0"/>
              <a:t>5. For what reasons can you be disqualified form receiving unemployment compensation?</a:t>
            </a:r>
          </a:p>
          <a:p>
            <a:pPr>
              <a:spcBef>
                <a:spcPts val="0"/>
              </a:spcBef>
              <a:buNone/>
            </a:pPr>
            <a:r>
              <a:rPr lang="en-US" dirty="0" smtClean="0"/>
              <a:t>6. What are the objectives of the Civil Rights Act?</a:t>
            </a:r>
            <a:endParaRPr lang="en-US"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0">
              <a:spcBef>
                <a:spcPts val="0"/>
              </a:spcBef>
              <a:buNone/>
            </a:pPr>
            <a:r>
              <a:rPr lang="en-US" dirty="0" smtClean="0"/>
              <a:t>Do you think it is a good thing to have government regulations relating to employment?  Why do you think it is a good thing? Bad thing? Why is it necessary to protect employees:</a:t>
            </a:r>
          </a:p>
          <a:p>
            <a:pPr marL="0">
              <a:spcBef>
                <a:spcPts val="0"/>
              </a:spcBef>
              <a:buFont typeface="Arial" pitchFamily="34" charset="0"/>
              <a:buChar char="•"/>
            </a:pPr>
            <a:r>
              <a:rPr lang="en-US" dirty="0" smtClean="0"/>
              <a:t>Privacy</a:t>
            </a:r>
          </a:p>
          <a:p>
            <a:pPr marL="0">
              <a:spcBef>
                <a:spcPts val="0"/>
              </a:spcBef>
              <a:buFont typeface="Arial" pitchFamily="34" charset="0"/>
              <a:buChar char="•"/>
            </a:pPr>
            <a:r>
              <a:rPr lang="en-US" dirty="0" smtClean="0"/>
              <a:t>Safety</a:t>
            </a:r>
          </a:p>
          <a:p>
            <a:pPr marL="0">
              <a:spcBef>
                <a:spcPts val="0"/>
              </a:spcBef>
              <a:buFont typeface="Arial" pitchFamily="34" charset="0"/>
              <a:buChar char="•"/>
            </a:pPr>
            <a:r>
              <a:rPr lang="en-US" dirty="0" smtClean="0"/>
              <a:t>Health</a:t>
            </a:r>
          </a:p>
          <a:p>
            <a:pPr marL="0">
              <a:spcBef>
                <a:spcPts val="0"/>
              </a:spcBef>
              <a:buFont typeface="Arial" pitchFamily="34" charset="0"/>
              <a:buChar char="•"/>
            </a:pPr>
            <a:r>
              <a:rPr lang="en-US" dirty="0" smtClean="0"/>
              <a:t>Equal opportunity</a:t>
            </a:r>
            <a:endParaRPr lang="en-US" dirty="0"/>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 it better to be an employee-at-will or a member of a labor union?  What are the advantages and disadvantages or each?</a:t>
            </a:r>
            <a:endParaRPr lang="en-US"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13246" y="1121663"/>
            <a:ext cx="3868737" cy="615315"/>
          </a:xfrm>
        </p:spPr>
        <p:txBody>
          <a:bodyPr/>
          <a:lstStyle/>
          <a:p>
            <a:r>
              <a:rPr lang="en-US" dirty="0" smtClean="0"/>
              <a:t>Key Terms</a:t>
            </a:r>
            <a:endParaRPr lang="en-US" dirty="0"/>
          </a:p>
        </p:txBody>
      </p:sp>
      <p:sp>
        <p:nvSpPr>
          <p:cNvPr id="6" name="Content Placeholder 5"/>
          <p:cNvSpPr>
            <a:spLocks noGrp="1"/>
          </p:cNvSpPr>
          <p:nvPr>
            <p:ph sz="half" idx="2"/>
          </p:nvPr>
        </p:nvSpPr>
        <p:spPr>
          <a:xfrm>
            <a:off x="264478" y="1651634"/>
            <a:ext cx="4100258" cy="4639438"/>
          </a:xfrm>
        </p:spPr>
        <p:txBody>
          <a:bodyPr/>
          <a:lstStyle/>
          <a:p>
            <a:pPr>
              <a:spcBef>
                <a:spcPts val="0"/>
              </a:spcBef>
            </a:pPr>
            <a:r>
              <a:rPr lang="en-US" sz="2400" dirty="0" smtClean="0"/>
              <a:t>Occupational Safety and Health Administration (OSHA)</a:t>
            </a:r>
          </a:p>
          <a:p>
            <a:pPr>
              <a:spcBef>
                <a:spcPts val="0"/>
              </a:spcBef>
            </a:pPr>
            <a:r>
              <a:rPr lang="en-US" sz="2400" dirty="0" smtClean="0"/>
              <a:t>Equal pay rule</a:t>
            </a:r>
          </a:p>
          <a:p>
            <a:pPr>
              <a:spcBef>
                <a:spcPts val="0"/>
              </a:spcBef>
            </a:pPr>
            <a:r>
              <a:rPr lang="en-US" sz="2400" dirty="0" smtClean="0"/>
              <a:t>Pension plan</a:t>
            </a:r>
          </a:p>
          <a:p>
            <a:pPr>
              <a:spcBef>
                <a:spcPts val="0"/>
              </a:spcBef>
            </a:pPr>
            <a:r>
              <a:rPr lang="en-US" sz="2400" dirty="0" smtClean="0"/>
              <a:t>Social security</a:t>
            </a:r>
          </a:p>
          <a:p>
            <a:pPr>
              <a:spcBef>
                <a:spcPts val="0"/>
              </a:spcBef>
            </a:pPr>
            <a:r>
              <a:rPr lang="en-US" sz="2400" dirty="0" smtClean="0"/>
              <a:t>Unemployment compensation</a:t>
            </a:r>
          </a:p>
          <a:p>
            <a:pPr>
              <a:spcBef>
                <a:spcPts val="0"/>
              </a:spcBef>
            </a:pPr>
            <a:r>
              <a:rPr lang="en-US" sz="2400" dirty="0" smtClean="0"/>
              <a:t>Workers’ compensation</a:t>
            </a:r>
          </a:p>
          <a:p>
            <a:pPr>
              <a:spcBef>
                <a:spcPts val="0"/>
              </a:spcBef>
            </a:pPr>
            <a:r>
              <a:rPr lang="en-US" sz="2400" dirty="0" smtClean="0"/>
              <a:t>Discrimination</a:t>
            </a:r>
          </a:p>
          <a:p>
            <a:pPr>
              <a:spcBef>
                <a:spcPts val="0"/>
              </a:spcBef>
            </a:pPr>
            <a:r>
              <a:rPr lang="en-US" sz="2400" dirty="0" smtClean="0"/>
              <a:t>Disparate treatment</a:t>
            </a:r>
          </a:p>
          <a:p>
            <a:pPr>
              <a:spcBef>
                <a:spcPts val="0"/>
              </a:spcBef>
            </a:pPr>
            <a:r>
              <a:rPr lang="en-US" sz="2400" dirty="0" smtClean="0"/>
              <a:t>Disparate impact</a:t>
            </a:r>
            <a:endParaRPr lang="en-US" sz="2400" dirty="0"/>
          </a:p>
        </p:txBody>
      </p:sp>
      <p:sp>
        <p:nvSpPr>
          <p:cNvPr id="7" name="Text Placeholder 6"/>
          <p:cNvSpPr>
            <a:spLocks noGrp="1"/>
          </p:cNvSpPr>
          <p:nvPr>
            <p:ph type="body" sz="quarter" idx="3"/>
          </p:nvPr>
        </p:nvSpPr>
        <p:spPr>
          <a:xfrm>
            <a:off x="4665726" y="1121663"/>
            <a:ext cx="3887788" cy="481203"/>
          </a:xfrm>
        </p:spPr>
        <p:txBody>
          <a:bodyPr/>
          <a:lstStyle/>
          <a:p>
            <a:r>
              <a:rPr lang="en-US" dirty="0" smtClean="0"/>
              <a:t>Academic Vocabulary</a:t>
            </a:r>
            <a:endParaRPr lang="en-US" dirty="0"/>
          </a:p>
        </p:txBody>
      </p:sp>
      <p:sp>
        <p:nvSpPr>
          <p:cNvPr id="8" name="Content Placeholder 7"/>
          <p:cNvSpPr>
            <a:spLocks noGrp="1"/>
          </p:cNvSpPr>
          <p:nvPr>
            <p:ph sz="quarter" idx="4"/>
          </p:nvPr>
        </p:nvSpPr>
        <p:spPr>
          <a:xfrm>
            <a:off x="4629150" y="1706880"/>
            <a:ext cx="3887788" cy="4482783"/>
          </a:xfrm>
        </p:spPr>
        <p:txBody>
          <a:bodyPr/>
          <a:lstStyle/>
          <a:p>
            <a:pPr>
              <a:spcBef>
                <a:spcPts val="0"/>
              </a:spcBef>
            </a:pPr>
            <a:r>
              <a:rPr lang="en-US" sz="2400" dirty="0" smtClean="0"/>
              <a:t>Voluntary</a:t>
            </a:r>
          </a:p>
          <a:p>
            <a:pPr>
              <a:spcBef>
                <a:spcPts val="0"/>
              </a:spcBef>
            </a:pPr>
            <a:r>
              <a:rPr lang="en-US" sz="2400" dirty="0" smtClean="0"/>
              <a:t>Random</a:t>
            </a:r>
          </a:p>
          <a:p>
            <a:pPr>
              <a:spcBef>
                <a:spcPts val="0"/>
              </a:spcBef>
            </a:pPr>
            <a:r>
              <a:rPr lang="en-US" sz="2400" dirty="0" smtClean="0"/>
              <a:t>Waiver</a:t>
            </a:r>
            <a:endParaRPr lang="en-US" sz="2400"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689225" y="2605088"/>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C4151C"/>
                </a:solidFill>
              </a:rPr>
              <a:t>Section 15.2</a:t>
            </a:r>
          </a:p>
        </p:txBody>
      </p:sp>
      <p:sp>
        <p:nvSpPr>
          <p:cNvPr id="48133" name="Text Box 5"/>
          <p:cNvSpPr txBox="1">
            <a:spLocks noChangeArrowheads="1"/>
          </p:cNvSpPr>
          <p:nvPr/>
        </p:nvSpPr>
        <p:spPr bwMode="auto">
          <a:xfrm>
            <a:off x="2689225" y="3271838"/>
            <a:ext cx="575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solidFill>
                  <a:srgbClr val="003399"/>
                </a:solidFill>
              </a:rPr>
              <a:t>Employee Rights</a:t>
            </a:r>
          </a:p>
        </p:txBody>
      </p:sp>
      <p:pic>
        <p:nvPicPr>
          <p:cNvPr id="48134" name="Picture 6" descr="cover for 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990725"/>
            <a:ext cx="2432050"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fltVal val="0"/>
                                          </p:val>
                                        </p:tav>
                                        <p:tav tm="100000">
                                          <p:val>
                                            <p:strVal val="#ppt_w"/>
                                          </p:val>
                                        </p:tav>
                                      </p:tavLst>
                                    </p:anim>
                                    <p:anim calcmode="lin" valueType="num">
                                      <p:cBhvr>
                                        <p:cTn id="8" dur="500" fill="hold"/>
                                        <p:tgtEl>
                                          <p:spTgt spid="48132"/>
                                        </p:tgtEl>
                                        <p:attrNameLst>
                                          <p:attrName>ppt_h</p:attrName>
                                        </p:attrNameLst>
                                      </p:cBhvr>
                                      <p:tavLst>
                                        <p:tav tm="0">
                                          <p:val>
                                            <p:fltVal val="0"/>
                                          </p:val>
                                        </p:tav>
                                        <p:tav tm="100000">
                                          <p:val>
                                            <p:strVal val="#ppt_h"/>
                                          </p:val>
                                        </p:tav>
                                      </p:tavLst>
                                    </p:anim>
                                    <p:animEffect transition="in" filter="fade">
                                      <p:cBhvr>
                                        <p:cTn id="9" dur="500"/>
                                        <p:tgtEl>
                                          <p:spTgt spid="4813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8133"/>
                                        </p:tgtEl>
                                        <p:attrNameLst>
                                          <p:attrName>style.visibility</p:attrName>
                                        </p:attrNameLst>
                                      </p:cBhvr>
                                      <p:to>
                                        <p:strVal val="visible"/>
                                      </p:to>
                                    </p:set>
                                    <p:anim calcmode="lin" valueType="num">
                                      <p:cBhvr>
                                        <p:cTn id="12" dur="500" fill="hold"/>
                                        <p:tgtEl>
                                          <p:spTgt spid="48133"/>
                                        </p:tgtEl>
                                        <p:attrNameLst>
                                          <p:attrName>ppt_w</p:attrName>
                                        </p:attrNameLst>
                                      </p:cBhvr>
                                      <p:tavLst>
                                        <p:tav tm="0">
                                          <p:val>
                                            <p:fltVal val="0"/>
                                          </p:val>
                                        </p:tav>
                                        <p:tav tm="100000">
                                          <p:val>
                                            <p:strVal val="#ppt_w"/>
                                          </p:val>
                                        </p:tav>
                                      </p:tavLst>
                                    </p:anim>
                                    <p:anim calcmode="lin" valueType="num">
                                      <p:cBhvr>
                                        <p:cTn id="13" dur="500" fill="hold"/>
                                        <p:tgtEl>
                                          <p:spTgt spid="48133"/>
                                        </p:tgtEl>
                                        <p:attrNameLst>
                                          <p:attrName>ppt_h</p:attrName>
                                        </p:attrNameLst>
                                      </p:cBhvr>
                                      <p:tavLst>
                                        <p:tav tm="0">
                                          <p:val>
                                            <p:fltVal val="0"/>
                                          </p:val>
                                        </p:tav>
                                        <p:tav tm="100000">
                                          <p:val>
                                            <p:strVal val="#ppt_h"/>
                                          </p:val>
                                        </p:tav>
                                      </p:tavLst>
                                    </p:anim>
                                    <p:animEffect transition="in" filter="fade">
                                      <p:cBhvr>
                                        <p:cTn id="14"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100" name="Picture 12" descr="4 box out of 1 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1828800"/>
            <a:ext cx="8455025" cy="4090988"/>
          </a:xfrm>
          <a:prstGeom prst="rect">
            <a:avLst/>
          </a:prstGeom>
          <a:noFill/>
          <a:extLst>
            <a:ext uri="{909E8E84-426E-40DD-AFC4-6F175D3DCCD1}">
              <a14:hiddenFill xmlns:a14="http://schemas.microsoft.com/office/drawing/2010/main">
                <a:solidFill>
                  <a:srgbClr val="FFFFFF"/>
                </a:solidFill>
              </a14:hiddenFill>
            </a:ext>
          </a:extLst>
        </p:spPr>
      </p:pic>
      <p:sp>
        <p:nvSpPr>
          <p:cNvPr id="345091" name="Rectangle 3"/>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45095" name="Rectangle 7"/>
          <p:cNvSpPr>
            <a:spLocks noChangeArrowheads="1"/>
          </p:cNvSpPr>
          <p:nvPr/>
        </p:nvSpPr>
        <p:spPr bwMode="auto">
          <a:xfrm>
            <a:off x="549275" y="2268538"/>
            <a:ext cx="266065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a:t>The government has passed </a:t>
            </a:r>
            <a:r>
              <a:rPr lang="en-US" altLang="en-US" sz="2800" b="1" u="sng" dirty="0"/>
              <a:t>laws</a:t>
            </a:r>
            <a:r>
              <a:rPr lang="en-US" altLang="en-US" sz="2800" b="1" dirty="0"/>
              <a:t> to protect the rights of employees to:</a:t>
            </a:r>
          </a:p>
        </p:txBody>
      </p:sp>
      <p:sp>
        <p:nvSpPr>
          <p:cNvPr id="345096" name="Rectangle 8"/>
          <p:cNvSpPr>
            <a:spLocks noChangeArrowheads="1"/>
          </p:cNvSpPr>
          <p:nvPr/>
        </p:nvSpPr>
        <p:spPr bwMode="auto">
          <a:xfrm>
            <a:off x="4727575" y="2128838"/>
            <a:ext cx="225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solidFill>
                  <a:srgbClr val="003399"/>
                </a:solidFill>
              </a:rPr>
              <a:t>health</a:t>
            </a:r>
            <a:r>
              <a:rPr lang="en-US" altLang="en-US" sz="2000" b="1" dirty="0">
                <a:solidFill>
                  <a:srgbClr val="003399"/>
                </a:solidFill>
              </a:rPr>
              <a:t> and safety</a:t>
            </a:r>
          </a:p>
        </p:txBody>
      </p:sp>
      <p:sp>
        <p:nvSpPr>
          <p:cNvPr id="345101" name="Rectangle 13"/>
          <p:cNvSpPr>
            <a:spLocks noChangeArrowheads="1"/>
          </p:cNvSpPr>
          <p:nvPr/>
        </p:nvSpPr>
        <p:spPr bwMode="auto">
          <a:xfrm>
            <a:off x="4727575" y="3106738"/>
            <a:ext cx="298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3399"/>
                </a:solidFill>
              </a:rPr>
              <a:t>fair wages and benefits</a:t>
            </a:r>
          </a:p>
        </p:txBody>
      </p:sp>
      <p:sp>
        <p:nvSpPr>
          <p:cNvPr id="345102" name="Rectangle 14"/>
          <p:cNvSpPr>
            <a:spLocks noChangeArrowheads="1"/>
          </p:cNvSpPr>
          <p:nvPr/>
        </p:nvSpPr>
        <p:spPr bwMode="auto">
          <a:xfrm>
            <a:off x="4727575" y="4097338"/>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003399"/>
                </a:solidFill>
              </a:rPr>
              <a:t>privacy</a:t>
            </a:r>
          </a:p>
        </p:txBody>
      </p:sp>
      <p:sp>
        <p:nvSpPr>
          <p:cNvPr id="345103" name="Rectangle 15"/>
          <p:cNvSpPr>
            <a:spLocks noChangeArrowheads="1"/>
          </p:cNvSpPr>
          <p:nvPr/>
        </p:nvSpPr>
        <p:spPr bwMode="auto">
          <a:xfrm>
            <a:off x="4727575" y="4935538"/>
            <a:ext cx="3074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solidFill>
                  <a:srgbClr val="003399"/>
                </a:solidFill>
              </a:rPr>
              <a:t>equal</a:t>
            </a:r>
            <a:r>
              <a:rPr lang="en-US" altLang="en-US" sz="2000" b="1" dirty="0">
                <a:solidFill>
                  <a:srgbClr val="003399"/>
                </a:solidFill>
              </a:rPr>
              <a:t> opportunity in the</a:t>
            </a:r>
            <a:br>
              <a:rPr lang="en-US" altLang="en-US" sz="2000" b="1" dirty="0">
                <a:solidFill>
                  <a:srgbClr val="003399"/>
                </a:solidFill>
              </a:rPr>
            </a:br>
            <a:r>
              <a:rPr lang="en-US" altLang="en-US" sz="2000" b="1" dirty="0">
                <a:solidFill>
                  <a:srgbClr val="003399"/>
                </a:solidFill>
              </a:rPr>
              <a:t>workplace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45096"/>
                                        </p:tgtEl>
                                        <p:attrNameLst>
                                          <p:attrName>style.visibility</p:attrName>
                                        </p:attrNameLst>
                                      </p:cBhvr>
                                      <p:to>
                                        <p:strVal val="visible"/>
                                      </p:to>
                                    </p:set>
                                    <p:anim calcmode="lin" valueType="num">
                                      <p:cBhvr>
                                        <p:cTn id="7" dur="1000" fill="hold"/>
                                        <p:tgtEl>
                                          <p:spTgt spid="345096"/>
                                        </p:tgtEl>
                                        <p:attrNameLst>
                                          <p:attrName>ppt_w</p:attrName>
                                        </p:attrNameLst>
                                      </p:cBhvr>
                                      <p:tavLst>
                                        <p:tav tm="0">
                                          <p:val>
                                            <p:strVal val="#ppt_w*0.70"/>
                                          </p:val>
                                        </p:tav>
                                        <p:tav tm="100000">
                                          <p:val>
                                            <p:strVal val="#ppt_w"/>
                                          </p:val>
                                        </p:tav>
                                      </p:tavLst>
                                    </p:anim>
                                    <p:anim calcmode="lin" valueType="num">
                                      <p:cBhvr>
                                        <p:cTn id="8" dur="1000" fill="hold"/>
                                        <p:tgtEl>
                                          <p:spTgt spid="345096"/>
                                        </p:tgtEl>
                                        <p:attrNameLst>
                                          <p:attrName>ppt_h</p:attrName>
                                        </p:attrNameLst>
                                      </p:cBhvr>
                                      <p:tavLst>
                                        <p:tav tm="0">
                                          <p:val>
                                            <p:strVal val="#ppt_h"/>
                                          </p:val>
                                        </p:tav>
                                        <p:tav tm="100000">
                                          <p:val>
                                            <p:strVal val="#ppt_h"/>
                                          </p:val>
                                        </p:tav>
                                      </p:tavLst>
                                    </p:anim>
                                    <p:animEffect transition="in" filter="fade">
                                      <p:cBhvr>
                                        <p:cTn id="9" dur="1000"/>
                                        <p:tgtEl>
                                          <p:spTgt spid="34509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5101"/>
                                        </p:tgtEl>
                                        <p:attrNameLst>
                                          <p:attrName>style.visibility</p:attrName>
                                        </p:attrNameLst>
                                      </p:cBhvr>
                                      <p:to>
                                        <p:strVal val="visible"/>
                                      </p:to>
                                    </p:set>
                                    <p:anim calcmode="lin" valueType="num">
                                      <p:cBhvr>
                                        <p:cTn id="12" dur="1000" fill="hold"/>
                                        <p:tgtEl>
                                          <p:spTgt spid="345101"/>
                                        </p:tgtEl>
                                        <p:attrNameLst>
                                          <p:attrName>ppt_w</p:attrName>
                                        </p:attrNameLst>
                                      </p:cBhvr>
                                      <p:tavLst>
                                        <p:tav tm="0">
                                          <p:val>
                                            <p:strVal val="#ppt_w*0.70"/>
                                          </p:val>
                                        </p:tav>
                                        <p:tav tm="100000">
                                          <p:val>
                                            <p:strVal val="#ppt_w"/>
                                          </p:val>
                                        </p:tav>
                                      </p:tavLst>
                                    </p:anim>
                                    <p:anim calcmode="lin" valueType="num">
                                      <p:cBhvr>
                                        <p:cTn id="13" dur="1000" fill="hold"/>
                                        <p:tgtEl>
                                          <p:spTgt spid="345101"/>
                                        </p:tgtEl>
                                        <p:attrNameLst>
                                          <p:attrName>ppt_h</p:attrName>
                                        </p:attrNameLst>
                                      </p:cBhvr>
                                      <p:tavLst>
                                        <p:tav tm="0">
                                          <p:val>
                                            <p:strVal val="#ppt_h"/>
                                          </p:val>
                                        </p:tav>
                                        <p:tav tm="100000">
                                          <p:val>
                                            <p:strVal val="#ppt_h"/>
                                          </p:val>
                                        </p:tav>
                                      </p:tavLst>
                                    </p:anim>
                                    <p:animEffect transition="in" filter="fade">
                                      <p:cBhvr>
                                        <p:cTn id="14" dur="1000"/>
                                        <p:tgtEl>
                                          <p:spTgt spid="34510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45102"/>
                                        </p:tgtEl>
                                        <p:attrNameLst>
                                          <p:attrName>style.visibility</p:attrName>
                                        </p:attrNameLst>
                                      </p:cBhvr>
                                      <p:to>
                                        <p:strVal val="visible"/>
                                      </p:to>
                                    </p:set>
                                    <p:anim calcmode="lin" valueType="num">
                                      <p:cBhvr>
                                        <p:cTn id="17" dur="1000" fill="hold"/>
                                        <p:tgtEl>
                                          <p:spTgt spid="345102"/>
                                        </p:tgtEl>
                                        <p:attrNameLst>
                                          <p:attrName>ppt_w</p:attrName>
                                        </p:attrNameLst>
                                      </p:cBhvr>
                                      <p:tavLst>
                                        <p:tav tm="0">
                                          <p:val>
                                            <p:strVal val="#ppt_w*0.70"/>
                                          </p:val>
                                        </p:tav>
                                        <p:tav tm="100000">
                                          <p:val>
                                            <p:strVal val="#ppt_w"/>
                                          </p:val>
                                        </p:tav>
                                      </p:tavLst>
                                    </p:anim>
                                    <p:anim calcmode="lin" valueType="num">
                                      <p:cBhvr>
                                        <p:cTn id="18" dur="1000" fill="hold"/>
                                        <p:tgtEl>
                                          <p:spTgt spid="345102"/>
                                        </p:tgtEl>
                                        <p:attrNameLst>
                                          <p:attrName>ppt_h</p:attrName>
                                        </p:attrNameLst>
                                      </p:cBhvr>
                                      <p:tavLst>
                                        <p:tav tm="0">
                                          <p:val>
                                            <p:strVal val="#ppt_h"/>
                                          </p:val>
                                        </p:tav>
                                        <p:tav tm="100000">
                                          <p:val>
                                            <p:strVal val="#ppt_h"/>
                                          </p:val>
                                        </p:tav>
                                      </p:tavLst>
                                    </p:anim>
                                    <p:animEffect transition="in" filter="fade">
                                      <p:cBhvr>
                                        <p:cTn id="19" dur="1000"/>
                                        <p:tgtEl>
                                          <p:spTgt spid="34510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45103"/>
                                        </p:tgtEl>
                                        <p:attrNameLst>
                                          <p:attrName>style.visibility</p:attrName>
                                        </p:attrNameLst>
                                      </p:cBhvr>
                                      <p:to>
                                        <p:strVal val="visible"/>
                                      </p:to>
                                    </p:set>
                                    <p:anim calcmode="lin" valueType="num">
                                      <p:cBhvr>
                                        <p:cTn id="22" dur="1000" fill="hold"/>
                                        <p:tgtEl>
                                          <p:spTgt spid="345103"/>
                                        </p:tgtEl>
                                        <p:attrNameLst>
                                          <p:attrName>ppt_w</p:attrName>
                                        </p:attrNameLst>
                                      </p:cBhvr>
                                      <p:tavLst>
                                        <p:tav tm="0">
                                          <p:val>
                                            <p:strVal val="#ppt_w*0.70"/>
                                          </p:val>
                                        </p:tav>
                                        <p:tav tm="100000">
                                          <p:val>
                                            <p:strVal val="#ppt_w"/>
                                          </p:val>
                                        </p:tav>
                                      </p:tavLst>
                                    </p:anim>
                                    <p:anim calcmode="lin" valueType="num">
                                      <p:cBhvr>
                                        <p:cTn id="23" dur="1000" fill="hold"/>
                                        <p:tgtEl>
                                          <p:spTgt spid="345103"/>
                                        </p:tgtEl>
                                        <p:attrNameLst>
                                          <p:attrName>ppt_h</p:attrName>
                                        </p:attrNameLst>
                                      </p:cBhvr>
                                      <p:tavLst>
                                        <p:tav tm="0">
                                          <p:val>
                                            <p:strVal val="#ppt_h"/>
                                          </p:val>
                                        </p:tav>
                                        <p:tav tm="100000">
                                          <p:val>
                                            <p:strVal val="#ppt_h"/>
                                          </p:val>
                                        </p:tav>
                                      </p:tavLst>
                                    </p:anim>
                                    <p:animEffect transition="in" filter="fade">
                                      <p:cBhvr>
                                        <p:cTn id="24" dur="1000"/>
                                        <p:tgtEl>
                                          <p:spTgt spid="345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6" grpId="0"/>
      <p:bldP spid="345101" grpId="0"/>
      <p:bldP spid="345102" grpId="0"/>
      <p:bldP spid="345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7" name="Rectangle 5"/>
          <p:cNvSpPr>
            <a:spLocks noChangeArrowheads="1"/>
          </p:cNvSpPr>
          <p:nvPr/>
        </p:nvSpPr>
        <p:spPr bwMode="auto">
          <a:xfrm>
            <a:off x="4870450" y="2498725"/>
            <a:ext cx="4022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18" name="Rectangle 6"/>
          <p:cNvSpPr>
            <a:spLocks noChangeArrowheads="1"/>
          </p:cNvSpPr>
          <p:nvPr/>
        </p:nvSpPr>
        <p:spPr bwMode="auto">
          <a:xfrm>
            <a:off x="488950" y="2994025"/>
            <a:ext cx="5127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15" name="Rectangle 3"/>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46116" name="Rectangle 4"/>
          <p:cNvSpPr>
            <a:spLocks noGrp="1" noChangeArrowheads="1"/>
          </p:cNvSpPr>
          <p:nvPr>
            <p:ph type="body" idx="1"/>
          </p:nvPr>
        </p:nvSpPr>
        <p:spPr>
          <a:xfrm>
            <a:off x="457200" y="1371600"/>
            <a:ext cx="8686800" cy="4876800"/>
          </a:xfrm>
        </p:spPr>
        <p:txBody>
          <a:bodyPr/>
          <a:lstStyle/>
          <a:p>
            <a:pPr marL="0" indent="0">
              <a:buFontTx/>
              <a:buNone/>
            </a:pPr>
            <a:r>
              <a:rPr lang="en-US" altLang="en-US" dirty="0"/>
              <a:t>To </a:t>
            </a:r>
            <a:r>
              <a:rPr lang="en-US" altLang="en-US" u="sng" dirty="0"/>
              <a:t>regulate</a:t>
            </a:r>
            <a:r>
              <a:rPr lang="en-US" altLang="en-US" dirty="0"/>
              <a:t> health and safety standards for companies in the United States, the federal government created the </a:t>
            </a:r>
            <a:r>
              <a:rPr lang="en-US" altLang="en-US" b="1" dirty="0"/>
              <a:t>Occupational Safety and Health Administration</a:t>
            </a:r>
            <a:r>
              <a:rPr lang="en-US" altLang="en-US" dirty="0"/>
              <a:t> (OSHA). </a:t>
            </a:r>
            <a:endParaRPr lang="en-US" altLang="en-US" dirty="0" smtClean="0"/>
          </a:p>
          <a:p>
            <a:pPr marL="457200" lvl="1" indent="0">
              <a:spcBef>
                <a:spcPts val="0"/>
              </a:spcBef>
              <a:buFont typeface="Arial" pitchFamily="34" charset="0"/>
              <a:buChar char="•"/>
            </a:pPr>
            <a:r>
              <a:rPr lang="en-US" altLang="en-US" dirty="0" smtClean="0"/>
              <a:t>Inspects workplaces at random</a:t>
            </a:r>
          </a:p>
          <a:p>
            <a:pPr marL="457200" lvl="1" indent="0">
              <a:spcBef>
                <a:spcPts val="0"/>
              </a:spcBef>
              <a:buFont typeface="Arial" pitchFamily="34" charset="0"/>
              <a:buChar char="•"/>
            </a:pPr>
            <a:r>
              <a:rPr lang="en-US" altLang="en-US" dirty="0" smtClean="0"/>
              <a:t>Investigate complaints, workplace deaths, &amp; disasters</a:t>
            </a:r>
          </a:p>
          <a:p>
            <a:pPr marL="457200" lvl="1" indent="0">
              <a:spcBef>
                <a:spcPts val="0"/>
              </a:spcBef>
              <a:buFont typeface="Arial" pitchFamily="34" charset="0"/>
              <a:buChar char="•"/>
            </a:pPr>
            <a:r>
              <a:rPr lang="en-US" altLang="en-US" u="sng" dirty="0" smtClean="0"/>
              <a:t>Protect</a:t>
            </a:r>
            <a:r>
              <a:rPr lang="en-US" altLang="en-US" dirty="0" smtClean="0"/>
              <a:t> employees from being fired for filing complaints</a:t>
            </a:r>
          </a:p>
          <a:p>
            <a:pPr marL="457200" lvl="1" indent="0">
              <a:spcBef>
                <a:spcPts val="0"/>
              </a:spcBef>
              <a:buFont typeface="Arial" pitchFamily="34" charset="0"/>
              <a:buChar char="•"/>
            </a:pPr>
            <a:r>
              <a:rPr lang="en-US" altLang="en-US" dirty="0" smtClean="0"/>
              <a:t>Levies fines for rule violations</a:t>
            </a:r>
            <a:endParaRPr lang="en-US" alt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0" name="Rectangle 4"/>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47141" name="Rectangle 5"/>
          <p:cNvSpPr>
            <a:spLocks noGrp="1" noChangeArrowheads="1"/>
          </p:cNvSpPr>
          <p:nvPr>
            <p:ph type="body" idx="1"/>
          </p:nvPr>
        </p:nvSpPr>
        <p:spPr>
          <a:xfrm>
            <a:off x="457200" y="1371600"/>
            <a:ext cx="8686800" cy="4876800"/>
          </a:xfrm>
        </p:spPr>
        <p:txBody>
          <a:bodyPr/>
          <a:lstStyle/>
          <a:p>
            <a:pPr marL="0" indent="0">
              <a:buFontTx/>
              <a:buNone/>
            </a:pPr>
            <a:r>
              <a:rPr lang="en-US" altLang="en-US" dirty="0"/>
              <a:t>The Fair Labor Standards Act requires certain employers, such as hospitals, stores, and restaurants, to pay a </a:t>
            </a:r>
            <a:r>
              <a:rPr lang="en-US" altLang="en-US" u="sng" dirty="0"/>
              <a:t>minimum</a:t>
            </a:r>
            <a:r>
              <a:rPr lang="en-US" altLang="en-US" dirty="0"/>
              <a:t> hourly wage.</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6" name="Rectangle 6"/>
          <p:cNvSpPr>
            <a:spLocks noChangeArrowheads="1"/>
          </p:cNvSpPr>
          <p:nvPr/>
        </p:nvSpPr>
        <p:spPr bwMode="auto">
          <a:xfrm>
            <a:off x="6826250" y="1482725"/>
            <a:ext cx="1114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67" name="Rectangle 7"/>
          <p:cNvSpPr>
            <a:spLocks noChangeArrowheads="1"/>
          </p:cNvSpPr>
          <p:nvPr/>
        </p:nvSpPr>
        <p:spPr bwMode="auto">
          <a:xfrm>
            <a:off x="488950" y="1978025"/>
            <a:ext cx="16351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64" name="Rectangle 4"/>
          <p:cNvSpPr>
            <a:spLocks noGrp="1" noChangeArrowheads="1"/>
          </p:cNvSpPr>
          <p:nvPr>
            <p:ph type="title"/>
          </p:nvPr>
        </p:nvSpPr>
        <p:spPr>
          <a:xfrm>
            <a:off x="2667000" y="76200"/>
            <a:ext cx="6096000" cy="609600"/>
          </a:xfrm>
        </p:spPr>
        <p:txBody>
          <a:bodyPr/>
          <a:lstStyle/>
          <a:p>
            <a:r>
              <a:rPr lang="en-US" altLang="en-US">
                <a:solidFill>
                  <a:srgbClr val="FFCC00"/>
                </a:solidFill>
              </a:rPr>
              <a:t>Section 15.2</a:t>
            </a:r>
            <a:r>
              <a:rPr lang="en-US" altLang="en-US"/>
              <a:t> Employment Rights</a:t>
            </a:r>
          </a:p>
        </p:txBody>
      </p:sp>
      <p:sp>
        <p:nvSpPr>
          <p:cNvPr id="348165" name="Rectangle 5"/>
          <p:cNvSpPr>
            <a:spLocks noGrp="1" noChangeArrowheads="1"/>
          </p:cNvSpPr>
          <p:nvPr>
            <p:ph type="body" idx="1"/>
          </p:nvPr>
        </p:nvSpPr>
        <p:spPr>
          <a:xfrm>
            <a:off x="457200" y="1371600"/>
            <a:ext cx="7950200" cy="4876800"/>
          </a:xfrm>
        </p:spPr>
        <p:txBody>
          <a:bodyPr/>
          <a:lstStyle/>
          <a:p>
            <a:pPr marL="0" indent="0">
              <a:buFontTx/>
              <a:buNone/>
            </a:pPr>
            <a:r>
              <a:rPr lang="en-US" altLang="en-US" dirty="0"/>
              <a:t>The Equal Pay Act established the </a:t>
            </a:r>
            <a:r>
              <a:rPr lang="en-US" altLang="en-US" b="1" dirty="0"/>
              <a:t>equal pay rule</a:t>
            </a:r>
            <a:r>
              <a:rPr lang="en-US" altLang="en-US" dirty="0"/>
              <a:t>, which says that employers working in interstate commerce must pay women the </a:t>
            </a:r>
            <a:r>
              <a:rPr lang="en-US" altLang="en-US" u="sng" dirty="0"/>
              <a:t>same</a:t>
            </a:r>
            <a:r>
              <a:rPr lang="en-US" altLang="en-US" dirty="0"/>
              <a:t> rate as men for doing the </a:t>
            </a:r>
            <a:r>
              <a:rPr lang="en-US" altLang="en-US" u="sng" dirty="0"/>
              <a:t>same</a:t>
            </a:r>
            <a:r>
              <a:rPr lang="en-US" altLang="en-US" dirty="0"/>
              <a:t> type of job.</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buNone/>
            </a:pPr>
            <a:r>
              <a:rPr lang="en-US" dirty="0" smtClean="0"/>
              <a:t>The Family and Medical Leave Act -Employees of companies 50 or more employee </a:t>
            </a:r>
          </a:p>
          <a:p>
            <a:pPr lvl="1">
              <a:spcBef>
                <a:spcPts val="0"/>
              </a:spcBef>
              <a:buFont typeface="Arial" pitchFamily="34" charset="0"/>
              <a:buChar char="•"/>
            </a:pPr>
            <a:r>
              <a:rPr lang="en-US" u="sng" dirty="0" smtClean="0"/>
              <a:t>12</a:t>
            </a:r>
            <a:r>
              <a:rPr lang="en-US" dirty="0" smtClean="0"/>
              <a:t> weeks of unpaid leave during any 12-month period to care for new child or relative with a serious medical condition</a:t>
            </a:r>
          </a:p>
          <a:p>
            <a:pPr lvl="1">
              <a:spcBef>
                <a:spcPts val="0"/>
              </a:spcBef>
              <a:buFont typeface="Arial" pitchFamily="34" charset="0"/>
              <a:buChar char="•"/>
            </a:pPr>
            <a:r>
              <a:rPr lang="en-US" dirty="0" smtClean="0"/>
              <a:t>Employee can return to previous job or equivalent job with same </a:t>
            </a:r>
            <a:r>
              <a:rPr lang="en-US" u="sng" dirty="0" smtClean="0"/>
              <a:t>pay</a:t>
            </a:r>
            <a:r>
              <a:rPr lang="en-US" dirty="0" smtClean="0"/>
              <a:t> and benefits</a:t>
            </a:r>
          </a:p>
          <a:p>
            <a:pPr lvl="1">
              <a:spcBef>
                <a:spcPts val="0"/>
              </a:spcBef>
              <a:buFont typeface="Arial" pitchFamily="34" charset="0"/>
              <a:buChar char="•"/>
            </a:pPr>
            <a:r>
              <a:rPr lang="en-US" dirty="0" smtClean="0"/>
              <a:t>Must have one year of service with company to be eligible</a:t>
            </a:r>
            <a:endParaRPr lang="en-US" dirty="0"/>
          </a:p>
        </p:txBody>
      </p:sp>
    </p:spTree>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728390F1F1AA44549F5754FCF6FD6BE4"/>
  <p:tag name="SLIDEID" val="728390F1F1AA44549F5754FCF6FD6BE4"/>
  <p:tag name="SLIDEORDER" val="1"/>
  <p:tag name="SLIDETYPE" val="Q"/>
  <p:tag name="DEMOGRAPHIC" val="False"/>
  <p:tag name="SPEEDSCORING" val="False"/>
  <p:tag name="VALUES" val="Incorrect¤Incorrect¤Correct¤Incorrect"/>
  <p:tag name="QUESTIONALIAS" val="Which program provides income to workers who are injured or disabled on the job?"/>
  <p:tag name="ANSWERSALIAS" val="Social Security¤unemployment compensation¤workers’ compensation¤the equal pay rule"/>
</p:tagLst>
</file>

<file path=ppt/tags/tag3.xml><?xml version="1.0" encoding="utf-8"?>
<p:tagLst xmlns:a="http://schemas.openxmlformats.org/drawingml/2006/main" xmlns:r="http://schemas.openxmlformats.org/officeDocument/2006/relationships" xmlns:p="http://schemas.openxmlformats.org/presentationml/2006/main">
  <p:tag name="TEXTLENGTH" val="85"/>
  <p:tag name="FONTSIZE" val="28"/>
  <p:tag name="BULLETTYPE" val="ppBulletArabicPeriod"/>
</p:tagLst>
</file>

<file path=ppt/tags/tag4.xml><?xml version="1.0" encoding="utf-8"?>
<p:tagLst xmlns:a="http://schemas.openxmlformats.org/drawingml/2006/main" xmlns:r="http://schemas.openxmlformats.org/officeDocument/2006/relationships" xmlns:p="http://schemas.openxmlformats.org/presentationml/2006/main">
  <p:tag name="SLIDEGUID" val="AA90E2E10D4E424B9EE5EAC4A7AA481F"/>
  <p:tag name="SLIDEID" val="AA90E2E10D4E424B9EE5EAC4A7AA481F"/>
  <p:tag name="SLIDEORDER" val="1"/>
  <p:tag name="SLIDETYPE" val="Q"/>
  <p:tag name="DEMOGRAPHIC" val="False"/>
  <p:tag name="SPEEDSCORING" val="False"/>
  <p:tag name="VALUES" val="Incorrect¤Correct"/>
  <p:tag name="QUESTIONALIAS" val="The Equal Pay Act requires employers to pay a minimum wage."/>
  <p:tag name="ANSWERSALIAS" val="True¤False"/>
</p:tagLst>
</file>

<file path=ppt/tags/tag5.xml><?xml version="1.0" encoding="utf-8"?>
<p:tagLst xmlns:a="http://schemas.openxmlformats.org/drawingml/2006/main" xmlns:r="http://schemas.openxmlformats.org/officeDocument/2006/relationships" xmlns:p="http://schemas.openxmlformats.org/presentationml/2006/main">
  <p:tag name="TEXTLENGTH" val="11"/>
  <p:tag name="FONTSIZE" val="28"/>
  <p:tag name="BULLETTYPE" val="ppBulletArabicPeriod"/>
</p:tagLst>
</file>

<file path=ppt/tags/tag6.xml><?xml version="1.0" encoding="utf-8"?>
<p:tagLst xmlns:a="http://schemas.openxmlformats.org/drawingml/2006/main" xmlns:r="http://schemas.openxmlformats.org/officeDocument/2006/relationships" xmlns:p="http://schemas.openxmlformats.org/presentationml/2006/main">
  <p:tag name="SLIDEGUID" val="DA6C5F08632744E0A90C681E24CBC29C"/>
  <p:tag name="SLIDEID" val="DA6C5F08632744E0A90C681E24CBC29C"/>
  <p:tag name="SLIDEORDER" val="1"/>
  <p:tag name="SLIDETYPE" val="Q"/>
  <p:tag name="DEMOGRAPHIC" val="False"/>
  <p:tag name="SPEEDSCORING" val="False"/>
  <p:tag name="VALUES" val="Incorrect¤Incorrect¤Correct¤Incorrect"/>
  <p:tag name="QUESTIONALIAS" val="The government does not protect the rights of employees to:"/>
  <p:tag name="ANSWERSALIAS" val="health and safety¤fair wages and benefits¤have a say in how a company is run¤privacy"/>
</p:tagLst>
</file>

<file path=ppt/tags/tag7.xml><?xml version="1.0" encoding="utf-8"?>
<p:tagLst xmlns:a="http://schemas.openxmlformats.org/drawingml/2006/main" xmlns:r="http://schemas.openxmlformats.org/officeDocument/2006/relationships" xmlns:p="http://schemas.openxmlformats.org/presentationml/2006/main">
  <p:tag name="TEXTLENGTH" val="87"/>
  <p:tag name="FONTSIZE" val="28"/>
  <p:tag name="BULLETTYPE" val="ppBulletArabicPerio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3248</TotalTime>
  <Words>2292</Words>
  <Application>Microsoft Office PowerPoint</Application>
  <PresentationFormat>On-screen Show (4:3)</PresentationFormat>
  <Paragraphs>175</Paragraphs>
  <Slides>28</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Times New Roman</vt:lpstr>
      <vt:lpstr>Default Design</vt:lpstr>
      <vt:lpstr>PowerPoint Presentation</vt:lpstr>
      <vt:lpstr>What You’ll Learn</vt:lpstr>
      <vt:lpstr>PowerPoint Presentation</vt:lpstr>
      <vt:lpstr>PowerPoint Presentation</vt:lpstr>
      <vt:lpstr>Section 15.2 Employment Rights</vt:lpstr>
      <vt:lpstr>Section 15.2 Employment Rights</vt:lpstr>
      <vt:lpstr>Section 15.2 Employment Rights</vt:lpstr>
      <vt:lpstr>Section 15.2 Employment Rights</vt:lpstr>
      <vt:lpstr>PowerPoint Presentation</vt:lpstr>
      <vt:lpstr>Section 15.2 Employment Rights</vt:lpstr>
      <vt:lpstr>Section 15.2 Employment Rights</vt:lpstr>
      <vt:lpstr>Section 15.2 Employment Rights</vt:lpstr>
      <vt:lpstr>Section 15.2 Employment Rights</vt:lpstr>
      <vt:lpstr>Section 15.2 Employment Rights</vt:lpstr>
      <vt:lpstr>Section 15.2 Employment Rights</vt:lpstr>
      <vt:lpstr>Section 15.2 Employment Rights</vt:lpstr>
      <vt:lpstr>Section 15.2 Employment Rights</vt:lpstr>
      <vt:lpstr>Section 15.2 Employment Rights</vt:lpstr>
      <vt:lpstr>Section 15.2 Employment Rights</vt:lpstr>
      <vt:lpstr>PowerPoint Presentation</vt:lpstr>
      <vt:lpstr>PowerPoint Presentation</vt:lpstr>
      <vt:lpstr>1. Which program provides income to workers who are injured or disabled on the job?</vt:lpstr>
      <vt:lpstr>2. The Equal Pay Act requires employers to pay a minimum wage.</vt:lpstr>
      <vt:lpstr>3. The government does not protect the rights of employees to:</vt:lpstr>
      <vt:lpstr>PowerPoint Presentation</vt:lpstr>
      <vt:lpstr>PowerPoint Presentation</vt:lpstr>
      <vt:lpstr>Warm Up</vt:lpstr>
      <vt:lpstr>PowerPoint Presentation</vt:lpstr>
    </vt:vector>
  </TitlesOfParts>
  <Company>Textbook Presentations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Wright</dc:creator>
  <cp:lastModifiedBy>Heidi Robison</cp:lastModifiedBy>
  <cp:revision>47</cp:revision>
  <dcterms:created xsi:type="dcterms:W3CDTF">2006-11-26T23:34:49Z</dcterms:created>
  <dcterms:modified xsi:type="dcterms:W3CDTF">2016-03-04T16:55:22Z</dcterms:modified>
</cp:coreProperties>
</file>