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8"/>
  </p:notesMasterIdLst>
  <p:sldIdLst>
    <p:sldId id="356" r:id="rId2"/>
    <p:sldId id="371" r:id="rId3"/>
    <p:sldId id="372" r:id="rId4"/>
    <p:sldId id="384" r:id="rId5"/>
    <p:sldId id="373" r:id="rId6"/>
    <p:sldId id="374" r:id="rId7"/>
    <p:sldId id="375" r:id="rId8"/>
    <p:sldId id="376" r:id="rId9"/>
    <p:sldId id="377" r:id="rId10"/>
    <p:sldId id="378" r:id="rId11"/>
    <p:sldId id="385" r:id="rId12"/>
    <p:sldId id="390" r:id="rId13"/>
    <p:sldId id="386" r:id="rId14"/>
    <p:sldId id="387" r:id="rId15"/>
    <p:sldId id="388" r:id="rId16"/>
    <p:sldId id="38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 User" initials="CU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B6D5AB"/>
    <a:srgbClr val="EA0000"/>
    <a:srgbClr val="77933C"/>
    <a:srgbClr val="FF3300"/>
    <a:srgbClr val="FF0000"/>
    <a:srgbClr val="CC0000"/>
    <a:srgbClr val="73BEF1"/>
    <a:srgbClr val="1376B9"/>
    <a:srgbClr val="131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2" autoAdjust="0"/>
    <p:restoredTop sz="94686" autoAdjust="0"/>
  </p:normalViewPr>
  <p:slideViewPr>
    <p:cSldViewPr>
      <p:cViewPr varScale="1">
        <p:scale>
          <a:sx n="88" d="100"/>
          <a:sy n="88" d="100"/>
        </p:scale>
        <p:origin x="102" y="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02248-3E8E-4013-A492-EE2D20E1DA6B}" type="datetimeFigureOut">
              <a:rPr lang="en-US" smtClean="0"/>
              <a:pPr/>
              <a:t>9/25/2014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03EE-1FBA-4CD6-A9B1-250AC4FFD3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49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543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3962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3962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583680"/>
            <a:ext cx="1828800" cy="2743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325880"/>
            <a:ext cx="8686800" cy="0"/>
          </a:xfrm>
          <a:prstGeom prst="line">
            <a:avLst/>
          </a:prstGeom>
          <a:ln w="38100">
            <a:solidFill>
              <a:srgbClr val="AA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ransition>
    <p:wipe dir="r"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Calibri" pitchFamily="34" charset="0"/>
        <a:buChar char="●"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00200"/>
            <a:ext cx="91440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/>
              <a:t>Learning Objective</a:t>
            </a:r>
            <a:endParaRPr lang="en-US" sz="2800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1" y="2514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/>
              <a:t> 	</a:t>
            </a:r>
            <a:r>
              <a:rPr lang="en-US" sz="2400" dirty="0" smtClean="0"/>
              <a:t>Prepare closing entries.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20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79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Completed Closing Entries for a Corporation Recorded in a Journal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8" name="Flowchart: Delay 7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Chapter 16_Page 499.jpg"/>
          <p:cNvPicPr>
            <a:picLocks noChangeAspect="1"/>
          </p:cNvPicPr>
          <p:nvPr/>
        </p:nvPicPr>
        <p:blipFill>
          <a:blip r:embed="rId4" cstate="print"/>
          <a:srcRect b="3398"/>
          <a:stretch>
            <a:fillRect/>
          </a:stretch>
        </p:blipFill>
        <p:spPr>
          <a:xfrm>
            <a:off x="2096169" y="1371600"/>
            <a:ext cx="4959056" cy="49853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7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Together 16-4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670851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Journalizing closing entries</a:t>
            </a:r>
          </a:p>
          <a:p>
            <a:r>
              <a:rPr lang="en-US" sz="2400" dirty="0"/>
              <a:t>Use Superior Corporation's trial balance and financial statements from Work Together 16-3. A general journal is given in the Working Papers. Your instructor will guide you through the following example.</a:t>
            </a:r>
          </a:p>
          <a:p>
            <a:endParaRPr lang="en-US" sz="2400" dirty="0" smtClean="0"/>
          </a:p>
          <a:p>
            <a:r>
              <a:rPr lang="en-US" sz="2400" dirty="0" smtClean="0"/>
              <a:t>Record </a:t>
            </a:r>
            <a:r>
              <a:rPr lang="en-US" sz="2400" dirty="0"/>
              <a:t>the following closing entries on page 19 of the general journal.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Close the income statement accounts with credit balances.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Close the income statement accounts with debit balances.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Close the Income Summary account.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Close the Dividends account.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4861"/>
      </p:ext>
    </p:extLst>
  </p:cSld>
  <p:clrMapOvr>
    <a:masterClrMapping/>
  </p:clrMapOvr>
  <p:transition advTm="3010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Close the income statement accounts with credit balances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3580" t="9990" r="30703" b="61234"/>
          <a:stretch/>
        </p:blipFill>
        <p:spPr bwMode="auto">
          <a:xfrm>
            <a:off x="457200" y="1600200"/>
            <a:ext cx="74676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01892"/>
      </p:ext>
    </p:extLst>
  </p:cSld>
  <p:clrMapOvr>
    <a:masterClrMapping/>
  </p:clrMapOvr>
  <p:transition advTm="1546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Close the income statement accounts with debit balances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4388" t="38060" r="30968" b="21752"/>
          <a:stretch/>
        </p:blipFill>
        <p:spPr bwMode="auto">
          <a:xfrm>
            <a:off x="381000" y="1524000"/>
            <a:ext cx="8077200" cy="419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2846"/>
      </p:ext>
    </p:extLst>
  </p:cSld>
  <p:clrMapOvr>
    <a:masterClrMapping/>
  </p:clrMapOvr>
  <p:transition advTm="1417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the Income Summary account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4526" t="77795" r="30556" b="17220"/>
          <a:stretch/>
        </p:blipFill>
        <p:spPr bwMode="auto">
          <a:xfrm>
            <a:off x="609600" y="1828800"/>
            <a:ext cx="8351520" cy="91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8111"/>
      </p:ext>
    </p:extLst>
  </p:cSld>
  <p:clrMapOvr>
    <a:masterClrMapping/>
  </p:clrMapOvr>
  <p:transition advTm="3766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the Dividends account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4129" t="82087" r="30555" b="12213"/>
          <a:stretch/>
        </p:blipFill>
        <p:spPr bwMode="auto">
          <a:xfrm>
            <a:off x="152400" y="1752600"/>
            <a:ext cx="8665029" cy="137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5049"/>
      </p:ext>
    </p:extLst>
  </p:cSld>
  <p:clrMapOvr>
    <a:masterClrMapping/>
  </p:clrMapOvr>
  <p:transition advTm="1614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1586" t="7852" r="30555" b="12213"/>
          <a:stretch/>
        </p:blipFill>
        <p:spPr bwMode="auto">
          <a:xfrm>
            <a:off x="1066800" y="76200"/>
            <a:ext cx="5791200" cy="617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1541"/>
      </p:ext>
    </p:extLst>
  </p:cSld>
  <p:clrMapOvr>
    <a:masterClrMapping/>
  </p:clrMapOvr>
  <p:transition advTm="141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Entries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corporation records four closing entries:</a:t>
            </a:r>
          </a:p>
          <a:p>
            <a:pPr marL="798513" lvl="1" indent="-341313">
              <a:buNone/>
            </a:pPr>
            <a:r>
              <a:rPr lang="en-US" b="1" dirty="0" smtClean="0">
                <a:solidFill>
                  <a:srgbClr val="0070C0"/>
                </a:solidFill>
              </a:rPr>
              <a:t>1.	</a:t>
            </a:r>
            <a:r>
              <a:rPr lang="en-US" dirty="0" smtClean="0"/>
              <a:t>A closing entry for income statement accounts with credit balances (revenue and contra-cost accounts).</a:t>
            </a:r>
          </a:p>
          <a:p>
            <a:pPr marL="798513" lvl="1" indent="-341313">
              <a:buNone/>
            </a:pPr>
            <a:r>
              <a:rPr lang="en-US" b="1" dirty="0" smtClean="0">
                <a:solidFill>
                  <a:srgbClr val="0070C0"/>
                </a:solidFill>
              </a:rPr>
              <a:t>2.	</a:t>
            </a:r>
            <a:r>
              <a:rPr lang="en-US" dirty="0" smtClean="0"/>
              <a:t>A closing entry for income statement accounts with debit balances (cost, contra revenue, and expense accounts).</a:t>
            </a:r>
          </a:p>
          <a:p>
            <a:pPr marL="798513" lvl="1" indent="-341313">
              <a:buNone/>
            </a:pPr>
            <a:r>
              <a:rPr lang="en-US" b="1" dirty="0" smtClean="0">
                <a:solidFill>
                  <a:srgbClr val="0070C0"/>
                </a:solidFill>
              </a:rPr>
              <a:t>3.	</a:t>
            </a:r>
            <a:r>
              <a:rPr lang="en-US" dirty="0" smtClean="0"/>
              <a:t>A closing entry to record net income or net loss in the Retained Earnings account and close the Income Summary account.</a:t>
            </a:r>
          </a:p>
          <a:p>
            <a:pPr marL="798513" lvl="1" indent="-341313">
              <a:buNone/>
            </a:pPr>
            <a:r>
              <a:rPr lang="en-US" b="1" dirty="0" smtClean="0">
                <a:solidFill>
                  <a:srgbClr val="0070C0"/>
                </a:solidFill>
              </a:rPr>
              <a:t>4.	</a:t>
            </a:r>
            <a:r>
              <a:rPr lang="en-US" dirty="0" smtClean="0"/>
              <a:t>A closing entry for the Dividends account.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7" name="Flowchart: Delay 6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38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57200" y="2209800"/>
            <a:ext cx="8229600" cy="2209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72000" y="3069575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490663" algn="dec"/>
              </a:tabLst>
            </a:pPr>
            <a:r>
              <a:rPr lang="en-US" sz="2000" dirty="0" smtClean="0"/>
              <a:t>Credit</a:t>
            </a:r>
          </a:p>
          <a:p>
            <a:pPr algn="ctr">
              <a:tabLst>
                <a:tab pos="1490663" algn="dec"/>
              </a:tabLst>
            </a:pPr>
            <a:r>
              <a:rPr lang="en-US" sz="2000" dirty="0" smtClean="0"/>
              <a:t>Revenue (greater than expenses)</a:t>
            </a:r>
          </a:p>
          <a:p>
            <a:pPr algn="ctr">
              <a:tabLst>
                <a:tab pos="1490663" algn="dec"/>
              </a:tabLst>
            </a:pPr>
            <a:r>
              <a:rPr lang="en-US" sz="2000" dirty="0" smtClean="0"/>
              <a:t>(Credit balance is the net income)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7200" y="3069575"/>
            <a:ext cx="411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490663" algn="dec"/>
              </a:tabLst>
            </a:pPr>
            <a:r>
              <a:rPr lang="en-US" sz="2000" dirty="0" smtClean="0"/>
              <a:t>Debit</a:t>
            </a:r>
          </a:p>
          <a:p>
            <a:pPr algn="ctr">
              <a:tabLst>
                <a:tab pos="1490663" algn="dec"/>
              </a:tabLst>
            </a:pPr>
            <a:r>
              <a:rPr lang="en-US" sz="2000" dirty="0" smtClean="0"/>
              <a:t>Expenses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Income Summary Account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8" name="Flowchart: Delay 7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49"/>
          <p:cNvGrpSpPr/>
          <p:nvPr/>
        </p:nvGrpSpPr>
        <p:grpSpPr>
          <a:xfrm>
            <a:off x="457200" y="2589039"/>
            <a:ext cx="8229600" cy="1413474"/>
            <a:chOff x="2743200" y="3653409"/>
            <a:chExt cx="3870958" cy="1413474"/>
          </a:xfrm>
        </p:grpSpPr>
        <p:grpSp>
          <p:nvGrpSpPr>
            <p:cNvPr id="24" name="Group 55"/>
            <p:cNvGrpSpPr/>
            <p:nvPr/>
          </p:nvGrpSpPr>
          <p:grpSpPr>
            <a:xfrm>
              <a:off x="2743200" y="3653409"/>
              <a:ext cx="3870958" cy="1413474"/>
              <a:chOff x="5672999" y="2520232"/>
              <a:chExt cx="3594587" cy="141347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030202" y="2520232"/>
                <a:ext cx="287126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/>
                  <a:t>Income Summary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5672999" y="3019306"/>
                <a:ext cx="3594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470293" y="3019306"/>
                <a:ext cx="0" cy="914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4678680" y="4150660"/>
              <a:ext cx="18592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371600" algn="dec"/>
                </a:tabLst>
              </a:pPr>
              <a:endParaRPr lang="en-US" sz="2000" dirty="0" smtClean="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75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1828800" y="2209800"/>
            <a:ext cx="5486400" cy="2209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Closing Entry for Accounts with Credit Balances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4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761744" y="2160495"/>
            <a:ext cx="5562601" cy="1039905"/>
            <a:chOff x="1828800" y="2160495"/>
            <a:chExt cx="5562601" cy="1039905"/>
          </a:xfrm>
        </p:grpSpPr>
        <p:grpSp>
          <p:nvGrpSpPr>
            <p:cNvPr id="14344" name="Group 72"/>
            <p:cNvGrpSpPr/>
            <p:nvPr/>
          </p:nvGrpSpPr>
          <p:grpSpPr>
            <a:xfrm>
              <a:off x="1828800" y="2160495"/>
              <a:ext cx="5486400" cy="1001101"/>
              <a:chOff x="2667000" y="2739009"/>
              <a:chExt cx="3733800" cy="1001101"/>
            </a:xfrm>
          </p:grpSpPr>
          <p:grpSp>
            <p:nvGrpSpPr>
              <p:cNvPr id="14345" name="Group 17"/>
              <p:cNvGrpSpPr/>
              <p:nvPr/>
            </p:nvGrpSpPr>
            <p:grpSpPr>
              <a:xfrm>
                <a:off x="2667000" y="2739009"/>
                <a:ext cx="3733800" cy="1001101"/>
                <a:chOff x="5605505" y="1667685"/>
                <a:chExt cx="3733800" cy="1001101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5605505" y="2025134"/>
                  <a:ext cx="193548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2286000" algn="dec"/>
                    </a:tabLst>
                  </a:pPr>
                  <a:r>
                    <a:rPr lang="en-US" dirty="0" smtClean="0"/>
                    <a:t>Closing	632,371.75</a:t>
                  </a:r>
                </a:p>
              </p:txBody>
            </p:sp>
            <p:grpSp>
              <p:nvGrpSpPr>
                <p:cNvPr id="14346" name="Group 53"/>
                <p:cNvGrpSpPr/>
                <p:nvPr/>
              </p:nvGrpSpPr>
              <p:grpSpPr>
                <a:xfrm>
                  <a:off x="5681705" y="1667685"/>
                  <a:ext cx="3657600" cy="1001101"/>
                  <a:chOff x="5681705" y="1667685"/>
                  <a:chExt cx="3657600" cy="1001101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6087036" y="1667685"/>
                    <a:ext cx="2871269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Sales</a:t>
                    </a:r>
                  </a:p>
                </p:txBody>
              </p: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5681705" y="2028706"/>
                    <a:ext cx="36576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7512034" y="2028706"/>
                    <a:ext cx="0" cy="64008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5" name="Rectangle 74"/>
              <p:cNvSpPr/>
              <p:nvPr/>
            </p:nvSpPr>
            <p:spPr>
              <a:xfrm>
                <a:off x="4581356" y="3101790"/>
                <a:ext cx="18194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1371600" algn="dec"/>
                  </a:tabLst>
                </a:pP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4347" name="Group 80"/>
            <p:cNvGrpSpPr/>
            <p:nvPr/>
          </p:nvGrpSpPr>
          <p:grpSpPr>
            <a:xfrm>
              <a:off x="4569312" y="2523565"/>
              <a:ext cx="2822089" cy="676835"/>
              <a:chOff x="1950721" y="1456765"/>
              <a:chExt cx="1965959" cy="1634263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2057400" y="2783251"/>
                <a:ext cx="185928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1371600" algn="dec"/>
                  </a:tabLst>
                </a:pPr>
                <a:endParaRPr lang="en-US" sz="1400" dirty="0" smtClean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950721" y="1456765"/>
                <a:ext cx="191287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286000" algn="dec"/>
                  </a:tabLst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Bal.	 632,371.75</a:t>
                </a:r>
              </a:p>
              <a:p>
                <a:pPr>
                  <a:tabLst>
                    <a:tab pos="2286000" algn="dec"/>
                  </a:tabLst>
                </a:pPr>
                <a:r>
                  <a:rPr lang="en-US" i="1" dirty="0" smtClean="0"/>
                  <a:t>(New Bal.	0.00)</a:t>
                </a:r>
                <a:endParaRPr lang="en-US" dirty="0" smtClean="0"/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1752600" y="3455895"/>
            <a:ext cx="5562601" cy="1039905"/>
            <a:chOff x="1828800" y="2160495"/>
            <a:chExt cx="5562601" cy="1039905"/>
          </a:xfrm>
        </p:grpSpPr>
        <p:grpSp>
          <p:nvGrpSpPr>
            <p:cNvPr id="93" name="Group 72"/>
            <p:cNvGrpSpPr/>
            <p:nvPr/>
          </p:nvGrpSpPr>
          <p:grpSpPr>
            <a:xfrm>
              <a:off x="1828800" y="2160495"/>
              <a:ext cx="5486400" cy="1001101"/>
              <a:chOff x="2667000" y="2739009"/>
              <a:chExt cx="3733800" cy="1001101"/>
            </a:xfrm>
          </p:grpSpPr>
          <p:grpSp>
            <p:nvGrpSpPr>
              <p:cNvPr id="97" name="Group 17"/>
              <p:cNvGrpSpPr/>
              <p:nvPr/>
            </p:nvGrpSpPr>
            <p:grpSpPr>
              <a:xfrm>
                <a:off x="2667000" y="2739009"/>
                <a:ext cx="3733800" cy="1001101"/>
                <a:chOff x="5605505" y="1667685"/>
                <a:chExt cx="3733800" cy="1001101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5605505" y="2025134"/>
                  <a:ext cx="193548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tabLst>
                      <a:tab pos="2286000" algn="dec"/>
                    </a:tabLst>
                  </a:pPr>
                  <a:r>
                    <a:rPr lang="en-US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Adj. (mdse inv.)	5,648.44</a:t>
                  </a:r>
                </a:p>
              </p:txBody>
            </p:sp>
            <p:grpSp>
              <p:nvGrpSpPr>
                <p:cNvPr id="100" name="Group 53"/>
                <p:cNvGrpSpPr/>
                <p:nvPr/>
              </p:nvGrpSpPr>
              <p:grpSpPr>
                <a:xfrm>
                  <a:off x="5681705" y="1667685"/>
                  <a:ext cx="3657600" cy="1001101"/>
                  <a:chOff x="5681705" y="1667685"/>
                  <a:chExt cx="3657600" cy="1001101"/>
                </a:xfrm>
              </p:grpSpPr>
              <p:sp>
                <p:nvSpPr>
                  <p:cNvPr id="101" name="Rectangle 100"/>
                  <p:cNvSpPr/>
                  <p:nvPr/>
                </p:nvSpPr>
                <p:spPr>
                  <a:xfrm>
                    <a:off x="6087036" y="1667685"/>
                    <a:ext cx="2871269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Interest Expense</a:t>
                    </a:r>
                  </a:p>
                </p:txBody>
              </p:sp>
              <p:cxnSp>
                <p:nvCxnSpPr>
                  <p:cNvPr id="102" name="Straight Connector 101"/>
                  <p:cNvCxnSpPr/>
                  <p:nvPr/>
                </p:nvCxnSpPr>
                <p:spPr>
                  <a:xfrm flipH="1">
                    <a:off x="5681705" y="2028706"/>
                    <a:ext cx="36576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7512034" y="2028706"/>
                    <a:ext cx="0" cy="64008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8" name="Rectangle 97"/>
              <p:cNvSpPr/>
              <p:nvPr/>
            </p:nvSpPr>
            <p:spPr>
              <a:xfrm>
                <a:off x="4581356" y="3101790"/>
                <a:ext cx="18194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1371600" algn="dec"/>
                  </a:tabLst>
                </a:pP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94" name="Group 80"/>
            <p:cNvGrpSpPr/>
            <p:nvPr/>
          </p:nvGrpSpPr>
          <p:grpSpPr>
            <a:xfrm>
              <a:off x="4569312" y="2523565"/>
              <a:ext cx="2822089" cy="676835"/>
              <a:chOff x="1950721" y="1456765"/>
              <a:chExt cx="1965959" cy="1634263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057400" y="2783251"/>
                <a:ext cx="185928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1371600" algn="dec"/>
                  </a:tabLst>
                </a:pPr>
                <a:endParaRPr lang="en-US" sz="1400" dirty="0" smtClean="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950721" y="1456765"/>
                <a:ext cx="1912877" cy="1560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286000" algn="dec"/>
                  </a:tabLst>
                </a:pPr>
                <a:r>
                  <a:rPr lang="en-US" dirty="0" smtClean="0"/>
                  <a:t>Closing	635,345.90</a:t>
                </a:r>
              </a:p>
              <a:p>
                <a:pPr algn="ctr">
                  <a:tabLst>
                    <a:tab pos="2286000" algn="dec"/>
                  </a:tabLst>
                </a:pPr>
                <a:r>
                  <a:rPr lang="en-US" dirty="0" smtClean="0"/>
                  <a:t>(credit accounts)</a:t>
                </a:r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81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Closing Entry for Accounts with Credit Balances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Chapter 16_Page 495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8802" y="1447800"/>
            <a:ext cx="4900070" cy="2743200"/>
          </a:xfrm>
          <a:prstGeom prst="rect">
            <a:avLst/>
          </a:prstGeom>
        </p:spPr>
      </p:pic>
      <p:pic>
        <p:nvPicPr>
          <p:cNvPr id="7" name="Picture 6" descr="Chapter 16_Page 495_2.jpg"/>
          <p:cNvPicPr>
            <a:picLocks noChangeAspect="1"/>
          </p:cNvPicPr>
          <p:nvPr/>
        </p:nvPicPr>
        <p:blipFill>
          <a:blip r:embed="rId6" cstate="print"/>
          <a:srcRect t="6130" b="7663"/>
          <a:stretch>
            <a:fillRect/>
          </a:stretch>
        </p:blipFill>
        <p:spPr>
          <a:xfrm>
            <a:off x="2328672" y="4323820"/>
            <a:ext cx="5943600" cy="1867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2672" y="4023791"/>
            <a:ext cx="1466088" cy="1005409"/>
            <a:chOff x="762000" y="1343849"/>
            <a:chExt cx="1466088" cy="1005409"/>
          </a:xfrm>
        </p:grpSpPr>
        <p:sp>
          <p:nvSpPr>
            <p:cNvPr id="18" name="Rectangle 17"/>
            <p:cNvSpPr/>
            <p:nvPr/>
          </p:nvSpPr>
          <p:spPr>
            <a:xfrm>
              <a:off x="1085087" y="1343849"/>
              <a:ext cx="11430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Heading</a:t>
              </a:r>
            </a:p>
          </p:txBody>
        </p:sp>
        <p:grpSp>
          <p:nvGrpSpPr>
            <p:cNvPr id="19" name="Group 12"/>
            <p:cNvGrpSpPr/>
            <p:nvPr/>
          </p:nvGrpSpPr>
          <p:grpSpPr>
            <a:xfrm>
              <a:off x="762000" y="1371600"/>
              <a:ext cx="365760" cy="977658"/>
              <a:chOff x="1066800" y="3048000"/>
              <a:chExt cx="365760" cy="977658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1249680" y="3124200"/>
                <a:ext cx="121920" cy="901458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0668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1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328672" y="4017264"/>
            <a:ext cx="990600" cy="1179576"/>
            <a:chOff x="762000" y="1349514"/>
            <a:chExt cx="990600" cy="1179576"/>
          </a:xfrm>
        </p:grpSpPr>
        <p:sp>
          <p:nvSpPr>
            <p:cNvPr id="23" name="Rectangle 22"/>
            <p:cNvSpPr/>
            <p:nvPr/>
          </p:nvSpPr>
          <p:spPr>
            <a:xfrm>
              <a:off x="1077735" y="1349514"/>
              <a:ext cx="6748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Date</a:t>
              </a:r>
            </a:p>
          </p:txBody>
        </p:sp>
        <p:grpSp>
          <p:nvGrpSpPr>
            <p:cNvPr id="24" name="Group 12"/>
            <p:cNvGrpSpPr/>
            <p:nvPr/>
          </p:nvGrpSpPr>
          <p:grpSpPr>
            <a:xfrm>
              <a:off x="762000" y="1371600"/>
              <a:ext cx="365760" cy="1157490"/>
              <a:chOff x="1066800" y="3048000"/>
              <a:chExt cx="365760" cy="1157490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1219200" y="3199650"/>
                <a:ext cx="182880" cy="100584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7"/>
              <p:cNvSpPr>
                <a:spLocks noChangeArrowheads="1"/>
              </p:cNvSpPr>
              <p:nvPr/>
            </p:nvSpPr>
            <p:spPr bwMode="auto">
              <a:xfrm>
                <a:off x="10668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2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6200" y="5715000"/>
            <a:ext cx="3142487" cy="707886"/>
            <a:chOff x="-304800" y="1371600"/>
            <a:chExt cx="3142487" cy="707886"/>
          </a:xfrm>
        </p:grpSpPr>
        <p:sp>
          <p:nvSpPr>
            <p:cNvPr id="38" name="Rectangle 37"/>
            <p:cNvSpPr/>
            <p:nvPr/>
          </p:nvSpPr>
          <p:spPr>
            <a:xfrm>
              <a:off x="-304800" y="1371600"/>
              <a:ext cx="2057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Credit to </a:t>
              </a:r>
              <a:br>
                <a:rPr lang="en-US" sz="2000" dirty="0" smtClean="0">
                  <a:solidFill>
                    <a:srgbClr val="0070C0"/>
                  </a:solidFill>
                </a:rPr>
              </a:br>
              <a:r>
                <a:rPr lang="en-US" sz="2000" dirty="0" smtClean="0">
                  <a:solidFill>
                    <a:srgbClr val="0070C0"/>
                  </a:solidFill>
                </a:rPr>
                <a:t>Income Summary</a:t>
              </a:r>
            </a:p>
          </p:txBody>
        </p:sp>
        <p:grpSp>
          <p:nvGrpSpPr>
            <p:cNvPr id="39" name="Group 12"/>
            <p:cNvGrpSpPr/>
            <p:nvPr/>
          </p:nvGrpSpPr>
          <p:grpSpPr>
            <a:xfrm>
              <a:off x="762000" y="1399032"/>
              <a:ext cx="2075687" cy="365760"/>
              <a:chOff x="1066800" y="3075432"/>
              <a:chExt cx="2075687" cy="365760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237488" y="3276600"/>
                <a:ext cx="1904999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7"/>
              <p:cNvSpPr>
                <a:spLocks noChangeArrowheads="1"/>
              </p:cNvSpPr>
              <p:nvPr/>
            </p:nvSpPr>
            <p:spPr bwMode="auto">
              <a:xfrm>
                <a:off x="1066800" y="3075432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4</a:t>
                </a:r>
              </a:p>
            </p:txBody>
          </p:sp>
        </p:grpSp>
      </p:grpSp>
      <p:grpSp>
        <p:nvGrpSpPr>
          <p:cNvPr id="109" name="Group 108"/>
          <p:cNvGrpSpPr/>
          <p:nvPr/>
        </p:nvGrpSpPr>
        <p:grpSpPr>
          <a:xfrm>
            <a:off x="256032" y="2514600"/>
            <a:ext cx="8430768" cy="3352800"/>
            <a:chOff x="256032" y="2514600"/>
            <a:chExt cx="8430768" cy="3352800"/>
          </a:xfrm>
        </p:grpSpPr>
        <p:grpSp>
          <p:nvGrpSpPr>
            <p:cNvPr id="106" name="Group 105"/>
            <p:cNvGrpSpPr/>
            <p:nvPr/>
          </p:nvGrpSpPr>
          <p:grpSpPr>
            <a:xfrm>
              <a:off x="1914144" y="2514600"/>
              <a:ext cx="6772656" cy="3352800"/>
              <a:chOff x="1185672" y="2514600"/>
              <a:chExt cx="6772656" cy="3352800"/>
            </a:xfrm>
          </p:grpSpPr>
          <p:sp>
            <p:nvSpPr>
              <p:cNvPr id="94" name="Freeform 93"/>
              <p:cNvSpPr/>
              <p:nvPr/>
            </p:nvSpPr>
            <p:spPr>
              <a:xfrm>
                <a:off x="1371600" y="3303495"/>
                <a:ext cx="950258" cy="2286000"/>
              </a:xfrm>
              <a:custGeom>
                <a:avLst/>
                <a:gdLst>
                  <a:gd name="connsiteX0" fmla="*/ 1371600 w 1452283"/>
                  <a:gd name="connsiteY0" fmla="*/ 0 h 2761129"/>
                  <a:gd name="connsiteX1" fmla="*/ 0 w 1452283"/>
                  <a:gd name="connsiteY1" fmla="*/ 8965 h 2761129"/>
                  <a:gd name="connsiteX2" fmla="*/ 0 w 1452283"/>
                  <a:gd name="connsiteY2" fmla="*/ 2761129 h 2761129"/>
                  <a:gd name="connsiteX3" fmla="*/ 1452283 w 1452283"/>
                  <a:gd name="connsiteY3" fmla="*/ 2761129 h 276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283" h="2761129">
                    <a:moveTo>
                      <a:pt x="1371600" y="0"/>
                    </a:moveTo>
                    <a:lnTo>
                      <a:pt x="0" y="8965"/>
                    </a:lnTo>
                    <a:lnTo>
                      <a:pt x="0" y="2761129"/>
                    </a:lnTo>
                    <a:lnTo>
                      <a:pt x="1452283" y="2761129"/>
                    </a:lnTo>
                  </a:path>
                </a:pathLst>
              </a:cu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Left Bracket 94"/>
              <p:cNvSpPr/>
              <p:nvPr/>
            </p:nvSpPr>
            <p:spPr>
              <a:xfrm>
                <a:off x="2236874" y="2514600"/>
                <a:ext cx="182880" cy="1524000"/>
              </a:xfrm>
              <a:prstGeom prst="leftBracket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Left Bracket 95"/>
              <p:cNvSpPr/>
              <p:nvPr/>
            </p:nvSpPr>
            <p:spPr>
              <a:xfrm>
                <a:off x="2353235" y="5135880"/>
                <a:ext cx="182880" cy="731520"/>
              </a:xfrm>
              <a:prstGeom prst="leftBracket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7"/>
              <p:cNvSpPr>
                <a:spLocks noChangeArrowheads="1"/>
              </p:cNvSpPr>
              <p:nvPr/>
            </p:nvSpPr>
            <p:spPr bwMode="auto">
              <a:xfrm>
                <a:off x="1185672" y="3429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3</a:t>
                </a:r>
              </a:p>
            </p:txBody>
          </p:sp>
          <p:sp>
            <p:nvSpPr>
              <p:cNvPr id="98" name="Freeform 97"/>
              <p:cNvSpPr/>
              <p:nvPr/>
            </p:nvSpPr>
            <p:spPr>
              <a:xfrm flipH="1">
                <a:off x="6705600" y="3307080"/>
                <a:ext cx="1066800" cy="2286000"/>
              </a:xfrm>
              <a:custGeom>
                <a:avLst/>
                <a:gdLst>
                  <a:gd name="connsiteX0" fmla="*/ 1371600 w 1452283"/>
                  <a:gd name="connsiteY0" fmla="*/ 0 h 2761129"/>
                  <a:gd name="connsiteX1" fmla="*/ 0 w 1452283"/>
                  <a:gd name="connsiteY1" fmla="*/ 8965 h 2761129"/>
                  <a:gd name="connsiteX2" fmla="*/ 0 w 1452283"/>
                  <a:gd name="connsiteY2" fmla="*/ 2761129 h 2761129"/>
                  <a:gd name="connsiteX3" fmla="*/ 1452283 w 1452283"/>
                  <a:gd name="connsiteY3" fmla="*/ 2761129 h 2761129"/>
                  <a:gd name="connsiteX0" fmla="*/ 1295400 w 1452283"/>
                  <a:gd name="connsiteY0" fmla="*/ 0 h 2761129"/>
                  <a:gd name="connsiteX1" fmla="*/ 0 w 1452283"/>
                  <a:gd name="connsiteY1" fmla="*/ 8965 h 2761129"/>
                  <a:gd name="connsiteX2" fmla="*/ 0 w 1452283"/>
                  <a:gd name="connsiteY2" fmla="*/ 2761129 h 2761129"/>
                  <a:gd name="connsiteX3" fmla="*/ 1452283 w 1452283"/>
                  <a:gd name="connsiteY3" fmla="*/ 2761129 h 276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283" h="2761129">
                    <a:moveTo>
                      <a:pt x="1295400" y="0"/>
                    </a:moveTo>
                    <a:lnTo>
                      <a:pt x="0" y="8965"/>
                    </a:lnTo>
                    <a:lnTo>
                      <a:pt x="0" y="2761129"/>
                    </a:lnTo>
                    <a:lnTo>
                      <a:pt x="1452283" y="2761129"/>
                    </a:lnTo>
                  </a:path>
                </a:pathLst>
              </a:cu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Left Bracket 98"/>
              <p:cNvSpPr/>
              <p:nvPr/>
            </p:nvSpPr>
            <p:spPr>
              <a:xfrm flipH="1">
                <a:off x="6702015" y="2514600"/>
                <a:ext cx="182880" cy="1524000"/>
              </a:xfrm>
              <a:prstGeom prst="leftBracket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Left Bracket 99"/>
              <p:cNvSpPr/>
              <p:nvPr/>
            </p:nvSpPr>
            <p:spPr>
              <a:xfrm flipH="1">
                <a:off x="6477000" y="5135880"/>
                <a:ext cx="182880" cy="731520"/>
              </a:xfrm>
              <a:prstGeom prst="leftBracket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7"/>
              <p:cNvSpPr>
                <a:spLocks noChangeArrowheads="1"/>
              </p:cNvSpPr>
              <p:nvPr/>
            </p:nvSpPr>
            <p:spPr bwMode="auto">
              <a:xfrm>
                <a:off x="7592568" y="3429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3</a:t>
                </a:r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>
              <a:off x="256032" y="3409890"/>
              <a:ext cx="1676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Debit to Close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3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hapter 16_Page 496_2.jpg"/>
          <p:cNvPicPr>
            <a:picLocks noChangeAspect="1"/>
          </p:cNvPicPr>
          <p:nvPr/>
        </p:nvPicPr>
        <p:blipFill>
          <a:blip r:embed="rId5" cstate="print"/>
          <a:srcRect b="1200"/>
          <a:stretch>
            <a:fillRect/>
          </a:stretch>
        </p:blipFill>
        <p:spPr>
          <a:xfrm>
            <a:off x="2362916" y="3173147"/>
            <a:ext cx="4389120" cy="3196668"/>
          </a:xfrm>
          <a:prstGeom prst="rect">
            <a:avLst/>
          </a:prstGeom>
        </p:spPr>
      </p:pic>
      <p:pic>
        <p:nvPicPr>
          <p:cNvPr id="40" name="Picture 39" descr="Chapter 16_Page 496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0102" y="1380565"/>
            <a:ext cx="4023360" cy="170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Closing Entry for Income Statement Accounts with Debit Balances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9" name="Flowchart: Delay 8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733800" y="2743200"/>
            <a:ext cx="4419600" cy="1219200"/>
            <a:chOff x="-2191512" y="1130058"/>
            <a:chExt cx="4419600" cy="1219200"/>
          </a:xfrm>
        </p:grpSpPr>
        <p:sp>
          <p:nvSpPr>
            <p:cNvPr id="53" name="Rectangle 52"/>
            <p:cNvSpPr/>
            <p:nvPr/>
          </p:nvSpPr>
          <p:spPr>
            <a:xfrm>
              <a:off x="932687" y="1130058"/>
              <a:ext cx="12954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Income summary</a:t>
              </a:r>
            </a:p>
          </p:txBody>
        </p:sp>
        <p:grpSp>
          <p:nvGrpSpPr>
            <p:cNvPr id="54" name="Group 12"/>
            <p:cNvGrpSpPr/>
            <p:nvPr/>
          </p:nvGrpSpPr>
          <p:grpSpPr>
            <a:xfrm>
              <a:off x="-2191512" y="1371600"/>
              <a:ext cx="3227832" cy="977658"/>
              <a:chOff x="-1886712" y="3048000"/>
              <a:chExt cx="3227832" cy="977658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H="1">
                <a:off x="-1886712" y="3187458"/>
                <a:ext cx="3124200" cy="83820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7"/>
              <p:cNvSpPr>
                <a:spLocks noChangeArrowheads="1"/>
              </p:cNvSpPr>
              <p:nvPr/>
            </p:nvSpPr>
            <p:spPr bwMode="auto">
              <a:xfrm>
                <a:off x="1066800" y="3048000"/>
                <a:ext cx="274320" cy="27432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2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1676400" y="3051048"/>
            <a:ext cx="1112520" cy="850392"/>
            <a:chOff x="76200" y="1312938"/>
            <a:chExt cx="1112520" cy="850392"/>
          </a:xfrm>
        </p:grpSpPr>
        <p:sp>
          <p:nvSpPr>
            <p:cNvPr id="58" name="Rectangle 57"/>
            <p:cNvSpPr/>
            <p:nvPr/>
          </p:nvSpPr>
          <p:spPr>
            <a:xfrm>
              <a:off x="76200" y="1312938"/>
              <a:ext cx="6748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Date</a:t>
              </a:r>
            </a:p>
          </p:txBody>
        </p:sp>
        <p:grpSp>
          <p:nvGrpSpPr>
            <p:cNvPr id="59" name="Group 12"/>
            <p:cNvGrpSpPr/>
            <p:nvPr/>
          </p:nvGrpSpPr>
          <p:grpSpPr>
            <a:xfrm>
              <a:off x="762000" y="1371600"/>
              <a:ext cx="426720" cy="791730"/>
              <a:chOff x="1066800" y="3048000"/>
              <a:chExt cx="426720" cy="791730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>
                <a:off x="1219200" y="3199650"/>
                <a:ext cx="274320" cy="64008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7"/>
              <p:cNvSpPr>
                <a:spLocks noChangeArrowheads="1"/>
              </p:cNvSpPr>
              <p:nvPr/>
            </p:nvSpPr>
            <p:spPr bwMode="auto">
              <a:xfrm>
                <a:off x="1066800" y="3048000"/>
                <a:ext cx="274320" cy="27432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1</a:t>
                </a: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6019800" y="3429000"/>
            <a:ext cx="2438400" cy="1015663"/>
            <a:chOff x="-152400" y="1219200"/>
            <a:chExt cx="2438400" cy="1015663"/>
          </a:xfrm>
        </p:grpSpPr>
        <p:sp>
          <p:nvSpPr>
            <p:cNvPr id="63" name="Rectangle 62"/>
            <p:cNvSpPr/>
            <p:nvPr/>
          </p:nvSpPr>
          <p:spPr>
            <a:xfrm>
              <a:off x="990600" y="1219200"/>
              <a:ext cx="1295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70C0"/>
                  </a:solidFill>
                </a:rPr>
                <a:t>Debit to </a:t>
              </a:r>
              <a:br>
                <a:rPr lang="en-US" sz="2000" dirty="0" smtClean="0">
                  <a:solidFill>
                    <a:srgbClr val="0070C0"/>
                  </a:solidFill>
                </a:rPr>
              </a:br>
              <a:r>
                <a:rPr lang="en-US" sz="2000" dirty="0" smtClean="0">
                  <a:solidFill>
                    <a:srgbClr val="0070C0"/>
                  </a:solidFill>
                </a:rPr>
                <a:t>Income</a:t>
              </a:r>
              <a:br>
                <a:rPr lang="en-US" sz="2000" dirty="0" smtClean="0">
                  <a:solidFill>
                    <a:srgbClr val="0070C0"/>
                  </a:solidFill>
                </a:rPr>
              </a:br>
              <a:r>
                <a:rPr lang="en-US" sz="2000" dirty="0" smtClean="0">
                  <a:solidFill>
                    <a:srgbClr val="0070C0"/>
                  </a:solidFill>
                </a:rPr>
                <a:t>Summary</a:t>
              </a:r>
            </a:p>
          </p:txBody>
        </p:sp>
        <p:grpSp>
          <p:nvGrpSpPr>
            <p:cNvPr id="64" name="Group 12"/>
            <p:cNvGrpSpPr/>
            <p:nvPr/>
          </p:nvGrpSpPr>
          <p:grpSpPr>
            <a:xfrm>
              <a:off x="-152400" y="1399032"/>
              <a:ext cx="1188720" cy="353568"/>
              <a:chOff x="152400" y="3075432"/>
              <a:chExt cx="1188720" cy="353568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flipH="1">
                <a:off x="152400" y="3200400"/>
                <a:ext cx="1066800" cy="22860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7"/>
              <p:cNvSpPr>
                <a:spLocks noChangeArrowheads="1"/>
              </p:cNvSpPr>
              <p:nvPr/>
            </p:nvSpPr>
            <p:spPr bwMode="auto">
              <a:xfrm>
                <a:off x="1066800" y="3075432"/>
                <a:ext cx="274320" cy="27432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4</a:t>
                </a: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335280" y="1676400"/>
            <a:ext cx="8415528" cy="4687824"/>
            <a:chOff x="335280" y="1676400"/>
            <a:chExt cx="8415528" cy="4687824"/>
          </a:xfrm>
        </p:grpSpPr>
        <p:grpSp>
          <p:nvGrpSpPr>
            <p:cNvPr id="89" name="Group 88"/>
            <p:cNvGrpSpPr/>
            <p:nvPr/>
          </p:nvGrpSpPr>
          <p:grpSpPr>
            <a:xfrm>
              <a:off x="335280" y="1676400"/>
              <a:ext cx="8415528" cy="4687824"/>
              <a:chOff x="335280" y="1676400"/>
              <a:chExt cx="8415528" cy="4687824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5791200" y="1676400"/>
                <a:ext cx="2959608" cy="4687824"/>
                <a:chOff x="5791200" y="1676400"/>
                <a:chExt cx="2959608" cy="4687824"/>
              </a:xfrm>
            </p:grpSpPr>
            <p:sp>
              <p:nvSpPr>
                <p:cNvPr id="74" name="Freeform 73"/>
                <p:cNvSpPr/>
                <p:nvPr/>
              </p:nvSpPr>
              <p:spPr>
                <a:xfrm flipH="1">
                  <a:off x="6019800" y="2514600"/>
                  <a:ext cx="2590800" cy="2518184"/>
                </a:xfrm>
                <a:custGeom>
                  <a:avLst/>
                  <a:gdLst>
                    <a:gd name="connsiteX0" fmla="*/ 1371600 w 1452283"/>
                    <a:gd name="connsiteY0" fmla="*/ 0 h 2761129"/>
                    <a:gd name="connsiteX1" fmla="*/ 0 w 1452283"/>
                    <a:gd name="connsiteY1" fmla="*/ 8965 h 2761129"/>
                    <a:gd name="connsiteX2" fmla="*/ 0 w 1452283"/>
                    <a:gd name="connsiteY2" fmla="*/ 2761129 h 2761129"/>
                    <a:gd name="connsiteX3" fmla="*/ 1452283 w 1452283"/>
                    <a:gd name="connsiteY3" fmla="*/ 2761129 h 2761129"/>
                    <a:gd name="connsiteX0" fmla="*/ 1295400 w 1452283"/>
                    <a:gd name="connsiteY0" fmla="*/ 0 h 2761129"/>
                    <a:gd name="connsiteX1" fmla="*/ 0 w 1452283"/>
                    <a:gd name="connsiteY1" fmla="*/ 8965 h 2761129"/>
                    <a:gd name="connsiteX2" fmla="*/ 0 w 1452283"/>
                    <a:gd name="connsiteY2" fmla="*/ 2761129 h 2761129"/>
                    <a:gd name="connsiteX3" fmla="*/ 1452283 w 1452283"/>
                    <a:gd name="connsiteY3" fmla="*/ 2761129 h 2761129"/>
                    <a:gd name="connsiteX0" fmla="*/ 1975105 w 1975105"/>
                    <a:gd name="connsiteY0" fmla="*/ 0 h 2764222"/>
                    <a:gd name="connsiteX1" fmla="*/ 0 w 1975105"/>
                    <a:gd name="connsiteY1" fmla="*/ 12058 h 2764222"/>
                    <a:gd name="connsiteX2" fmla="*/ 0 w 1975105"/>
                    <a:gd name="connsiteY2" fmla="*/ 2764222 h 2764222"/>
                    <a:gd name="connsiteX3" fmla="*/ 1452283 w 1975105"/>
                    <a:gd name="connsiteY3" fmla="*/ 2764222 h 2764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5105" h="2764222">
                      <a:moveTo>
                        <a:pt x="1975105" y="0"/>
                      </a:moveTo>
                      <a:lnTo>
                        <a:pt x="0" y="12058"/>
                      </a:lnTo>
                      <a:lnTo>
                        <a:pt x="0" y="2764222"/>
                      </a:lnTo>
                      <a:lnTo>
                        <a:pt x="1452283" y="2764222"/>
                      </a:lnTo>
                    </a:path>
                  </a:pathLst>
                </a:custGeom>
                <a:ln w="38100"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Left Bracket 74"/>
                <p:cNvSpPr/>
                <p:nvPr/>
              </p:nvSpPr>
              <p:spPr>
                <a:xfrm flipH="1">
                  <a:off x="5791200" y="1676400"/>
                  <a:ext cx="228600" cy="1325880"/>
                </a:xfrm>
                <a:prstGeom prst="leftBracket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Left Bracket 75"/>
                <p:cNvSpPr/>
                <p:nvPr/>
              </p:nvSpPr>
              <p:spPr>
                <a:xfrm flipH="1">
                  <a:off x="6513576" y="4023360"/>
                  <a:ext cx="182880" cy="2340864"/>
                </a:xfrm>
                <a:prstGeom prst="leftBracket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"/>
                <p:cNvSpPr>
                  <a:spLocks noChangeArrowheads="1"/>
                </p:cNvSpPr>
                <p:nvPr/>
              </p:nvSpPr>
              <p:spPr bwMode="auto">
                <a:xfrm>
                  <a:off x="8476488" y="2362200"/>
                  <a:ext cx="274320" cy="274320"/>
                </a:xfrm>
                <a:prstGeom prst="ellipse">
                  <a:avLst/>
                </a:prstGeom>
                <a:gradFill>
                  <a:gsLst>
                    <a:gs pos="0">
                      <a:srgbClr val="FF0000"/>
                    </a:gs>
                    <a:gs pos="80000">
                      <a:schemeClr val="accent2">
                        <a:shade val="93000"/>
                        <a:satMod val="130000"/>
                      </a:schemeClr>
                    </a:gs>
                    <a:gs pos="100000">
                      <a:schemeClr val="accent2">
                        <a:shade val="94000"/>
                        <a:satMod val="135000"/>
                      </a:schemeClr>
                    </a:gs>
                  </a:gsLst>
                </a:gra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:r>
                    <a:rPr lang="en-US" b="1" dirty="0" smtClean="0"/>
                    <a:t>3</a:t>
                  </a: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335280" y="1676400"/>
                <a:ext cx="2743200" cy="4687824"/>
                <a:chOff x="335280" y="1676400"/>
                <a:chExt cx="2743200" cy="4687824"/>
              </a:xfrm>
            </p:grpSpPr>
            <p:sp>
              <p:nvSpPr>
                <p:cNvPr id="71" name="Left Bracket 70"/>
                <p:cNvSpPr/>
                <p:nvPr/>
              </p:nvSpPr>
              <p:spPr>
                <a:xfrm>
                  <a:off x="2593490" y="1676400"/>
                  <a:ext cx="182880" cy="1325880"/>
                </a:xfrm>
                <a:prstGeom prst="leftBracket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Left Bracket 71"/>
                <p:cNvSpPr/>
                <p:nvPr/>
              </p:nvSpPr>
              <p:spPr>
                <a:xfrm>
                  <a:off x="2895600" y="4023360"/>
                  <a:ext cx="182880" cy="2340864"/>
                </a:xfrm>
                <a:prstGeom prst="leftBracket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1371600" y="2505456"/>
                  <a:ext cx="1499616" cy="2752344"/>
                </a:xfrm>
                <a:custGeom>
                  <a:avLst/>
                  <a:gdLst>
                    <a:gd name="connsiteX0" fmla="*/ 1655064 w 1947672"/>
                    <a:gd name="connsiteY0" fmla="*/ 0 h 2761488"/>
                    <a:gd name="connsiteX1" fmla="*/ 0 w 1947672"/>
                    <a:gd name="connsiteY1" fmla="*/ 9144 h 2761488"/>
                    <a:gd name="connsiteX2" fmla="*/ 0 w 1947672"/>
                    <a:gd name="connsiteY2" fmla="*/ 2752344 h 2761488"/>
                    <a:gd name="connsiteX3" fmla="*/ 1947672 w 1947672"/>
                    <a:gd name="connsiteY3" fmla="*/ 2761488 h 2761488"/>
                    <a:gd name="connsiteX0" fmla="*/ 1484506 w 1947672"/>
                    <a:gd name="connsiteY0" fmla="*/ 9144 h 2752344"/>
                    <a:gd name="connsiteX1" fmla="*/ 0 w 1947672"/>
                    <a:gd name="connsiteY1" fmla="*/ 0 h 2752344"/>
                    <a:gd name="connsiteX2" fmla="*/ 0 w 1947672"/>
                    <a:gd name="connsiteY2" fmla="*/ 2743200 h 2752344"/>
                    <a:gd name="connsiteX3" fmla="*/ 1947672 w 1947672"/>
                    <a:gd name="connsiteY3" fmla="*/ 2752344 h 2752344"/>
                    <a:gd name="connsiteX0" fmla="*/ 1484506 w 1947672"/>
                    <a:gd name="connsiteY0" fmla="*/ 9144 h 2752344"/>
                    <a:gd name="connsiteX1" fmla="*/ 1484506 w 1947672"/>
                    <a:gd name="connsiteY1" fmla="*/ 9144 h 2752344"/>
                    <a:gd name="connsiteX2" fmla="*/ 0 w 1947672"/>
                    <a:gd name="connsiteY2" fmla="*/ 0 h 2752344"/>
                    <a:gd name="connsiteX3" fmla="*/ 0 w 1947672"/>
                    <a:gd name="connsiteY3" fmla="*/ 2743200 h 2752344"/>
                    <a:gd name="connsiteX4" fmla="*/ 1947672 w 1947672"/>
                    <a:gd name="connsiteY4" fmla="*/ 2752344 h 2752344"/>
                    <a:gd name="connsiteX0" fmla="*/ 1484506 w 1947672"/>
                    <a:gd name="connsiteY0" fmla="*/ 9144 h 2752344"/>
                    <a:gd name="connsiteX1" fmla="*/ 1583473 w 1947672"/>
                    <a:gd name="connsiteY1" fmla="*/ 9144 h 2752344"/>
                    <a:gd name="connsiteX2" fmla="*/ 0 w 1947672"/>
                    <a:gd name="connsiteY2" fmla="*/ 0 h 2752344"/>
                    <a:gd name="connsiteX3" fmla="*/ 0 w 1947672"/>
                    <a:gd name="connsiteY3" fmla="*/ 2743200 h 2752344"/>
                    <a:gd name="connsiteX4" fmla="*/ 1947672 w 1947672"/>
                    <a:gd name="connsiteY4" fmla="*/ 2752344 h 2752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7672" h="2752344">
                      <a:moveTo>
                        <a:pt x="1484506" y="9144"/>
                      </a:moveTo>
                      <a:lnTo>
                        <a:pt x="1583473" y="9144"/>
                      </a:lnTo>
                      <a:lnTo>
                        <a:pt x="0" y="0"/>
                      </a:lnTo>
                      <a:lnTo>
                        <a:pt x="0" y="2743200"/>
                      </a:lnTo>
                      <a:lnTo>
                        <a:pt x="1947672" y="2752344"/>
                      </a:lnTo>
                    </a:path>
                  </a:pathLst>
                </a:custGeom>
                <a:ln w="38100"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335280" y="1968258"/>
                  <a:ext cx="1085088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2000" dirty="0" smtClean="0">
                      <a:solidFill>
                        <a:srgbClr val="0070C0"/>
                      </a:solidFill>
                    </a:rPr>
                    <a:t>Credit to </a:t>
                  </a:r>
                  <a:br>
                    <a:rPr lang="en-US" sz="2000" dirty="0" smtClean="0">
                      <a:solidFill>
                        <a:srgbClr val="0070C0"/>
                      </a:solidFill>
                    </a:rPr>
                  </a:br>
                  <a:r>
                    <a:rPr lang="en-US" sz="2000" dirty="0" smtClean="0">
                      <a:solidFill>
                        <a:srgbClr val="0070C0"/>
                      </a:solidFill>
                    </a:rPr>
                    <a:t>Close</a:t>
                  </a:r>
                </a:p>
              </p:txBody>
            </p:sp>
          </p:grpSp>
        </p:grpSp>
        <p:sp>
          <p:nvSpPr>
            <p:cNvPr id="73" name="Rectangle 7"/>
            <p:cNvSpPr>
              <a:spLocks noChangeArrowheads="1"/>
            </p:cNvSpPr>
            <p:nvPr/>
          </p:nvSpPr>
          <p:spPr bwMode="auto">
            <a:xfrm>
              <a:off x="1240536" y="2367546"/>
              <a:ext cx="274320" cy="27432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3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34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Closing Entry for Income Statement Accounts with Debit Balances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8" name="Flowchart: Delay 7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28800" y="1524000"/>
            <a:ext cx="5486400" cy="2209800"/>
            <a:chOff x="1828800" y="1524000"/>
            <a:chExt cx="5486400" cy="2209800"/>
          </a:xfrm>
        </p:grpSpPr>
        <p:sp>
          <p:nvSpPr>
            <p:cNvPr id="32" name="Rectangle 31"/>
            <p:cNvSpPr/>
            <p:nvPr/>
          </p:nvSpPr>
          <p:spPr>
            <a:xfrm>
              <a:off x="1828800" y="1524000"/>
              <a:ext cx="5486400" cy="2209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468879" y="2156269"/>
              <a:ext cx="4211656" cy="909661"/>
              <a:chOff x="2624570" y="2739009"/>
              <a:chExt cx="3908545" cy="909661"/>
            </a:xfrm>
          </p:grpSpPr>
          <p:grpSp>
            <p:nvGrpSpPr>
              <p:cNvPr id="11" name="Group 17"/>
              <p:cNvGrpSpPr/>
              <p:nvPr/>
            </p:nvGrpSpPr>
            <p:grpSpPr>
              <a:xfrm>
                <a:off x="2624570" y="2739009"/>
                <a:ext cx="3776230" cy="909661"/>
                <a:chOff x="5563075" y="1667685"/>
                <a:chExt cx="3776230" cy="909661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5563075" y="2025134"/>
                  <a:ext cx="1951759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604963" algn="dec"/>
                    </a:tabLst>
                  </a:pPr>
                  <a:r>
                    <a:rPr lang="en-US" sz="1400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Bal.	254,851.26</a:t>
                  </a:r>
                </a:p>
                <a:p>
                  <a:pPr>
                    <a:tabLst>
                      <a:tab pos="1604963" algn="dec"/>
                    </a:tabLst>
                  </a:pPr>
                  <a:r>
                    <a:rPr lang="en-US" sz="1400" i="1" dirty="0" smtClean="0"/>
                    <a:t>(New Bal.	0.00)</a:t>
                  </a:r>
                </a:p>
              </p:txBody>
            </p:sp>
            <p:grpSp>
              <p:nvGrpSpPr>
                <p:cNvPr id="14" name="Group 53"/>
                <p:cNvGrpSpPr/>
                <p:nvPr/>
              </p:nvGrpSpPr>
              <p:grpSpPr>
                <a:xfrm>
                  <a:off x="5681705" y="1667685"/>
                  <a:ext cx="3657600" cy="909661"/>
                  <a:chOff x="5681705" y="1667685"/>
                  <a:chExt cx="3657600" cy="909661"/>
                </a:xfrm>
              </p:grpSpPr>
              <p:sp>
                <p:nvSpPr>
                  <p:cNvPr id="15" name="Rectangle 14"/>
                  <p:cNvSpPr/>
                  <p:nvPr/>
                </p:nvSpPr>
                <p:spPr>
                  <a:xfrm>
                    <a:off x="6087036" y="1667685"/>
                    <a:ext cx="287126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Purchases</a:t>
                    </a:r>
                  </a:p>
                </p:txBody>
              </p:sp>
              <p:cxnSp>
                <p:nvCxnSpPr>
                  <p:cNvPr id="16" name="Straight Connector 15"/>
                  <p:cNvCxnSpPr/>
                  <p:nvPr/>
                </p:nvCxnSpPr>
                <p:spPr>
                  <a:xfrm flipH="1">
                    <a:off x="5681705" y="2028706"/>
                    <a:ext cx="36576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7512034" y="2028706"/>
                    <a:ext cx="0" cy="5486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" name="Rectangle 11"/>
              <p:cNvSpPr/>
              <p:nvPr/>
            </p:nvSpPr>
            <p:spPr>
              <a:xfrm>
                <a:off x="4581356" y="3101790"/>
                <a:ext cx="195175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1604963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Closing	254,851.26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914400" y="3276600"/>
            <a:ext cx="7315200" cy="2209800"/>
            <a:chOff x="914400" y="3276600"/>
            <a:chExt cx="7315200" cy="2209800"/>
          </a:xfrm>
        </p:grpSpPr>
        <p:sp>
          <p:nvSpPr>
            <p:cNvPr id="33" name="Rectangle 32"/>
            <p:cNvSpPr/>
            <p:nvPr/>
          </p:nvSpPr>
          <p:spPr>
            <a:xfrm>
              <a:off x="914400" y="3276600"/>
              <a:ext cx="7315200" cy="2209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371598" y="3998260"/>
              <a:ext cx="6400800" cy="895314"/>
              <a:chOff x="4922517" y="2209800"/>
              <a:chExt cx="4170302" cy="89531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922517" y="2209800"/>
                <a:ext cx="4170302" cy="895314"/>
                <a:chOff x="18982" y="2438400"/>
                <a:chExt cx="4012333" cy="89531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2000305" y="2766536"/>
                  <a:ext cx="2006167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2743200" algn="dec"/>
                    </a:tabLst>
                  </a:pPr>
                  <a:r>
                    <a:rPr lang="en-US" sz="1400" dirty="0" smtClean="0"/>
                    <a:t>Closing (credit accounts)	635,345.90</a:t>
                  </a:r>
                </a:p>
                <a:p>
                  <a:pPr>
                    <a:tabLst>
                      <a:tab pos="2743200" algn="dec"/>
                    </a:tabLst>
                  </a:pPr>
                  <a:r>
                    <a:rPr lang="en-US" sz="1400" i="1" dirty="0" smtClean="0"/>
                    <a:t>(New Bal.	79,896.57)</a:t>
                  </a:r>
                  <a:endParaRPr lang="en-US" sz="1400" dirty="0" smtClean="0"/>
                </a:p>
              </p:txBody>
            </p:sp>
            <p:grpSp>
              <p:nvGrpSpPr>
                <p:cNvPr id="22" name="Group 23"/>
                <p:cNvGrpSpPr/>
                <p:nvPr/>
              </p:nvGrpSpPr>
              <p:grpSpPr>
                <a:xfrm>
                  <a:off x="18982" y="2438400"/>
                  <a:ext cx="4012333" cy="895314"/>
                  <a:chOff x="5577417" y="2672632"/>
                  <a:chExt cx="3725873" cy="895314"/>
                </a:xfrm>
              </p:grpSpPr>
              <p:grpSp>
                <p:nvGrpSpPr>
                  <p:cNvPr id="24" name="Group 55"/>
                  <p:cNvGrpSpPr/>
                  <p:nvPr/>
                </p:nvGrpSpPr>
                <p:grpSpPr>
                  <a:xfrm>
                    <a:off x="5577417" y="2672632"/>
                    <a:ext cx="3725873" cy="895314"/>
                    <a:chOff x="5577417" y="2672632"/>
                    <a:chExt cx="3725873" cy="895314"/>
                  </a:xfrm>
                </p:grpSpPr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5998902" y="2672632"/>
                      <a:ext cx="2871269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dirty="0" smtClean="0"/>
                        <a:t>Income Summary</a:t>
                      </a:r>
                    </a:p>
                  </p:txBody>
                </p: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flipH="1">
                      <a:off x="5577417" y="3019306"/>
                      <a:ext cx="3725873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>
                      <a:off x="7440354" y="3019306"/>
                      <a:ext cx="0" cy="54864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Rectangle 24"/>
                  <p:cNvSpPr/>
                  <p:nvPr/>
                </p:nvSpPr>
                <p:spPr>
                  <a:xfrm>
                    <a:off x="5602242" y="3019306"/>
                    <a:ext cx="1797294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tabLst>
                        <a:tab pos="1490663" algn="dec"/>
                      </a:tabLst>
                    </a:pPr>
                    <a:endParaRPr lang="en-US" sz="1400" dirty="0" smtClean="0"/>
                  </a:p>
                </p:txBody>
              </p:sp>
            </p:grpSp>
          </p:grpSp>
          <p:sp>
            <p:nvSpPr>
              <p:cNvPr id="30" name="Rectangle 29"/>
              <p:cNvSpPr/>
              <p:nvPr/>
            </p:nvSpPr>
            <p:spPr>
              <a:xfrm>
                <a:off x="4922518" y="2537936"/>
                <a:ext cx="208515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743200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Adj. (mdse. Inv.)	5,643.44</a:t>
                </a:r>
              </a:p>
              <a:p>
                <a:pPr>
                  <a:tabLst>
                    <a:tab pos="2743200" algn="dec"/>
                  </a:tabLst>
                </a:pPr>
                <a:r>
                  <a:rPr lang="en-US" sz="1400" dirty="0" smtClean="0"/>
                  <a:t>Closing (debit accounts)	549,800.89</a:t>
                </a: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6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Entry to Record Net Income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Chapter 16_Page 498_1.jpg"/>
          <p:cNvPicPr>
            <a:picLocks noChangeAspect="1"/>
          </p:cNvPicPr>
          <p:nvPr/>
        </p:nvPicPr>
        <p:blipFill>
          <a:blip r:embed="rId5" cstate="print"/>
          <a:srcRect b="15936"/>
          <a:stretch>
            <a:fillRect/>
          </a:stretch>
        </p:blipFill>
        <p:spPr>
          <a:xfrm>
            <a:off x="457200" y="4240656"/>
            <a:ext cx="8229600" cy="1779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9" name="Flowchart: Delay 8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371600" y="1295400"/>
            <a:ext cx="64008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0"/>
          <p:cNvGrpSpPr/>
          <p:nvPr/>
        </p:nvGrpSpPr>
        <p:grpSpPr>
          <a:xfrm>
            <a:off x="1371599" y="1447800"/>
            <a:ext cx="6477001" cy="1078194"/>
            <a:chOff x="4922517" y="2209800"/>
            <a:chExt cx="4219949" cy="1078194"/>
          </a:xfrm>
        </p:grpSpPr>
        <p:sp>
          <p:nvSpPr>
            <p:cNvPr id="35" name="Rectangle 34"/>
            <p:cNvSpPr/>
            <p:nvPr/>
          </p:nvSpPr>
          <p:spPr>
            <a:xfrm>
              <a:off x="4922518" y="2537936"/>
              <a:ext cx="208515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743200" algn="dec"/>
                </a:tabLst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Adj. (mdse. inv.)	5,643.44</a:t>
              </a:r>
            </a:p>
            <a:p>
              <a:pPr>
                <a:tabLst>
                  <a:tab pos="2743200" algn="dec"/>
                </a:tabLst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Closing (debit accounts)	549,800.89</a:t>
              </a:r>
            </a:p>
            <a:p>
              <a:pPr>
                <a:tabLst>
                  <a:tab pos="2743200" algn="dec"/>
                </a:tabLst>
              </a:pPr>
              <a:r>
                <a:rPr lang="en-US" sz="1400" dirty="0" smtClean="0"/>
                <a:t>Closing (Retained Earnings)	79,896.57</a:t>
              </a:r>
            </a:p>
          </p:txBody>
        </p:sp>
        <p:grpSp>
          <p:nvGrpSpPr>
            <p:cNvPr id="34" name="Group 18"/>
            <p:cNvGrpSpPr/>
            <p:nvPr/>
          </p:nvGrpSpPr>
          <p:grpSpPr>
            <a:xfrm>
              <a:off x="4922517" y="2209800"/>
              <a:ext cx="4219949" cy="1078194"/>
              <a:chOff x="18982" y="2438400"/>
              <a:chExt cx="4060099" cy="107819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072914" y="2766536"/>
                <a:ext cx="200616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743200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Closing (credit accounts)	635,345.90</a:t>
                </a:r>
              </a:p>
              <a:p>
                <a:pPr>
                  <a:tabLst>
                    <a:tab pos="2743200" algn="dec"/>
                  </a:tabLst>
                </a:pPr>
                <a:endParaRPr lang="en-US" sz="1400" i="1" dirty="0" smtClean="0"/>
              </a:p>
              <a:p>
                <a:pPr>
                  <a:tabLst>
                    <a:tab pos="2743200" algn="dec"/>
                  </a:tabLst>
                </a:pPr>
                <a:r>
                  <a:rPr lang="en-US" sz="1400" i="1" dirty="0" smtClean="0"/>
                  <a:t>(New Bal.	0.00)</a:t>
                </a:r>
                <a:endParaRPr lang="en-US" sz="1400" dirty="0" smtClean="0"/>
              </a:p>
            </p:txBody>
          </p:sp>
          <p:grpSp>
            <p:nvGrpSpPr>
              <p:cNvPr id="37" name="Group 23"/>
              <p:cNvGrpSpPr/>
              <p:nvPr/>
            </p:nvGrpSpPr>
            <p:grpSpPr>
              <a:xfrm>
                <a:off x="18982" y="2438400"/>
                <a:ext cx="4012333" cy="1078194"/>
                <a:chOff x="5577417" y="2672632"/>
                <a:chExt cx="3725873" cy="1078194"/>
              </a:xfrm>
            </p:grpSpPr>
            <p:grpSp>
              <p:nvGrpSpPr>
                <p:cNvPr id="38" name="Group 55"/>
                <p:cNvGrpSpPr/>
                <p:nvPr/>
              </p:nvGrpSpPr>
              <p:grpSpPr>
                <a:xfrm>
                  <a:off x="5577417" y="2672632"/>
                  <a:ext cx="3725873" cy="1078194"/>
                  <a:chOff x="5577417" y="2672632"/>
                  <a:chExt cx="3725873" cy="1078194"/>
                </a:xfrm>
              </p:grpSpPr>
              <p:sp>
                <p:nvSpPr>
                  <p:cNvPr id="40" name="Rectangle 39"/>
                  <p:cNvSpPr/>
                  <p:nvPr/>
                </p:nvSpPr>
                <p:spPr>
                  <a:xfrm>
                    <a:off x="5998902" y="2672632"/>
                    <a:ext cx="287126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Income Summary</a:t>
                    </a:r>
                  </a:p>
                </p:txBody>
              </p:sp>
              <p:cxnSp>
                <p:nvCxnSpPr>
                  <p:cNvPr id="41" name="Straight Connector 40"/>
                  <p:cNvCxnSpPr/>
                  <p:nvPr/>
                </p:nvCxnSpPr>
                <p:spPr>
                  <a:xfrm flipH="1">
                    <a:off x="5577417" y="3019306"/>
                    <a:ext cx="372587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7440354" y="3019306"/>
                    <a:ext cx="0" cy="7315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5602242" y="3019306"/>
                  <a:ext cx="179729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490663" algn="dec"/>
                    </a:tabLst>
                  </a:pPr>
                  <a:endParaRPr lang="en-US" sz="1400" dirty="0" smtClean="0"/>
                </a:p>
              </p:txBody>
            </p:sp>
          </p:grpSp>
        </p:grpSp>
      </p:grpSp>
      <p:grpSp>
        <p:nvGrpSpPr>
          <p:cNvPr id="44" name="Group 30"/>
          <p:cNvGrpSpPr/>
          <p:nvPr/>
        </p:nvGrpSpPr>
        <p:grpSpPr>
          <a:xfrm>
            <a:off x="1371600" y="2731806"/>
            <a:ext cx="6477001" cy="1078194"/>
            <a:chOff x="4922517" y="2209800"/>
            <a:chExt cx="4219949" cy="1078194"/>
          </a:xfrm>
        </p:grpSpPr>
        <p:sp>
          <p:nvSpPr>
            <p:cNvPr id="45" name="Rectangle 44"/>
            <p:cNvSpPr/>
            <p:nvPr/>
          </p:nvSpPr>
          <p:spPr>
            <a:xfrm>
              <a:off x="4922518" y="2537936"/>
              <a:ext cx="20851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743200" algn="dec"/>
                </a:tabLst>
              </a:pPr>
              <a:endParaRPr lang="en-US" sz="1400" dirty="0" smtClean="0"/>
            </a:p>
          </p:txBody>
        </p:sp>
        <p:grpSp>
          <p:nvGrpSpPr>
            <p:cNvPr id="46" name="Group 18"/>
            <p:cNvGrpSpPr/>
            <p:nvPr/>
          </p:nvGrpSpPr>
          <p:grpSpPr>
            <a:xfrm>
              <a:off x="4922517" y="2209800"/>
              <a:ext cx="4219949" cy="1078194"/>
              <a:chOff x="18982" y="2438400"/>
              <a:chExt cx="4060099" cy="107819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072914" y="2766536"/>
                <a:ext cx="200616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743200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Closing (credit accounts)	65,218.84</a:t>
                </a:r>
              </a:p>
              <a:p>
                <a:pPr>
                  <a:tabLst>
                    <a:tab pos="2743200" algn="dec"/>
                  </a:tabLst>
                </a:pPr>
                <a:r>
                  <a:rPr lang="en-US" sz="1400" dirty="0" smtClean="0"/>
                  <a:t>Closing (Retained Earnings)	79,896.57</a:t>
                </a:r>
              </a:p>
              <a:p>
                <a:pPr>
                  <a:tabLst>
                    <a:tab pos="2743200" algn="dec"/>
                  </a:tabLst>
                </a:pPr>
                <a:r>
                  <a:rPr lang="en-US" sz="1400" i="1" dirty="0" smtClean="0"/>
                  <a:t>(New Bal.	145,115.41)</a:t>
                </a:r>
                <a:endParaRPr lang="en-US" sz="1400" dirty="0" smtClean="0"/>
              </a:p>
            </p:txBody>
          </p:sp>
          <p:grpSp>
            <p:nvGrpSpPr>
              <p:cNvPr id="48" name="Group 23"/>
              <p:cNvGrpSpPr/>
              <p:nvPr/>
            </p:nvGrpSpPr>
            <p:grpSpPr>
              <a:xfrm>
                <a:off x="18982" y="2438400"/>
                <a:ext cx="4012333" cy="1078194"/>
                <a:chOff x="5577417" y="2672632"/>
                <a:chExt cx="3725873" cy="1078194"/>
              </a:xfrm>
            </p:grpSpPr>
            <p:grpSp>
              <p:nvGrpSpPr>
                <p:cNvPr id="49" name="Group 55"/>
                <p:cNvGrpSpPr/>
                <p:nvPr/>
              </p:nvGrpSpPr>
              <p:grpSpPr>
                <a:xfrm>
                  <a:off x="5577417" y="2672632"/>
                  <a:ext cx="3725873" cy="1078194"/>
                  <a:chOff x="5577417" y="2672632"/>
                  <a:chExt cx="3725873" cy="1078194"/>
                </a:xfrm>
              </p:grpSpPr>
              <p:sp>
                <p:nvSpPr>
                  <p:cNvPr id="51" name="Rectangle 50"/>
                  <p:cNvSpPr/>
                  <p:nvPr/>
                </p:nvSpPr>
                <p:spPr>
                  <a:xfrm>
                    <a:off x="5998902" y="2672632"/>
                    <a:ext cx="287126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Retained Earnings</a:t>
                    </a:r>
                  </a:p>
                </p:txBody>
              </p:sp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5577417" y="3019306"/>
                    <a:ext cx="372587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7440354" y="3019306"/>
                    <a:ext cx="0" cy="7315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" name="Rectangle 49"/>
                <p:cNvSpPr/>
                <p:nvPr/>
              </p:nvSpPr>
              <p:spPr>
                <a:xfrm>
                  <a:off x="5602242" y="3019306"/>
                  <a:ext cx="179729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490663" algn="dec"/>
                    </a:tabLst>
                  </a:pPr>
                  <a:endParaRPr lang="en-US" sz="1400" dirty="0" smtClean="0"/>
                </a:p>
              </p:txBody>
            </p:sp>
          </p:grpSp>
        </p:grpSp>
      </p:grpSp>
      <p:grpSp>
        <p:nvGrpSpPr>
          <p:cNvPr id="59" name="Group 58"/>
          <p:cNvGrpSpPr/>
          <p:nvPr/>
        </p:nvGrpSpPr>
        <p:grpSpPr>
          <a:xfrm>
            <a:off x="381000" y="3783456"/>
            <a:ext cx="914400" cy="1676400"/>
            <a:chOff x="381000" y="3505200"/>
            <a:chExt cx="914400" cy="1676400"/>
          </a:xfrm>
        </p:grpSpPr>
        <p:sp>
          <p:nvSpPr>
            <p:cNvPr id="54" name="TextBox 53"/>
            <p:cNvSpPr txBox="1"/>
            <p:nvPr/>
          </p:nvSpPr>
          <p:spPr>
            <a:xfrm>
              <a:off x="381000" y="3505200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56" name="Straight Arrow Connector 55"/>
            <p:cNvCxnSpPr>
              <a:stCxn id="54" idx="2"/>
            </p:cNvCxnSpPr>
            <p:nvPr/>
          </p:nvCxnSpPr>
          <p:spPr>
            <a:xfrm>
              <a:off x="693842" y="3874532"/>
              <a:ext cx="601558" cy="1307068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248400" y="3783456"/>
            <a:ext cx="2389629" cy="1676400"/>
            <a:chOff x="381000" y="3505200"/>
            <a:chExt cx="2389629" cy="1676400"/>
          </a:xfrm>
        </p:grpSpPr>
        <p:sp>
          <p:nvSpPr>
            <p:cNvPr id="61" name="TextBox 60"/>
            <p:cNvSpPr txBox="1"/>
            <p:nvPr/>
          </p:nvSpPr>
          <p:spPr>
            <a:xfrm>
              <a:off x="381000" y="3505200"/>
              <a:ext cx="2389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Debit Income Summary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62" name="Straight Arrow Connector 61"/>
            <p:cNvCxnSpPr>
              <a:stCxn id="61" idx="2"/>
            </p:cNvCxnSpPr>
            <p:nvPr/>
          </p:nvCxnSpPr>
          <p:spPr>
            <a:xfrm flipH="1">
              <a:off x="1295402" y="3874532"/>
              <a:ext cx="280413" cy="1307068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190999" y="5879068"/>
            <a:ext cx="3276611" cy="521732"/>
            <a:chOff x="381000" y="3352800"/>
            <a:chExt cx="3276611" cy="521732"/>
          </a:xfrm>
        </p:grpSpPr>
        <p:sp>
          <p:nvSpPr>
            <p:cNvPr id="64" name="TextBox 63"/>
            <p:cNvSpPr txBox="1"/>
            <p:nvPr/>
          </p:nvSpPr>
          <p:spPr>
            <a:xfrm>
              <a:off x="381000" y="3505200"/>
              <a:ext cx="2484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Credit Retained Earnings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65" name="Straight Arrow Connector 64"/>
            <p:cNvCxnSpPr>
              <a:endCxn id="64" idx="3"/>
            </p:cNvCxnSpPr>
            <p:nvPr/>
          </p:nvCxnSpPr>
          <p:spPr>
            <a:xfrm flipH="1">
              <a:off x="2865463" y="3352800"/>
              <a:ext cx="792148" cy="33706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75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Entry for Dividends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Chapter 16_Page 498_2.jpg"/>
          <p:cNvPicPr>
            <a:picLocks noChangeAspect="1"/>
          </p:cNvPicPr>
          <p:nvPr/>
        </p:nvPicPr>
        <p:blipFill>
          <a:blip r:embed="rId5" cstate="print"/>
          <a:srcRect b="12097"/>
          <a:stretch>
            <a:fillRect/>
          </a:stretch>
        </p:blipFill>
        <p:spPr>
          <a:xfrm>
            <a:off x="457200" y="4191000"/>
            <a:ext cx="8229600" cy="1870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9" name="Flowchart: Delay 8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16-4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71600" y="1295400"/>
            <a:ext cx="64008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30"/>
          <p:cNvGrpSpPr/>
          <p:nvPr/>
        </p:nvGrpSpPr>
        <p:grpSpPr>
          <a:xfrm>
            <a:off x="1371599" y="1447800"/>
            <a:ext cx="6477001" cy="1078194"/>
            <a:chOff x="4922517" y="2209800"/>
            <a:chExt cx="4219949" cy="1078194"/>
          </a:xfrm>
        </p:grpSpPr>
        <p:sp>
          <p:nvSpPr>
            <p:cNvPr id="13" name="Rectangle 12"/>
            <p:cNvSpPr/>
            <p:nvPr/>
          </p:nvSpPr>
          <p:spPr>
            <a:xfrm>
              <a:off x="4922518" y="2537936"/>
              <a:ext cx="20851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743200" algn="dec"/>
                </a:tabLst>
              </a:pPr>
              <a:r>
                <a:rPr lang="en-US" sz="1400" dirty="0" smtClean="0"/>
                <a:t>Closing (Dividends)	15,000.00</a:t>
              </a:r>
            </a:p>
          </p:txBody>
        </p:sp>
        <p:grpSp>
          <p:nvGrpSpPr>
            <p:cNvPr id="14" name="Group 18"/>
            <p:cNvGrpSpPr/>
            <p:nvPr/>
          </p:nvGrpSpPr>
          <p:grpSpPr>
            <a:xfrm>
              <a:off x="4922517" y="2209800"/>
              <a:ext cx="4219949" cy="1078194"/>
              <a:chOff x="18982" y="2438400"/>
              <a:chExt cx="4060099" cy="107819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072914" y="2766536"/>
                <a:ext cx="200616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743200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Bal.	65,218.84</a:t>
                </a:r>
              </a:p>
              <a:p>
                <a:pPr>
                  <a:tabLst>
                    <a:tab pos="2743200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Closing (Income Summary)	79,896.57</a:t>
                </a:r>
              </a:p>
              <a:p>
                <a:pPr>
                  <a:tabLst>
                    <a:tab pos="2743200" algn="dec"/>
                  </a:tabLst>
                </a:pPr>
                <a:r>
                  <a:rPr lang="en-US" sz="1400" i="1" dirty="0" smtClean="0"/>
                  <a:t>(New Bal.	130,115.41)</a:t>
                </a:r>
                <a:endParaRPr lang="en-US" sz="1400" dirty="0" smtClean="0"/>
              </a:p>
            </p:txBody>
          </p:sp>
          <p:grpSp>
            <p:nvGrpSpPr>
              <p:cNvPr id="16" name="Group 23"/>
              <p:cNvGrpSpPr/>
              <p:nvPr/>
            </p:nvGrpSpPr>
            <p:grpSpPr>
              <a:xfrm>
                <a:off x="18982" y="2438400"/>
                <a:ext cx="4012333" cy="1078194"/>
                <a:chOff x="5577417" y="2672632"/>
                <a:chExt cx="3725873" cy="1078194"/>
              </a:xfrm>
            </p:grpSpPr>
            <p:grpSp>
              <p:nvGrpSpPr>
                <p:cNvPr id="17" name="Group 55"/>
                <p:cNvGrpSpPr/>
                <p:nvPr/>
              </p:nvGrpSpPr>
              <p:grpSpPr>
                <a:xfrm>
                  <a:off x="5577417" y="2672632"/>
                  <a:ext cx="3725873" cy="1078194"/>
                  <a:chOff x="5577417" y="2672632"/>
                  <a:chExt cx="3725873" cy="1078194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5998902" y="2672632"/>
                    <a:ext cx="287126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Retained Earnings</a:t>
                    </a:r>
                  </a:p>
                </p:txBody>
              </p:sp>
              <p:cxnSp>
                <p:nvCxnSpPr>
                  <p:cNvPr id="20" name="Straight Connector 19"/>
                  <p:cNvCxnSpPr/>
                  <p:nvPr/>
                </p:nvCxnSpPr>
                <p:spPr>
                  <a:xfrm flipH="1">
                    <a:off x="5577417" y="3019306"/>
                    <a:ext cx="372587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7440354" y="3019306"/>
                    <a:ext cx="0" cy="7315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5602242" y="3019306"/>
                  <a:ext cx="179729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490663" algn="dec"/>
                    </a:tabLst>
                  </a:pPr>
                  <a:endParaRPr lang="en-US" sz="1400" dirty="0" smtClean="0"/>
                </a:p>
              </p:txBody>
            </p:sp>
          </p:grpSp>
        </p:grpSp>
      </p:grpSp>
      <p:grpSp>
        <p:nvGrpSpPr>
          <p:cNvPr id="22" name="Group 30"/>
          <p:cNvGrpSpPr/>
          <p:nvPr/>
        </p:nvGrpSpPr>
        <p:grpSpPr>
          <a:xfrm>
            <a:off x="1371600" y="2731806"/>
            <a:ext cx="6477001" cy="1078194"/>
            <a:chOff x="4922517" y="2209800"/>
            <a:chExt cx="4219949" cy="1078194"/>
          </a:xfrm>
        </p:grpSpPr>
        <p:sp>
          <p:nvSpPr>
            <p:cNvPr id="23" name="Rectangle 22"/>
            <p:cNvSpPr/>
            <p:nvPr/>
          </p:nvSpPr>
          <p:spPr>
            <a:xfrm>
              <a:off x="4922518" y="2537936"/>
              <a:ext cx="20851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743200" algn="dec"/>
                </a:tabLst>
              </a:pPr>
              <a:endParaRPr lang="en-US" sz="1400" dirty="0" smtClean="0"/>
            </a:p>
          </p:txBody>
        </p:sp>
        <p:grpSp>
          <p:nvGrpSpPr>
            <p:cNvPr id="24" name="Group 18"/>
            <p:cNvGrpSpPr/>
            <p:nvPr/>
          </p:nvGrpSpPr>
          <p:grpSpPr>
            <a:xfrm>
              <a:off x="4922517" y="2209800"/>
              <a:ext cx="4219949" cy="1078194"/>
              <a:chOff x="18982" y="2438400"/>
              <a:chExt cx="4060099" cy="107819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072914" y="2766536"/>
                <a:ext cx="200616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743200" algn="dec"/>
                  </a:tabLst>
                </a:pPr>
                <a:r>
                  <a:rPr lang="en-US" sz="1400" dirty="0" smtClean="0"/>
                  <a:t>Closing (Retained Earnings)	15,000.00</a:t>
                </a:r>
              </a:p>
            </p:txBody>
          </p:sp>
          <p:grpSp>
            <p:nvGrpSpPr>
              <p:cNvPr id="26" name="Group 23"/>
              <p:cNvGrpSpPr/>
              <p:nvPr/>
            </p:nvGrpSpPr>
            <p:grpSpPr>
              <a:xfrm>
                <a:off x="18982" y="2438400"/>
                <a:ext cx="4012333" cy="1078194"/>
                <a:chOff x="5577417" y="2672632"/>
                <a:chExt cx="3725873" cy="1078194"/>
              </a:xfrm>
            </p:grpSpPr>
            <p:grpSp>
              <p:nvGrpSpPr>
                <p:cNvPr id="27" name="Group 55"/>
                <p:cNvGrpSpPr/>
                <p:nvPr/>
              </p:nvGrpSpPr>
              <p:grpSpPr>
                <a:xfrm>
                  <a:off x="5577417" y="2672632"/>
                  <a:ext cx="3725873" cy="1078194"/>
                  <a:chOff x="5577417" y="2672632"/>
                  <a:chExt cx="3725873" cy="1078194"/>
                </a:xfrm>
              </p:grpSpPr>
              <p:sp>
                <p:nvSpPr>
                  <p:cNvPr id="29" name="Rectangle 28"/>
                  <p:cNvSpPr/>
                  <p:nvPr/>
                </p:nvSpPr>
                <p:spPr>
                  <a:xfrm>
                    <a:off x="5998902" y="2672632"/>
                    <a:ext cx="287126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Dividends</a:t>
                    </a:r>
                  </a:p>
                </p:txBody>
              </p:sp>
              <p:cxnSp>
                <p:nvCxnSpPr>
                  <p:cNvPr id="30" name="Straight Connector 29"/>
                  <p:cNvCxnSpPr/>
                  <p:nvPr/>
                </p:nvCxnSpPr>
                <p:spPr>
                  <a:xfrm flipH="1">
                    <a:off x="5577417" y="3019306"/>
                    <a:ext cx="372587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7440354" y="3019306"/>
                    <a:ext cx="0" cy="7315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Rectangle 27"/>
                <p:cNvSpPr/>
                <p:nvPr/>
              </p:nvSpPr>
              <p:spPr>
                <a:xfrm>
                  <a:off x="5602242" y="3019306"/>
                  <a:ext cx="179729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490663" algn="dec"/>
                    </a:tabLst>
                  </a:pPr>
                  <a:endParaRPr lang="en-US" sz="1400" dirty="0" smtClean="0"/>
                </a:p>
              </p:txBody>
            </p:sp>
          </p:grpSp>
        </p:grpSp>
      </p:grpSp>
      <p:grpSp>
        <p:nvGrpSpPr>
          <p:cNvPr id="32" name="Group 31"/>
          <p:cNvGrpSpPr/>
          <p:nvPr/>
        </p:nvGrpSpPr>
        <p:grpSpPr>
          <a:xfrm>
            <a:off x="381000" y="3783456"/>
            <a:ext cx="914400" cy="1676400"/>
            <a:chOff x="381000" y="3505200"/>
            <a:chExt cx="914400" cy="1676400"/>
          </a:xfrm>
        </p:grpSpPr>
        <p:sp>
          <p:nvSpPr>
            <p:cNvPr id="33" name="TextBox 32"/>
            <p:cNvSpPr txBox="1"/>
            <p:nvPr/>
          </p:nvSpPr>
          <p:spPr>
            <a:xfrm>
              <a:off x="381000" y="3505200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34" name="Straight Arrow Connector 33"/>
            <p:cNvCxnSpPr>
              <a:stCxn id="33" idx="2"/>
            </p:cNvCxnSpPr>
            <p:nvPr/>
          </p:nvCxnSpPr>
          <p:spPr>
            <a:xfrm>
              <a:off x="693842" y="3874532"/>
              <a:ext cx="601558" cy="1307068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248400" y="3783456"/>
            <a:ext cx="2426562" cy="1676400"/>
            <a:chOff x="381000" y="3505200"/>
            <a:chExt cx="2426562" cy="1676400"/>
          </a:xfrm>
        </p:grpSpPr>
        <p:sp>
          <p:nvSpPr>
            <p:cNvPr id="36" name="TextBox 35"/>
            <p:cNvSpPr txBox="1"/>
            <p:nvPr/>
          </p:nvSpPr>
          <p:spPr>
            <a:xfrm>
              <a:off x="381000" y="3505200"/>
              <a:ext cx="242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Debit Retained Earnings</a:t>
              </a:r>
            </a:p>
          </p:txBody>
        </p:sp>
        <p:cxnSp>
          <p:nvCxnSpPr>
            <p:cNvPr id="37" name="Straight Arrow Connector 36"/>
            <p:cNvCxnSpPr>
              <a:stCxn id="36" idx="2"/>
            </p:cNvCxnSpPr>
            <p:nvPr/>
          </p:nvCxnSpPr>
          <p:spPr>
            <a:xfrm flipH="1">
              <a:off x="1295403" y="3874532"/>
              <a:ext cx="298878" cy="1307068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190999" y="5879068"/>
            <a:ext cx="3276616" cy="521732"/>
            <a:chOff x="381000" y="3352800"/>
            <a:chExt cx="3276616" cy="521732"/>
          </a:xfrm>
        </p:grpSpPr>
        <p:sp>
          <p:nvSpPr>
            <p:cNvPr id="39" name="TextBox 38"/>
            <p:cNvSpPr txBox="1"/>
            <p:nvPr/>
          </p:nvSpPr>
          <p:spPr>
            <a:xfrm>
              <a:off x="381000" y="3505200"/>
              <a:ext cx="1728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Credit Dividends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0" name="Straight Arrow Connector 39"/>
            <p:cNvCxnSpPr>
              <a:endCxn id="39" idx="3"/>
            </p:cNvCxnSpPr>
            <p:nvPr/>
          </p:nvCxnSpPr>
          <p:spPr>
            <a:xfrm flipH="1">
              <a:off x="2109550" y="3352800"/>
              <a:ext cx="1548066" cy="33706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1371600" y="306593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43200" algn="dec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Bal.	15,000.00</a:t>
            </a:r>
          </a:p>
          <a:p>
            <a:pPr>
              <a:tabLst>
                <a:tab pos="2743200" algn="dec"/>
              </a:tabLst>
            </a:pPr>
            <a:r>
              <a:rPr lang="en-US" sz="1400" i="1" dirty="0" smtClean="0"/>
              <a:t>(New Bal.	0.00)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6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3.4|5.1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|2.9|2.7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1|4.2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.8|3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7754</TotalTime>
  <Words>368</Words>
  <Application>Microsoft Office PowerPoint</Application>
  <PresentationFormat>On-screen Show (4:3)</PresentationFormat>
  <Paragraphs>130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Custom Design</vt:lpstr>
      <vt:lpstr>PowerPoint Presentation</vt:lpstr>
      <vt:lpstr>Closing Entries</vt:lpstr>
      <vt:lpstr>The Income Summary Account</vt:lpstr>
      <vt:lpstr>Closing Entry for Accounts with Credit Balances</vt:lpstr>
      <vt:lpstr>Closing Entry for Accounts with Credit Balances</vt:lpstr>
      <vt:lpstr>Closing Entry for Income Statement Accounts with Debit Balances</vt:lpstr>
      <vt:lpstr>Summary of Closing Entry for Income Statement Accounts with Debit Balances</vt:lpstr>
      <vt:lpstr>Closing Entry to Record Net Income</vt:lpstr>
      <vt:lpstr>Closing Entry for Dividends</vt:lpstr>
      <vt:lpstr>Completed Closing Entries for a Corporation Recorded in a Journal</vt:lpstr>
      <vt:lpstr>Work Together 16-4</vt:lpstr>
      <vt:lpstr>Close the income statement accounts with credit balances</vt:lpstr>
      <vt:lpstr>Close the income statement accounts with debit balances</vt:lpstr>
      <vt:lpstr>Close the Income Summary account</vt:lpstr>
      <vt:lpstr>Close the Dividends account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McLaughlin</dc:creator>
  <cp:lastModifiedBy>Heidi Robison</cp:lastModifiedBy>
  <cp:revision>301</cp:revision>
  <dcterms:created xsi:type="dcterms:W3CDTF">2012-07-02T15:51:50Z</dcterms:created>
  <dcterms:modified xsi:type="dcterms:W3CDTF">2014-09-28T15:57:10Z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-748959103</vt:i4>
  </property>
  <property fmtid="{D5CDD505-2E9C-101B-9397-08002B2CF9AE}" pid="3" name="_NewReviewCycle">
    <vt:lpwstr/>
  </property>
  <property fmtid="{D5CDD505-2E9C-101B-9397-08002B2CF9AE}" pid="4" name="_EmailSubject">
    <vt:lpwstr>C21 PPT Sample Comments</vt:lpwstr>
  </property>
  <property fmtid="{D5CDD505-2E9C-101B-9397-08002B2CF9AE}" pid="5" name="_AuthorEmail">
    <vt:lpwstr>Diane.Bowdler@cengage.com</vt:lpwstr>
  </property>
  <property fmtid="{D5CDD505-2E9C-101B-9397-08002B2CF9AE}" pid="6" name="_AuthorEmailDisplayName">
    <vt:lpwstr>Bowdler, Diane</vt:lpwstr>
  </property>
</Properties>
</file>