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0"/>
  </p:notesMasterIdLst>
  <p:sldIdLst>
    <p:sldId id="356" r:id="rId2"/>
    <p:sldId id="371" r:id="rId3"/>
    <p:sldId id="372" r:id="rId4"/>
    <p:sldId id="378" r:id="rId5"/>
    <p:sldId id="379" r:id="rId6"/>
    <p:sldId id="373" r:id="rId7"/>
    <p:sldId id="380" r:id="rId8"/>
    <p:sldId id="374" r:id="rId9"/>
    <p:sldId id="375" r:id="rId10"/>
    <p:sldId id="377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 User" initials="CU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B6D5AB"/>
    <a:srgbClr val="EA0000"/>
    <a:srgbClr val="77933C"/>
    <a:srgbClr val="FF3300"/>
    <a:srgbClr val="FF0000"/>
    <a:srgbClr val="CC0000"/>
    <a:srgbClr val="73BEF1"/>
    <a:srgbClr val="1376B9"/>
    <a:srgbClr val="131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589" autoAdjust="0"/>
    <p:restoredTop sz="94686" autoAdjust="0"/>
  </p:normalViewPr>
  <p:slideViewPr>
    <p:cSldViewPr>
      <p:cViewPr varScale="1">
        <p:scale>
          <a:sx n="88" d="100"/>
          <a:sy n="88" d="100"/>
        </p:scale>
        <p:origin x="102" y="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858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02248-3E8E-4013-A492-EE2D20E1DA6B}" type="datetimeFigureOut">
              <a:rPr lang="en-US" smtClean="0"/>
              <a:pPr/>
              <a:t>9/29/2014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03EE-1FBA-4CD6-A9B1-250AC4FFD3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9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75438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39623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39623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535113"/>
            <a:ext cx="3962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320" y="6583680"/>
            <a:ext cx="1828800" cy="2743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325880"/>
            <a:ext cx="8686800" cy="0"/>
          </a:xfrm>
          <a:prstGeom prst="line">
            <a:avLst/>
          </a:prstGeom>
          <a:ln w="38100">
            <a:solidFill>
              <a:srgbClr val="AAD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transition>
    <p:wipe dir="r"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Calibri" pitchFamily="34" charset="0"/>
        <a:buChar char="●"/>
        <a:defRPr lang="en-US" sz="3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600200"/>
            <a:ext cx="914400" cy="525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 smtClean="0"/>
              <a:t>Learning Objectives</a:t>
            </a:r>
            <a:endParaRPr lang="en-US" sz="2800" dirty="0"/>
          </a:p>
        </p:txBody>
      </p:sp>
      <p:sp>
        <p:nvSpPr>
          <p:cNvPr id="7" name="Wave 6"/>
          <p:cNvSpPr/>
          <p:nvPr/>
        </p:nvSpPr>
        <p:spPr>
          <a:xfrm>
            <a:off x="0" y="6400800"/>
            <a:ext cx="9144000" cy="457200"/>
          </a:xfrm>
          <a:prstGeom prst="wave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583680"/>
            <a:ext cx="9144000" cy="274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6600"/>
                </a:solidFill>
              </a:rPr>
              <a:t>© 2014 Cengage Learning. All Rights Reserved.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1" y="2514600"/>
            <a:ext cx="640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r>
              <a:rPr lang="en-US" sz="2400" dirty="0" smtClean="0"/>
              <a:t> 	Calculate earnings per share.</a:t>
            </a:r>
          </a:p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r>
              <a:rPr lang="en-US" sz="2400" dirty="0" smtClean="0"/>
              <a:t> 	Calculate and interpret market ratios.</a:t>
            </a:r>
          </a:p>
          <a:p>
            <a:pPr marL="685800" indent="-685800">
              <a:spcAft>
                <a:spcPts val="1200"/>
              </a:spcAft>
            </a:pPr>
            <a:r>
              <a:rPr lang="en-US" sz="2400" b="1" dirty="0" smtClean="0"/>
              <a:t>LO</a:t>
            </a:r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r>
              <a:rPr lang="en-US" sz="2400" dirty="0" smtClean="0"/>
              <a:t> 	Calculate and interpret liquidity ratios.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220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37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3400" y="2971800"/>
            <a:ext cx="8610600" cy="1143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7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1600200"/>
            <a:ext cx="8610600" cy="1143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7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Quick Ratio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3400" y="1666875"/>
          <a:ext cx="8046720" cy="552450"/>
        </p:xfrm>
        <a:graphic>
          <a:graphicData uri="http://schemas.openxmlformats.org/drawingml/2006/table">
            <a:tbl>
              <a:tblPr/>
              <a:tblGrid>
                <a:gridCol w="2194560"/>
                <a:gridCol w="457200"/>
                <a:gridCol w="2743200"/>
                <a:gridCol w="457200"/>
                <a:gridCol w="2194560"/>
              </a:tblGrid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Accounts Receivable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Quick Assets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0" y="3038475"/>
          <a:ext cx="8046720" cy="552450"/>
        </p:xfrm>
        <a:graphic>
          <a:graphicData uri="http://schemas.openxmlformats.org/drawingml/2006/table">
            <a:tbl>
              <a:tblPr/>
              <a:tblGrid>
                <a:gridCol w="2194560"/>
                <a:gridCol w="457200"/>
                <a:gridCol w="2743200"/>
                <a:gridCol w="457200"/>
                <a:gridCol w="2194560"/>
              </a:tblGrid>
              <a:tr h="55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Quick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Assets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÷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Current Liabilities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Quick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Ratio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3400" y="3590925"/>
          <a:ext cx="8046720" cy="457200"/>
        </p:xfrm>
        <a:graphic>
          <a:graphicData uri="http://schemas.openxmlformats.org/drawingml/2006/table">
            <a:tbl>
              <a:tblPr/>
              <a:tblGrid>
                <a:gridCol w="2194560"/>
                <a:gridCol w="457200"/>
                <a:gridCol w="2743200"/>
                <a:gridCol w="457200"/>
                <a:gridCol w="2194560"/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$72,316.90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÷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$32,251.78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33400" y="2219325"/>
          <a:ext cx="8046720" cy="457200"/>
        </p:xfrm>
        <a:graphic>
          <a:graphicData uri="http://schemas.openxmlformats.org/drawingml/2006/table">
            <a:tbl>
              <a:tblPr/>
              <a:tblGrid>
                <a:gridCol w="2194560"/>
                <a:gridCol w="457200"/>
                <a:gridCol w="2743200"/>
                <a:gridCol w="457200"/>
                <a:gridCol w="2194560"/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$54,444.34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$17,872.56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$72,316.90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15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6" name="Flowchart: Delay 15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14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Together 17-4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Analyzing financial statements using financial ratios</a:t>
            </a:r>
          </a:p>
          <a:p>
            <a:r>
              <a:rPr lang="en-US" dirty="0"/>
              <a:t>Selected financial information for Eagle Corporation is presented below. A form for completing this problem is given in the Working Papers. Your instructor will guide you through the following example.</a:t>
            </a:r>
          </a:p>
          <a:p>
            <a:r>
              <a:rPr lang="en-US" dirty="0"/>
              <a:t>Net income after federal income taxes </a:t>
            </a:r>
            <a:r>
              <a:rPr lang="en-US" dirty="0" smtClean="0"/>
              <a:t>	</a:t>
            </a:r>
            <a:r>
              <a:rPr lang="en-US" dirty="0"/>
              <a:t>	$148,186.18</a:t>
            </a:r>
          </a:p>
          <a:p>
            <a:r>
              <a:rPr lang="en-US" dirty="0"/>
              <a:t>Number of shares outstanding 		40,000</a:t>
            </a:r>
          </a:p>
          <a:p>
            <a:r>
              <a:rPr lang="en-US" dirty="0"/>
              <a:t>Dividends per share 			$2.48</a:t>
            </a:r>
          </a:p>
          <a:p>
            <a:r>
              <a:rPr lang="en-US" dirty="0"/>
              <a:t>Market price 				$37.90</a:t>
            </a:r>
          </a:p>
          <a:p>
            <a:r>
              <a:rPr lang="en-US" dirty="0"/>
              <a:t>Quick assets 				$484,943.00</a:t>
            </a:r>
          </a:p>
          <a:p>
            <a:r>
              <a:rPr lang="en-US" dirty="0"/>
              <a:t>Current assets 				$604,984.00</a:t>
            </a:r>
          </a:p>
          <a:p>
            <a:r>
              <a:rPr lang="en-US" dirty="0"/>
              <a:t>Current liabilities 			</a:t>
            </a:r>
            <a:r>
              <a:rPr lang="en-US" dirty="0" smtClean="0"/>
              <a:t>	$</a:t>
            </a:r>
            <a:r>
              <a:rPr lang="en-US" dirty="0"/>
              <a:t>418,493.00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25134"/>
      </p:ext>
    </p:extLst>
  </p:cSld>
  <p:clrMapOvr>
    <a:masterClrMapping/>
  </p:clrMapOvr>
  <p:transition advTm="2498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777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/>
              <a:t>Calculate the (a) earnings per share, (b) dividend yield, and (c) price-earnings ratio. Round the dividend yield to the nearest 0.01%. Round the P/E ratio to the nearest 0.1.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Evaluate each ratio relative to prior-year ratios. Investors consider Eagle Corporation to be an income stock.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Calculate the (a) working capital and (b) current and quick ratios. Round ratios to the nearest 0.01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Determine if the liquidity ratios are within management's target range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59333"/>
      </p:ext>
    </p:extLst>
  </p:cSld>
  <p:clrMapOvr>
    <a:masterClrMapping/>
  </p:clrMapOvr>
  <p:transition advTm="950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the (a) earnings per share,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3050" t="6898" r="42921" b="71442"/>
          <a:stretch/>
        </p:blipFill>
        <p:spPr bwMode="auto">
          <a:xfrm>
            <a:off x="424543" y="1524000"/>
            <a:ext cx="5061857" cy="243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32812" t="69137" r="46008" b="25835"/>
          <a:stretch/>
        </p:blipFill>
        <p:spPr bwMode="auto">
          <a:xfrm>
            <a:off x="3505200" y="4648200"/>
            <a:ext cx="5289550" cy="1558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8499"/>
      </p:ext>
    </p:extLst>
  </p:cSld>
  <p:clrMapOvr>
    <a:masterClrMapping/>
  </p:clrMapOvr>
  <p:transition advTm="3286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(b) dividend yield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3051" t="7851" r="42929" b="67573"/>
          <a:stretch/>
        </p:blipFill>
        <p:spPr bwMode="auto">
          <a:xfrm>
            <a:off x="489857" y="1905000"/>
            <a:ext cx="4691743" cy="297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32629" t="74249" r="45921" b="19587"/>
          <a:stretch/>
        </p:blipFill>
        <p:spPr bwMode="auto">
          <a:xfrm>
            <a:off x="3429001" y="5105400"/>
            <a:ext cx="5571172" cy="1137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3338"/>
      </p:ext>
    </p:extLst>
  </p:cSld>
  <p:clrMapOvr>
    <a:masterClrMapping/>
  </p:clrMapOvr>
  <p:transition advTm="2795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52400"/>
            <a:ext cx="7772400" cy="1143000"/>
          </a:xfrm>
        </p:spPr>
        <p:txBody>
          <a:bodyPr/>
          <a:lstStyle/>
          <a:p>
            <a:r>
              <a:rPr lang="en-US" dirty="0"/>
              <a:t>(c) price-earnings ratio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3455" t="7138" r="43411" b="59975"/>
          <a:stretch/>
        </p:blipFill>
        <p:spPr bwMode="auto">
          <a:xfrm>
            <a:off x="489857" y="1828800"/>
            <a:ext cx="5072743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33361" t="80745" r="45641" b="12848"/>
          <a:stretch/>
        </p:blipFill>
        <p:spPr bwMode="auto">
          <a:xfrm>
            <a:off x="4038600" y="4953000"/>
            <a:ext cx="5105400" cy="1236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69196"/>
      </p:ext>
    </p:extLst>
  </p:cSld>
  <p:clrMapOvr>
    <a:masterClrMapping/>
  </p:clrMapOvr>
  <p:transition advTm="265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2800" dirty="0"/>
              <a:t>Evaluate each ratio relative to prior-year ratios. Investors consider Eagle Corporation to be an income stock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2660" t="7856" r="29745" b="57653"/>
          <a:stretch/>
        </p:blipFill>
        <p:spPr bwMode="auto">
          <a:xfrm>
            <a:off x="489856" y="1828800"/>
            <a:ext cx="7968343" cy="3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9393"/>
      </p:ext>
    </p:extLst>
  </p:cSld>
  <p:clrMapOvr>
    <a:masterClrMapping/>
  </p:clrMapOvr>
  <p:transition advTm="4619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Calculate the (a) working capital and (b) current and quick ratios. Round ratios to the nearest 0.01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2937" t="42611" r="30128" b="44790"/>
          <a:stretch/>
        </p:blipFill>
        <p:spPr bwMode="auto">
          <a:xfrm>
            <a:off x="446314" y="1828800"/>
            <a:ext cx="7707086" cy="30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55553" t="66865" r="30378" b="25178"/>
          <a:stretch/>
        </p:blipFill>
        <p:spPr bwMode="auto">
          <a:xfrm>
            <a:off x="4648200" y="4876800"/>
            <a:ext cx="4429760" cy="1282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4660"/>
      </p:ext>
    </p:extLst>
  </p:cSld>
  <p:clrMapOvr>
    <a:masterClrMapping/>
  </p:clrMapOvr>
  <p:transition advTm="3723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if the liquidity ratios are within management's target range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FCD2455E-EC1D-45EA-B6B2-90AB88848CF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3076" t="42382" r="30110" b="36681"/>
          <a:stretch/>
        </p:blipFill>
        <p:spPr bwMode="auto">
          <a:xfrm>
            <a:off x="478971" y="1600200"/>
            <a:ext cx="5769430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55598" t="74498" r="29751" b="11379"/>
          <a:stretch/>
        </p:blipFill>
        <p:spPr bwMode="auto">
          <a:xfrm>
            <a:off x="6281058" y="1992176"/>
            <a:ext cx="2862942" cy="2579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50154"/>
      </p:ext>
    </p:extLst>
  </p:cSld>
  <p:clrMapOvr>
    <a:masterClrMapping/>
  </p:clrMapOvr>
  <p:transition advTm="8599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914400" y="4114800"/>
            <a:ext cx="7315200" cy="1295400"/>
            <a:chOff x="914400" y="4114800"/>
            <a:chExt cx="7315200" cy="1295400"/>
          </a:xfr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74000">
                <a:schemeClr val="bg1"/>
              </a:gs>
            </a:gsLst>
            <a:lin ang="0" scaled="1"/>
            <a:tileRect/>
          </a:gradFill>
        </p:grpSpPr>
        <p:sp>
          <p:nvSpPr>
            <p:cNvPr id="20" name="Rectangle 19"/>
            <p:cNvSpPr/>
            <p:nvPr/>
          </p:nvSpPr>
          <p:spPr>
            <a:xfrm>
              <a:off x="914400" y="4114800"/>
              <a:ext cx="5867400" cy="1295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334000" y="4943585"/>
              <a:ext cx="13716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858000" y="4943585"/>
              <a:ext cx="13716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334000" y="5324585"/>
              <a:ext cx="1371600" cy="0"/>
            </a:xfrm>
            <a:prstGeom prst="line">
              <a:avLst/>
            </a:prstGeom>
            <a:grpFill/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858000" y="5324585"/>
              <a:ext cx="1371600" cy="0"/>
            </a:xfrm>
            <a:prstGeom prst="line">
              <a:avLst/>
            </a:prstGeom>
            <a:grpFill/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14400" y="4105835"/>
          <a:ext cx="7315198" cy="1188720"/>
        </p:xfrm>
        <a:graphic>
          <a:graphicData uri="http://schemas.openxmlformats.org/drawingml/2006/table">
            <a:tbl>
              <a:tblPr/>
              <a:tblGrid>
                <a:gridCol w="4279668"/>
                <a:gridCol w="111398"/>
                <a:gridCol w="1395544"/>
                <a:gridCol w="133044"/>
                <a:gridCol w="1395544"/>
              </a:tblGrid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Net Income after Federal Income Tax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tabLst>
                          <a:tab pos="1554480" algn="r"/>
                        </a:tabLst>
                      </a:pPr>
                      <a:endParaRPr lang="en-US" sz="2200" b="0" i="0" u="none" strike="noStrike" kern="1200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tabLst>
                          <a:tab pos="1554480" algn="r"/>
                        </a:tabLst>
                      </a:pPr>
                      <a:r>
                        <a:rPr lang="en-US" sz="2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$	79,896.57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tabLst>
                          <a:tab pos="1554480" algn="r"/>
                        </a:tabLst>
                      </a:pPr>
                      <a:endParaRPr lang="en-US" sz="2200" b="0" i="0" u="none" strike="noStrike" kern="1200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tabLst>
                          <a:tab pos="1554480" algn="r"/>
                        </a:tabLst>
                      </a:pPr>
                      <a:r>
                        <a:rPr lang="en-US" sz="2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$	79,896.57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Number of Shares Outstanding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1554480" algn="r"/>
                        </a:tabLst>
                      </a:pP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1554480" algn="r"/>
                        </a:tabLst>
                      </a:pP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	÷ </a:t>
                      </a: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7,500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1554480" algn="r"/>
                        </a:tabLst>
                      </a:pP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1554480" algn="r"/>
                        </a:tabLst>
                      </a:pP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	÷ </a:t>
                      </a: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Earnings per Share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1554480" algn="r"/>
                        </a:tabLst>
                      </a:pP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1554480" algn="r"/>
                        </a:tabLst>
                      </a:pP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$	10.65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1554480" algn="r"/>
                        </a:tabLst>
                      </a:pP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tabLst>
                          <a:tab pos="1554480" algn="r"/>
                        </a:tabLst>
                      </a:pP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$	1.07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Earnings per Share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 income after federal income tax divided by the number of outstanding shares of stock is called </a:t>
            </a:r>
            <a:r>
              <a:rPr lang="en-US" b="1" dirty="0" smtClean="0">
                <a:solidFill>
                  <a:srgbClr val="0070C0"/>
                </a:solidFill>
              </a:rPr>
              <a:t>earnings per share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Earnings per share is often abbreviated as </a:t>
            </a:r>
            <a:r>
              <a:rPr lang="en-US" b="1" dirty="0" smtClean="0">
                <a:solidFill>
                  <a:srgbClr val="0070C0"/>
                </a:solidFill>
              </a:rPr>
              <a:t>EPS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LO6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9" name="Flowchart: Delay 8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1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Ratios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ratio that measures a corporation’s financial performance in relation to the market value of its stock is called a </a:t>
            </a:r>
            <a:r>
              <a:rPr lang="en-US" b="1" dirty="0" smtClean="0">
                <a:solidFill>
                  <a:srgbClr val="0070C0"/>
                </a:solidFill>
              </a:rPr>
              <a:t>market ratio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LO7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1" name="Flowchart: Delay 10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45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0" y="3429000"/>
            <a:ext cx="7620000" cy="1295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7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Dividend Yield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relationship </a:t>
            </a:r>
            <a:r>
              <a:rPr lang="en-US" dirty="0"/>
              <a:t>between dividends per </a:t>
            </a:r>
            <a:r>
              <a:rPr lang="en-US" dirty="0" smtClean="0"/>
              <a:t>share and market price per share is called the </a:t>
            </a:r>
            <a:r>
              <a:rPr lang="en-US" b="1" dirty="0" smtClean="0">
                <a:solidFill>
                  <a:srgbClr val="0070C0"/>
                </a:solidFill>
              </a:rPr>
              <a:t>dividend yield</a:t>
            </a:r>
            <a:r>
              <a:rPr lang="en-US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LO7</a:t>
            </a:r>
            <a:endParaRPr lang="en-US" dirty="0"/>
          </a:p>
        </p:txBody>
      </p:sp>
      <p:grpSp>
        <p:nvGrpSpPr>
          <p:cNvPr id="4" name="Group 9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1" name="Flowchart: Delay 10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71600" y="3429000"/>
          <a:ext cx="6400800" cy="86064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28800"/>
                <a:gridCol w="457200"/>
                <a:gridCol w="1828800"/>
                <a:gridCol w="457200"/>
                <a:gridCol w="1828800"/>
              </a:tblGrid>
              <a:tr h="860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/>
                        <a:t>Dividends</a:t>
                      </a:r>
                      <a:br>
                        <a:rPr lang="en-US" sz="2400" b="1" u="none" strike="noStrike" dirty="0" smtClean="0"/>
                      </a:br>
                      <a:r>
                        <a:rPr lang="en-US" sz="2400" b="1" u="none" strike="noStrike" dirty="0" smtClean="0"/>
                        <a:t>per Share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/>
                        <a:t>÷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/>
                        <a:t>Market Price per </a:t>
                      </a:r>
                      <a:r>
                        <a:rPr lang="en-US" sz="2400" b="1" u="none" strike="noStrike" dirty="0" smtClean="0"/>
                        <a:t>Share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/>
                        <a:t>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/>
                        <a:t>Dividend</a:t>
                      </a:r>
                      <a:br>
                        <a:rPr lang="en-US" sz="2400" b="1" u="none" strike="noStrike" dirty="0" smtClean="0"/>
                      </a:br>
                      <a:r>
                        <a:rPr lang="en-US" sz="2400" b="1" u="none" strike="noStrike" dirty="0" smtClean="0"/>
                        <a:t>Yield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371600" y="4289642"/>
          <a:ext cx="6400800" cy="43475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28800"/>
                <a:gridCol w="457200"/>
                <a:gridCol w="1828800"/>
                <a:gridCol w="457200"/>
                <a:gridCol w="1828800"/>
              </a:tblGrid>
              <a:tr h="434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$2.00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/>
                        <a:t>÷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$228.75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/>
                        <a:t>=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0.87%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94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71600" y="3962400"/>
            <a:ext cx="7772400" cy="1295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7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Price-Earnings Ratio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relationship between the market value per share and earnings per share of a stock is called the </a:t>
            </a:r>
            <a:r>
              <a:rPr lang="en-US" b="1" dirty="0" smtClean="0">
                <a:solidFill>
                  <a:srgbClr val="0070C0"/>
                </a:solidFill>
              </a:rPr>
              <a:t>price-earnings ratio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It is often referred to as the </a:t>
            </a:r>
            <a:r>
              <a:rPr lang="en-US" i="1" dirty="0" smtClean="0">
                <a:solidFill>
                  <a:srgbClr val="0070C0"/>
                </a:solidFill>
              </a:rPr>
              <a:t>P/E ratio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LO7</a:t>
            </a:r>
            <a:endParaRPr lang="en-US" dirty="0"/>
          </a:p>
        </p:txBody>
      </p:sp>
      <p:grpSp>
        <p:nvGrpSpPr>
          <p:cNvPr id="4" name="Group 9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1" name="Flowchart: Delay 10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371600" y="3962400"/>
          <a:ext cx="6400800" cy="860642"/>
        </p:xfrm>
        <a:graphic>
          <a:graphicData uri="http://schemas.openxmlformats.org/drawingml/2006/table">
            <a:tbl>
              <a:tblPr/>
              <a:tblGrid>
                <a:gridCol w="1828800"/>
                <a:gridCol w="457200"/>
                <a:gridCol w="1828800"/>
                <a:gridCol w="457200"/>
                <a:gridCol w="1828800"/>
              </a:tblGrid>
              <a:tr h="8606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Market Price</a:t>
                      </a:r>
                      <a:b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per Share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÷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Earnings</a:t>
                      </a:r>
                      <a:b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per Share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Price-Earnings Ratio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371600" y="4818530"/>
          <a:ext cx="6400800" cy="434758"/>
        </p:xfrm>
        <a:graphic>
          <a:graphicData uri="http://schemas.openxmlformats.org/drawingml/2006/table">
            <a:tbl>
              <a:tblPr/>
              <a:tblGrid>
                <a:gridCol w="1828800"/>
                <a:gridCol w="457200"/>
                <a:gridCol w="1828800"/>
                <a:gridCol w="457200"/>
                <a:gridCol w="1828800"/>
              </a:tblGrid>
              <a:tr h="434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$228.75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÷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$10.65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21.5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41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Liquidity Ratios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ratio that measures the ability of a business to pay its current financial obligations is called a </a:t>
            </a:r>
            <a:r>
              <a:rPr lang="en-US" b="1" dirty="0" smtClean="0">
                <a:solidFill>
                  <a:srgbClr val="0070C0"/>
                </a:solidFill>
              </a:rPr>
              <a:t>liquidity ratio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LO8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15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71600" y="3166110"/>
            <a:ext cx="7772400" cy="1295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7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Capital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amount of current assets less current liabilities is called </a:t>
            </a:r>
            <a:r>
              <a:rPr lang="en-US" b="1" dirty="0" smtClean="0">
                <a:solidFill>
                  <a:srgbClr val="0070C0"/>
                </a:solidFill>
              </a:rPr>
              <a:t>working capital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29600" y="1115568"/>
            <a:ext cx="588216" cy="408623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LO8</a:t>
            </a:r>
            <a:endParaRPr lang="en-US" dirty="0"/>
          </a:p>
        </p:txBody>
      </p:sp>
      <p:grpSp>
        <p:nvGrpSpPr>
          <p:cNvPr id="5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371600" y="3166110"/>
          <a:ext cx="6400800" cy="883424"/>
        </p:xfrm>
        <a:graphic>
          <a:graphicData uri="http://schemas.openxmlformats.org/drawingml/2006/table">
            <a:tbl>
              <a:tblPr/>
              <a:tblGrid>
                <a:gridCol w="1828800"/>
                <a:gridCol w="457200"/>
                <a:gridCol w="1828800"/>
                <a:gridCol w="457200"/>
                <a:gridCol w="1828800"/>
              </a:tblGrid>
              <a:tr h="883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Current</a:t>
                      </a:r>
                      <a:b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Assets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−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Current Liabilities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Working Capital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71600" y="4049534"/>
          <a:ext cx="6400800" cy="446266"/>
        </p:xfrm>
        <a:graphic>
          <a:graphicData uri="http://schemas.openxmlformats.org/drawingml/2006/table">
            <a:tbl>
              <a:tblPr/>
              <a:tblGrid>
                <a:gridCol w="1828800"/>
                <a:gridCol w="457200"/>
                <a:gridCol w="1828800"/>
                <a:gridCol w="457200"/>
                <a:gridCol w="1828800"/>
              </a:tblGrid>
              <a:tr h="446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$185,322.90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−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$32,251.78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=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$153,071.12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79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4572000"/>
            <a:ext cx="8229600" cy="10668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7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Current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A ratio that measures the relationship of current assets to current liabilities is called the </a:t>
            </a:r>
            <a:r>
              <a:rPr lang="en-US" b="1" dirty="0" smtClean="0">
                <a:solidFill>
                  <a:srgbClr val="0070C0"/>
                </a:solidFill>
              </a:rPr>
              <a:t>current ratio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The current ratio measures a company’s ability to pay its current liabilities when due.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4400" y="4572000"/>
          <a:ext cx="7498080" cy="693420"/>
        </p:xfrm>
        <a:graphic>
          <a:graphicData uri="http://schemas.openxmlformats.org/drawingml/2006/table">
            <a:tbl>
              <a:tblPr/>
              <a:tblGrid>
                <a:gridCol w="2103120"/>
                <a:gridCol w="457200"/>
                <a:gridCol w="2377440"/>
                <a:gridCol w="457200"/>
                <a:gridCol w="2103120"/>
              </a:tblGrid>
              <a:tr h="693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Current Assets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÷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Current Liabilities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Current Ratio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14400" y="5181600"/>
          <a:ext cx="7498080" cy="373380"/>
        </p:xfrm>
        <a:graphic>
          <a:graphicData uri="http://schemas.openxmlformats.org/drawingml/2006/table">
            <a:tbl>
              <a:tblPr/>
              <a:tblGrid>
                <a:gridCol w="2103120"/>
                <a:gridCol w="457200"/>
                <a:gridCol w="2377440"/>
                <a:gridCol w="457200"/>
                <a:gridCol w="2103120"/>
              </a:tblGrid>
              <a:tr h="795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$185,322.90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÷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$32,251.78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=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5.75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10" name="Flowchart: Delay 9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88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Quick Ratio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Cash and other current assets that can be quickly converted into cash are called </a:t>
            </a:r>
            <a:r>
              <a:rPr lang="en-US" b="1" dirty="0" smtClean="0">
                <a:solidFill>
                  <a:srgbClr val="0070C0"/>
                </a:solidFill>
              </a:rPr>
              <a:t>quick assets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Quick assets are also referred to as </a:t>
            </a:r>
            <a:r>
              <a:rPr lang="en-US" i="1" dirty="0" smtClean="0">
                <a:solidFill>
                  <a:srgbClr val="0070C0"/>
                </a:solidFill>
              </a:rPr>
              <a:t>liquid assets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A ratio that measures the relationship of quick assets to current liabilities is called the </a:t>
            </a:r>
            <a:r>
              <a:rPr lang="en-US" b="1" dirty="0" smtClean="0">
                <a:solidFill>
                  <a:srgbClr val="0070C0"/>
                </a:solidFill>
              </a:rPr>
              <a:t>quick ratio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FCD2455E-EC1D-45EA-B6B2-90AB88848CFD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" name="Group 8"/>
          <p:cNvGrpSpPr/>
          <p:nvPr/>
        </p:nvGrpSpPr>
        <p:grpSpPr>
          <a:xfrm>
            <a:off x="7879080" y="0"/>
            <a:ext cx="1188720" cy="381000"/>
            <a:chOff x="7879080" y="0"/>
            <a:chExt cx="1188720" cy="381000"/>
          </a:xfrm>
        </p:grpSpPr>
        <p:sp>
          <p:nvSpPr>
            <p:cNvPr id="6" name="Flowchart: Delay 5"/>
            <p:cNvSpPr/>
            <p:nvPr/>
          </p:nvSpPr>
          <p:spPr>
            <a:xfrm rot="5400000">
              <a:off x="8282940" y="-403860"/>
              <a:ext cx="381000" cy="1188720"/>
            </a:xfrm>
            <a:prstGeom prst="flowChartDelay">
              <a:avLst/>
            </a:prstGeom>
            <a:solidFill>
              <a:schemeClr val="accent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10012" y="0"/>
              <a:ext cx="926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Lesson 17-4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88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12.3|1.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11429</TotalTime>
  <Words>621</Words>
  <Application>Microsoft Office PowerPoint</Application>
  <PresentationFormat>On-screen Show (4:3)</PresentationFormat>
  <Paragraphs>149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Custom Design</vt:lpstr>
      <vt:lpstr>PowerPoint Presentation</vt:lpstr>
      <vt:lpstr>Earnings per Share</vt:lpstr>
      <vt:lpstr>Market Ratios</vt:lpstr>
      <vt:lpstr>Dividend Yield</vt:lpstr>
      <vt:lpstr>Price-Earnings Ratio</vt:lpstr>
      <vt:lpstr>Liquidity Ratios</vt:lpstr>
      <vt:lpstr>Working Capital</vt:lpstr>
      <vt:lpstr>Current Ratio</vt:lpstr>
      <vt:lpstr>Quick Ratio </vt:lpstr>
      <vt:lpstr>Quick Ratio </vt:lpstr>
      <vt:lpstr>Work Together 17-4</vt:lpstr>
      <vt:lpstr>Instructions</vt:lpstr>
      <vt:lpstr>Calculate the (a) earnings per share,</vt:lpstr>
      <vt:lpstr>(b) dividend yield</vt:lpstr>
      <vt:lpstr>(c) price-earnings ratio</vt:lpstr>
      <vt:lpstr>Evaluate each ratio relative to prior-year ratios. Investors consider Eagle Corporation to be an income stock.</vt:lpstr>
      <vt:lpstr>Calculate the (a) working capital and (b) current and quick ratios. Round ratios to the nearest 0.01.</vt:lpstr>
      <vt:lpstr>Determine if the liquidity ratios are within management's target range.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McLaughlin</dc:creator>
  <cp:lastModifiedBy>Heidi Robison</cp:lastModifiedBy>
  <cp:revision>264</cp:revision>
  <dcterms:created xsi:type="dcterms:W3CDTF">2012-07-02T15:51:50Z</dcterms:created>
  <dcterms:modified xsi:type="dcterms:W3CDTF">2014-10-05T13:53:13Z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-748959103</vt:i4>
  </property>
  <property fmtid="{D5CDD505-2E9C-101B-9397-08002B2CF9AE}" pid="3" name="_NewReviewCycle">
    <vt:lpwstr/>
  </property>
  <property fmtid="{D5CDD505-2E9C-101B-9397-08002B2CF9AE}" pid="4" name="_EmailSubject">
    <vt:lpwstr>C21 PPT Sample Comments</vt:lpwstr>
  </property>
  <property fmtid="{D5CDD505-2E9C-101B-9397-08002B2CF9AE}" pid="5" name="_AuthorEmail">
    <vt:lpwstr>Diane.Bowdler@cengage.com</vt:lpwstr>
  </property>
  <property fmtid="{D5CDD505-2E9C-101B-9397-08002B2CF9AE}" pid="6" name="_AuthorEmailDisplayName">
    <vt:lpwstr>Bowdler, Diane</vt:lpwstr>
  </property>
</Properties>
</file>