
<file path=[Content_Types].xml><?xml version="1.0" encoding="utf-8"?>
<Types xmlns="http://schemas.openxmlformats.org/package/2006/content-types">
  <Default Extension="png" ContentType="image/png"/>
  <Default Extension="jpeg" ContentType="image/jpeg"/>
  <Default Extension="wma" ContentType="audio/x-ms-wma"/>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tags/tag1.xml" ContentType="application/vnd.openxmlformats-officedocument.presentationml.tags+xml"/>
  <Override PartName="/ppt/notesSlides/notesSlide14.xml" ContentType="application/vnd.openxmlformats-officedocument.presentationml.notesSlide+xml"/>
  <Override PartName="/ppt/tags/tag2.xml" ContentType="application/vnd.openxmlformats-officedocument.presentationml.tags+xml"/>
  <Override PartName="/ppt/tags/tag3.xml" ContentType="application/vnd.openxmlformats-officedocument.presentationml.tags+xml"/>
  <Override PartName="/ppt/notesSlides/notesSlide15.xml" ContentType="application/vnd.openxmlformats-officedocument.presentationml.notesSlide+xml"/>
  <Override PartName="/ppt/tags/tag4.xml" ContentType="application/vnd.openxmlformats-officedocument.presentationml.tags+xml"/>
  <Override PartName="/ppt/tags/tag5.xml" ContentType="application/vnd.openxmlformats-officedocument.presentationml.tags+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4"/>
  </p:notesMasterIdLst>
  <p:sldIdLst>
    <p:sldId id="258" r:id="rId2"/>
    <p:sldId id="326" r:id="rId3"/>
    <p:sldId id="327" r:id="rId4"/>
    <p:sldId id="298" r:id="rId5"/>
    <p:sldId id="315" r:id="rId6"/>
    <p:sldId id="316" r:id="rId7"/>
    <p:sldId id="317" r:id="rId8"/>
    <p:sldId id="318" r:id="rId9"/>
    <p:sldId id="319" r:id="rId10"/>
    <p:sldId id="320" r:id="rId11"/>
    <p:sldId id="321" r:id="rId12"/>
    <p:sldId id="322" r:id="rId13"/>
    <p:sldId id="323" r:id="rId14"/>
    <p:sldId id="324" r:id="rId15"/>
    <p:sldId id="325" r:id="rId16"/>
    <p:sldId id="328" r:id="rId17"/>
    <p:sldId id="332" r:id="rId18"/>
    <p:sldId id="333" r:id="rId19"/>
    <p:sldId id="334" r:id="rId20"/>
    <p:sldId id="285" r:id="rId21"/>
    <p:sldId id="335" r:id="rId22"/>
    <p:sldId id="336" r:id="rId23"/>
  </p:sldIdLst>
  <p:sldSz cx="9144000" cy="6858000" type="screen4x3"/>
  <p:notesSz cx="7053263" cy="9309100"/>
  <p:defaultTextStyle>
    <a:defPPr>
      <a:defRPr lang="en-US"/>
    </a:defPPr>
    <a:lvl1pPr algn="l" rtl="0" fontAlgn="base">
      <a:spcBef>
        <a:spcPct val="0"/>
      </a:spcBef>
      <a:spcAft>
        <a:spcPct val="0"/>
      </a:spcAft>
      <a:defRPr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CC00"/>
    <a:srgbClr val="003399"/>
    <a:srgbClr val="C4151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343" autoAdjust="0"/>
    <p:restoredTop sz="80290" autoAdjust="0"/>
  </p:normalViewPr>
  <p:slideViewPr>
    <p:cSldViewPr snapToGrid="0">
      <p:cViewPr varScale="1">
        <p:scale>
          <a:sx n="74" d="100"/>
          <a:sy n="74" d="100"/>
        </p:scale>
        <p:origin x="1464" y="60"/>
      </p:cViewPr>
      <p:guideLst>
        <p:guide orient="horz" pos="2160"/>
        <p:guide pos="2880"/>
      </p:guideLst>
    </p:cSldViewPr>
  </p:slideViewPr>
  <p:notesTextViewPr>
    <p:cViewPr>
      <p:scale>
        <a:sx n="100" d="100"/>
        <a:sy n="100" d="100"/>
      </p:scale>
      <p:origin x="0" y="-3624"/>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6530" name="Rectangle 2"/>
          <p:cNvSpPr>
            <a:spLocks noGrp="1" noChangeArrowheads="1"/>
          </p:cNvSpPr>
          <p:nvPr>
            <p:ph type="hdr" sz="quarter"/>
          </p:nvPr>
        </p:nvSpPr>
        <p:spPr bwMode="auto">
          <a:xfrm>
            <a:off x="0" y="0"/>
            <a:ext cx="3056414" cy="4654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497" tIns="46749" rIns="93497" bIns="46749" numCol="1" anchor="t" anchorCtr="0" compatLnSpc="1">
            <a:prstTxWarp prst="textNoShape">
              <a:avLst/>
            </a:prstTxWarp>
          </a:bodyPr>
          <a:lstStyle>
            <a:lvl1pPr>
              <a:defRPr sz="1200"/>
            </a:lvl1pPr>
          </a:lstStyle>
          <a:p>
            <a:endParaRPr lang="en-US" altLang="en-US"/>
          </a:p>
        </p:txBody>
      </p:sp>
      <p:sp>
        <p:nvSpPr>
          <p:cNvPr id="406531" name="Rectangle 3"/>
          <p:cNvSpPr>
            <a:spLocks noGrp="1" noChangeArrowheads="1"/>
          </p:cNvSpPr>
          <p:nvPr>
            <p:ph type="dt" idx="1"/>
          </p:nvPr>
        </p:nvSpPr>
        <p:spPr bwMode="auto">
          <a:xfrm>
            <a:off x="3995217" y="0"/>
            <a:ext cx="3056414" cy="4654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497" tIns="46749" rIns="93497" bIns="46749" numCol="1" anchor="t" anchorCtr="0" compatLnSpc="1">
            <a:prstTxWarp prst="textNoShape">
              <a:avLst/>
            </a:prstTxWarp>
          </a:bodyPr>
          <a:lstStyle>
            <a:lvl1pPr algn="r">
              <a:defRPr sz="1200"/>
            </a:lvl1pPr>
          </a:lstStyle>
          <a:p>
            <a:endParaRPr lang="en-US" altLang="en-US"/>
          </a:p>
        </p:txBody>
      </p:sp>
      <p:sp>
        <p:nvSpPr>
          <p:cNvPr id="406532" name="Rectangle 4"/>
          <p:cNvSpPr>
            <a:spLocks noGrp="1" noRot="1" noChangeAspect="1" noChangeArrowheads="1" noTextEdit="1"/>
          </p:cNvSpPr>
          <p:nvPr>
            <p:ph type="sldImg" idx="2"/>
          </p:nvPr>
        </p:nvSpPr>
        <p:spPr bwMode="auto">
          <a:xfrm>
            <a:off x="1200150" y="698500"/>
            <a:ext cx="4654550" cy="3490913"/>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406533" name="Rectangle 5"/>
          <p:cNvSpPr>
            <a:spLocks noGrp="1" noChangeArrowheads="1"/>
          </p:cNvSpPr>
          <p:nvPr>
            <p:ph type="body" sz="quarter" idx="3"/>
          </p:nvPr>
        </p:nvSpPr>
        <p:spPr bwMode="auto">
          <a:xfrm>
            <a:off x="705327" y="4421823"/>
            <a:ext cx="5642610" cy="41890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497" tIns="46749" rIns="93497" bIns="46749"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406534" name="Rectangle 6"/>
          <p:cNvSpPr>
            <a:spLocks noGrp="1" noChangeArrowheads="1"/>
          </p:cNvSpPr>
          <p:nvPr>
            <p:ph type="ftr" sz="quarter" idx="4"/>
          </p:nvPr>
        </p:nvSpPr>
        <p:spPr bwMode="auto">
          <a:xfrm>
            <a:off x="0" y="8842029"/>
            <a:ext cx="3056414" cy="4654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497" tIns="46749" rIns="93497" bIns="46749" numCol="1" anchor="b" anchorCtr="0" compatLnSpc="1">
            <a:prstTxWarp prst="textNoShape">
              <a:avLst/>
            </a:prstTxWarp>
          </a:bodyPr>
          <a:lstStyle>
            <a:lvl1pPr>
              <a:defRPr sz="1200"/>
            </a:lvl1pPr>
          </a:lstStyle>
          <a:p>
            <a:endParaRPr lang="en-US" altLang="en-US"/>
          </a:p>
        </p:txBody>
      </p:sp>
      <p:sp>
        <p:nvSpPr>
          <p:cNvPr id="406535" name="Rectangle 7"/>
          <p:cNvSpPr>
            <a:spLocks noGrp="1" noChangeArrowheads="1"/>
          </p:cNvSpPr>
          <p:nvPr>
            <p:ph type="sldNum" sz="quarter" idx="5"/>
          </p:nvPr>
        </p:nvSpPr>
        <p:spPr bwMode="auto">
          <a:xfrm>
            <a:off x="3995217" y="8842029"/>
            <a:ext cx="3056414" cy="4654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497" tIns="46749" rIns="93497" bIns="46749" numCol="1" anchor="b" anchorCtr="0" compatLnSpc="1">
            <a:prstTxWarp prst="textNoShape">
              <a:avLst/>
            </a:prstTxWarp>
          </a:bodyPr>
          <a:lstStyle>
            <a:lvl1pPr algn="r">
              <a:defRPr sz="1200"/>
            </a:lvl1pPr>
          </a:lstStyle>
          <a:p>
            <a:fld id="{215A5315-2735-42F6-9D9B-7A84DAE05DB6}" type="slidenum">
              <a:rPr lang="en-US" altLang="en-US"/>
              <a:pPr/>
              <a:t>‹#›</a:t>
            </a:fld>
            <a:endParaRPr lang="en-US" altLang="en-US"/>
          </a:p>
        </p:txBody>
      </p:sp>
    </p:spTree>
    <p:extLst>
      <p:ext uri="{BB962C8B-B14F-4D97-AF65-F5344CB8AC3E}">
        <p14:creationId xmlns:p14="http://schemas.microsoft.com/office/powerpoint/2010/main" val="1673334737"/>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Arial" panose="020B0604020202020204" pitchFamily="34" charset="0"/>
        <a:ea typeface="+mn-ea"/>
        <a:cs typeface="+mn-cs"/>
      </a:defRPr>
    </a:lvl1pPr>
    <a:lvl2pPr marL="457200" algn="l" rtl="0" fontAlgn="base">
      <a:spcBef>
        <a:spcPct val="30000"/>
      </a:spcBef>
      <a:spcAft>
        <a:spcPct val="0"/>
      </a:spcAft>
      <a:defRPr sz="1200" kern="1200">
        <a:solidFill>
          <a:schemeClr val="tx1"/>
        </a:solidFill>
        <a:latin typeface="Arial" panose="020B0604020202020204" pitchFamily="34" charset="0"/>
        <a:ea typeface="+mn-ea"/>
        <a:cs typeface="+mn-cs"/>
      </a:defRPr>
    </a:lvl2pPr>
    <a:lvl3pPr marL="914400" algn="l" rtl="0" fontAlgn="base">
      <a:spcBef>
        <a:spcPct val="30000"/>
      </a:spcBef>
      <a:spcAft>
        <a:spcPct val="0"/>
      </a:spcAft>
      <a:defRPr sz="1200" kern="1200">
        <a:solidFill>
          <a:schemeClr val="tx1"/>
        </a:solidFill>
        <a:latin typeface="Arial" panose="020B0604020202020204" pitchFamily="34" charset="0"/>
        <a:ea typeface="+mn-ea"/>
        <a:cs typeface="+mn-cs"/>
      </a:defRPr>
    </a:lvl3pPr>
    <a:lvl4pPr marL="1371600" algn="l" rtl="0" fontAlgn="base">
      <a:spcBef>
        <a:spcPct val="30000"/>
      </a:spcBef>
      <a:spcAft>
        <a:spcPct val="0"/>
      </a:spcAft>
      <a:defRPr sz="1200" kern="1200">
        <a:solidFill>
          <a:schemeClr val="tx1"/>
        </a:solidFill>
        <a:latin typeface="Arial" panose="020B0604020202020204" pitchFamily="34" charset="0"/>
        <a:ea typeface="+mn-ea"/>
        <a:cs typeface="+mn-cs"/>
      </a:defRPr>
    </a:lvl4pPr>
    <a:lvl5pPr marL="1828800" algn="l" rtl="0" fontAlgn="base">
      <a:spcBef>
        <a:spcPct val="30000"/>
      </a:spcBef>
      <a:spcAft>
        <a:spcPct val="0"/>
      </a:spcAft>
      <a:defRPr sz="1200" kern="1200">
        <a:solidFill>
          <a:schemeClr val="tx1"/>
        </a:solidFill>
        <a:latin typeface="Arial" panose="020B0604020202020204"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8" Type="http://schemas.openxmlformats.org/officeDocument/2006/relationships/hyperlink" Target="http://blogs.reuters.com/search/journalist.php?edition=us&amp;n=bernard.orr&amp;" TargetMode="External"/><Relationship Id="rId13" Type="http://schemas.openxmlformats.org/officeDocument/2006/relationships/hyperlink" Target="http://money.cnn.com/quote/quote.html?symb=BBY" TargetMode="External"/><Relationship Id="rId3" Type="http://schemas.openxmlformats.org/officeDocument/2006/relationships/hyperlink" Target="http://blogs.reuters.com/search/journalist.php?edition=us&amp;n=diane.bartz&amp;" TargetMode="External"/><Relationship Id="rId7" Type="http://schemas.openxmlformats.org/officeDocument/2006/relationships/hyperlink" Target="http://blogs.reuters.com/search/journalist.php?edition=us&amp;n=soyoung.kim&amp;" TargetMode="External"/><Relationship Id="rId12" Type="http://schemas.openxmlformats.org/officeDocument/2006/relationships/hyperlink" Target="http://money.cnn.com/2014/08/26/investing/best-buy-earnings/" TargetMode="External"/><Relationship Id="rId2" Type="http://schemas.openxmlformats.org/officeDocument/2006/relationships/slide" Target="../slides/slide21.xml"/><Relationship Id="rId1" Type="http://schemas.openxmlformats.org/officeDocument/2006/relationships/notesMaster" Target="../notesMasters/notesMaster1.xml"/><Relationship Id="rId6" Type="http://schemas.openxmlformats.org/officeDocument/2006/relationships/hyperlink" Target="http://www.reuters.com/finance/markets/index?symbol=.SPX" TargetMode="External"/><Relationship Id="rId11" Type="http://schemas.openxmlformats.org/officeDocument/2006/relationships/hyperlink" Target="http://money.cnn.com/quote/quote.html?symb=AMZN" TargetMode="External"/><Relationship Id="rId5" Type="http://schemas.openxmlformats.org/officeDocument/2006/relationships/hyperlink" Target="http://www.reuters.com/finance/stocks/overview?symbol=T" TargetMode="External"/><Relationship Id="rId15" Type="http://schemas.openxmlformats.org/officeDocument/2006/relationships/hyperlink" Target="http://money.cnn.com/quote/quote.html?symb=WMT" TargetMode="External"/><Relationship Id="rId10" Type="http://schemas.openxmlformats.org/officeDocument/2006/relationships/hyperlink" Target="http://money.cnn.com/quote/quote.html?symb=ODP" TargetMode="External"/><Relationship Id="rId4" Type="http://schemas.openxmlformats.org/officeDocument/2006/relationships/hyperlink" Target="http://www.reuters.com/finance/stocks/overview?symbol=TWX" TargetMode="External"/><Relationship Id="rId9" Type="http://schemas.openxmlformats.org/officeDocument/2006/relationships/hyperlink" Target="http://money.cnn.com/quote/quote.html?symb=SPLS" TargetMode="External"/><Relationship Id="rId14" Type="http://schemas.openxmlformats.org/officeDocument/2006/relationships/hyperlink" Target="http://money.cnn.com/quote/quote.html?symb=RSH" TargetMode="Externa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7FC4974-5D6B-4EBC-A2B7-7F9FD0EE22DE}" type="slidenum">
              <a:rPr lang="en-US" altLang="en-US"/>
              <a:pPr/>
              <a:t>1</a:t>
            </a:fld>
            <a:endParaRPr lang="en-US" altLang="en-US"/>
          </a:p>
        </p:txBody>
      </p:sp>
      <p:sp>
        <p:nvSpPr>
          <p:cNvPr id="407554" name="Rectangle 2"/>
          <p:cNvSpPr>
            <a:spLocks noGrp="1" noRot="1" noChangeAspect="1" noChangeArrowheads="1" noTextEdit="1"/>
          </p:cNvSpPr>
          <p:nvPr>
            <p:ph type="sldImg"/>
          </p:nvPr>
        </p:nvSpPr>
        <p:spPr>
          <a:ln/>
        </p:spPr>
      </p:sp>
      <p:sp>
        <p:nvSpPr>
          <p:cNvPr id="407555" name="Rectangle 3"/>
          <p:cNvSpPr>
            <a:spLocks noGrp="1" noChangeArrowheads="1"/>
          </p:cNvSpPr>
          <p:nvPr>
            <p:ph type="body" idx="1"/>
          </p:nvPr>
        </p:nvSpPr>
        <p:spPr/>
        <p:txBody>
          <a:bodyPr/>
          <a:lstStyle/>
          <a:p>
            <a:r>
              <a:rPr lang="en-US" altLang="en-US" dirty="0" smtClean="0"/>
              <a:t>17-2 Financing, Expanding,</a:t>
            </a:r>
            <a:r>
              <a:rPr lang="en-US" altLang="en-US" baseline="0" dirty="0" smtClean="0"/>
              <a:t> and Dissolving a Corporation</a:t>
            </a:r>
            <a:endParaRPr lang="en-US" altLang="en-US" dirty="0"/>
          </a:p>
        </p:txBody>
      </p:sp>
    </p:spTree>
    <p:extLst>
      <p:ext uri="{BB962C8B-B14F-4D97-AF65-F5344CB8AC3E}">
        <p14:creationId xmlns:p14="http://schemas.microsoft.com/office/powerpoint/2010/main" val="172728815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C354D2E-3A08-4917-BD85-092C354A6801}" type="slidenum">
              <a:rPr lang="en-US" altLang="en-US"/>
              <a:pPr/>
              <a:t>12</a:t>
            </a:fld>
            <a:endParaRPr lang="en-US" altLang="en-US"/>
          </a:p>
        </p:txBody>
      </p:sp>
      <p:sp>
        <p:nvSpPr>
          <p:cNvPr id="429058" name="Rectangle 2"/>
          <p:cNvSpPr>
            <a:spLocks noGrp="1" noRot="1" noChangeAspect="1" noChangeArrowheads="1" noTextEdit="1"/>
          </p:cNvSpPr>
          <p:nvPr>
            <p:ph type="sldImg"/>
          </p:nvPr>
        </p:nvSpPr>
        <p:spPr>
          <a:ln/>
        </p:spPr>
      </p:sp>
      <p:sp>
        <p:nvSpPr>
          <p:cNvPr id="429059" name="Rectangle 3"/>
          <p:cNvSpPr>
            <a:spLocks noGrp="1" noChangeArrowheads="1"/>
          </p:cNvSpPr>
          <p:nvPr>
            <p:ph type="body" idx="1"/>
          </p:nvPr>
        </p:nvSpPr>
        <p:spPr/>
        <p:txBody>
          <a:bodyPr/>
          <a:lstStyle/>
          <a:p>
            <a:endParaRPr lang="en-US" altLang="en-US"/>
          </a:p>
        </p:txBody>
      </p:sp>
    </p:spTree>
    <p:extLst>
      <p:ext uri="{BB962C8B-B14F-4D97-AF65-F5344CB8AC3E}">
        <p14:creationId xmlns:p14="http://schemas.microsoft.com/office/powerpoint/2010/main" val="373529873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0FE9F7F-2877-4559-A71B-B6CEFC7F1DE0}" type="slidenum">
              <a:rPr lang="en-US" altLang="en-US"/>
              <a:pPr/>
              <a:t>13</a:t>
            </a:fld>
            <a:endParaRPr lang="en-US" altLang="en-US"/>
          </a:p>
        </p:txBody>
      </p:sp>
      <p:sp>
        <p:nvSpPr>
          <p:cNvPr id="430082" name="Rectangle 2"/>
          <p:cNvSpPr>
            <a:spLocks noGrp="1" noRot="1" noChangeAspect="1" noChangeArrowheads="1" noTextEdit="1"/>
          </p:cNvSpPr>
          <p:nvPr>
            <p:ph type="sldImg"/>
          </p:nvPr>
        </p:nvSpPr>
        <p:spPr>
          <a:ln/>
        </p:spPr>
      </p:sp>
      <p:sp>
        <p:nvSpPr>
          <p:cNvPr id="430083" name="Rectangle 3"/>
          <p:cNvSpPr>
            <a:spLocks noGrp="1" noChangeArrowheads="1"/>
          </p:cNvSpPr>
          <p:nvPr>
            <p:ph type="body" idx="1"/>
          </p:nvPr>
        </p:nvSpPr>
        <p:spPr/>
        <p:txBody>
          <a:bodyPr/>
          <a:lstStyle/>
          <a:p>
            <a:endParaRPr lang="en-US" altLang="en-US"/>
          </a:p>
        </p:txBody>
      </p:sp>
    </p:spTree>
    <p:extLst>
      <p:ext uri="{BB962C8B-B14F-4D97-AF65-F5344CB8AC3E}">
        <p14:creationId xmlns:p14="http://schemas.microsoft.com/office/powerpoint/2010/main" val="164753337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BA81381-9C00-4D43-86FF-936964CA311C}" type="slidenum">
              <a:rPr lang="en-US" altLang="en-US"/>
              <a:pPr/>
              <a:t>14</a:t>
            </a:fld>
            <a:endParaRPr lang="en-US" altLang="en-US"/>
          </a:p>
        </p:txBody>
      </p:sp>
      <p:sp>
        <p:nvSpPr>
          <p:cNvPr id="431106" name="Rectangle 2"/>
          <p:cNvSpPr>
            <a:spLocks noGrp="1" noRot="1" noChangeAspect="1" noChangeArrowheads="1" noTextEdit="1"/>
          </p:cNvSpPr>
          <p:nvPr>
            <p:ph type="sldImg"/>
          </p:nvPr>
        </p:nvSpPr>
        <p:spPr>
          <a:ln/>
        </p:spPr>
      </p:sp>
      <p:sp>
        <p:nvSpPr>
          <p:cNvPr id="431107" name="Rectangle 3"/>
          <p:cNvSpPr>
            <a:spLocks noGrp="1" noChangeArrowheads="1"/>
          </p:cNvSpPr>
          <p:nvPr>
            <p:ph type="body" idx="1"/>
          </p:nvPr>
        </p:nvSpPr>
        <p:spPr/>
        <p:txBody>
          <a:bodyPr/>
          <a:lstStyle/>
          <a:p>
            <a:endParaRPr lang="en-US" altLang="en-US"/>
          </a:p>
        </p:txBody>
      </p:sp>
    </p:spTree>
    <p:extLst>
      <p:ext uri="{BB962C8B-B14F-4D97-AF65-F5344CB8AC3E}">
        <p14:creationId xmlns:p14="http://schemas.microsoft.com/office/powerpoint/2010/main" val="156757515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CAF0F84-5E0D-4A87-AECF-3C5C6666CC21}" type="slidenum">
              <a:rPr lang="en-US" altLang="en-US"/>
              <a:pPr/>
              <a:t>15</a:t>
            </a:fld>
            <a:endParaRPr lang="en-US" altLang="en-US"/>
          </a:p>
        </p:txBody>
      </p:sp>
      <p:sp>
        <p:nvSpPr>
          <p:cNvPr id="432130" name="Rectangle 2"/>
          <p:cNvSpPr>
            <a:spLocks noGrp="1" noRot="1" noChangeAspect="1" noChangeArrowheads="1" noTextEdit="1"/>
          </p:cNvSpPr>
          <p:nvPr>
            <p:ph type="sldImg"/>
          </p:nvPr>
        </p:nvSpPr>
        <p:spPr>
          <a:ln/>
        </p:spPr>
      </p:sp>
      <p:sp>
        <p:nvSpPr>
          <p:cNvPr id="432131" name="Rectangle 3"/>
          <p:cNvSpPr>
            <a:spLocks noGrp="1" noChangeArrowheads="1"/>
          </p:cNvSpPr>
          <p:nvPr>
            <p:ph type="body" idx="1"/>
          </p:nvPr>
        </p:nvSpPr>
        <p:spPr/>
        <p:txBody>
          <a:bodyPr/>
          <a:lstStyle/>
          <a:p>
            <a:endParaRPr lang="en-US" altLang="en-US"/>
          </a:p>
        </p:txBody>
      </p:sp>
    </p:spTree>
    <p:extLst>
      <p:ext uri="{BB962C8B-B14F-4D97-AF65-F5344CB8AC3E}">
        <p14:creationId xmlns:p14="http://schemas.microsoft.com/office/powerpoint/2010/main" val="233173614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4DDAB84-48AF-451D-81FF-58F33D294785}" type="slidenum">
              <a:rPr lang="en-US"/>
              <a:pPr/>
              <a:t>16</a:t>
            </a:fld>
            <a:endParaRPr lang="en-US"/>
          </a:p>
        </p:txBody>
      </p:sp>
      <p:sp>
        <p:nvSpPr>
          <p:cNvPr id="131074" name="Rectangle 2"/>
          <p:cNvSpPr>
            <a:spLocks noGrp="1" noRot="1" noChangeAspect="1" noChangeArrowheads="1" noTextEdit="1"/>
          </p:cNvSpPr>
          <p:nvPr>
            <p:ph type="sldImg"/>
          </p:nvPr>
        </p:nvSpPr>
        <p:spPr>
          <a:ln/>
        </p:spPr>
      </p:sp>
      <p:sp>
        <p:nvSpPr>
          <p:cNvPr id="131075"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227421487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A308460-555C-4E80-B647-E811FB7D2260}" type="slidenum">
              <a:rPr lang="en-US"/>
              <a:pPr/>
              <a:t>17</a:t>
            </a:fld>
            <a:endParaRPr lang="en-US"/>
          </a:p>
        </p:txBody>
      </p:sp>
      <p:sp>
        <p:nvSpPr>
          <p:cNvPr id="135170" name="Rectangle 2"/>
          <p:cNvSpPr>
            <a:spLocks noGrp="1" noRot="1" noChangeAspect="1" noChangeArrowheads="1" noTextEdit="1"/>
          </p:cNvSpPr>
          <p:nvPr>
            <p:ph type="sldImg"/>
          </p:nvPr>
        </p:nvSpPr>
        <p:spPr>
          <a:ln/>
        </p:spPr>
      </p:sp>
      <p:sp>
        <p:nvSpPr>
          <p:cNvPr id="135171"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164462289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CAAED9E-4001-46C1-9845-512C4C2FA0E6}" type="slidenum">
              <a:rPr lang="en-US"/>
              <a:pPr/>
              <a:t>18</a:t>
            </a:fld>
            <a:endParaRPr lang="en-US"/>
          </a:p>
        </p:txBody>
      </p:sp>
      <p:sp>
        <p:nvSpPr>
          <p:cNvPr id="136194" name="Rectangle 2"/>
          <p:cNvSpPr>
            <a:spLocks noGrp="1" noRot="1" noChangeAspect="1" noChangeArrowheads="1" noTextEdit="1"/>
          </p:cNvSpPr>
          <p:nvPr>
            <p:ph type="sldImg"/>
          </p:nvPr>
        </p:nvSpPr>
        <p:spPr>
          <a:ln/>
        </p:spPr>
      </p:sp>
      <p:sp>
        <p:nvSpPr>
          <p:cNvPr id="136195"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400780376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96AE704-156A-48CE-BF46-1FD897ED5A6A}" type="slidenum">
              <a:rPr lang="en-US" altLang="en-US"/>
              <a:pPr/>
              <a:t>20</a:t>
            </a:fld>
            <a:endParaRPr lang="en-US" altLang="en-US"/>
          </a:p>
        </p:txBody>
      </p:sp>
      <p:sp>
        <p:nvSpPr>
          <p:cNvPr id="433154" name="Rectangle 2"/>
          <p:cNvSpPr>
            <a:spLocks noGrp="1" noRot="1" noChangeAspect="1" noChangeArrowheads="1" noTextEdit="1"/>
          </p:cNvSpPr>
          <p:nvPr>
            <p:ph type="sldImg"/>
          </p:nvPr>
        </p:nvSpPr>
        <p:spPr>
          <a:ln/>
        </p:spPr>
      </p:sp>
      <p:sp>
        <p:nvSpPr>
          <p:cNvPr id="433155" name="Rectangle 3"/>
          <p:cNvSpPr>
            <a:spLocks noGrp="1" noChangeArrowheads="1"/>
          </p:cNvSpPr>
          <p:nvPr>
            <p:ph type="body" idx="1"/>
          </p:nvPr>
        </p:nvSpPr>
        <p:spPr/>
        <p:txBody>
          <a:bodyPr/>
          <a:lstStyle/>
          <a:p>
            <a:endParaRPr lang="en-US" altLang="en-US"/>
          </a:p>
        </p:txBody>
      </p:sp>
    </p:spTree>
    <p:extLst>
      <p:ext uri="{BB962C8B-B14F-4D97-AF65-F5344CB8AC3E}">
        <p14:creationId xmlns:p14="http://schemas.microsoft.com/office/powerpoint/2010/main" val="34622104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32500" lnSpcReduction="20000"/>
          </a:bodyPr>
          <a:lstStyle/>
          <a:p>
            <a:r>
              <a:rPr lang="en-US" b="1" dirty="0" smtClean="0"/>
              <a:t>Collapse of Comcast cable deal may chasten Wall Street, for a while</a:t>
            </a:r>
          </a:p>
          <a:p>
            <a:r>
              <a:rPr lang="en-US" dirty="0" smtClean="0"/>
              <a:t>WASHINGTON, April 24 | By </a:t>
            </a:r>
            <a:r>
              <a:rPr lang="en-US" dirty="0" smtClean="0">
                <a:hlinkClick r:id="rId3"/>
              </a:rPr>
              <a:t>Diane </a:t>
            </a:r>
            <a:r>
              <a:rPr lang="en-US" dirty="0" err="1" smtClean="0">
                <a:hlinkClick r:id="rId3"/>
              </a:rPr>
              <a:t>Bartz</a:t>
            </a:r>
            <a:r>
              <a:rPr lang="en-US" dirty="0" smtClean="0"/>
              <a:t> </a:t>
            </a:r>
          </a:p>
          <a:p>
            <a:r>
              <a:rPr lang="en-US" dirty="0" smtClean="0"/>
              <a:t>(Reuters) - Comcast Corp's failed bid to buy </a:t>
            </a:r>
            <a:r>
              <a:rPr lang="en-US" dirty="0" smtClean="0">
                <a:hlinkClick r:id="rId4"/>
              </a:rPr>
              <a:t>Time Warner</a:t>
            </a:r>
            <a:r>
              <a:rPr lang="en-US" dirty="0" smtClean="0"/>
              <a:t> Cable Inc is the latest muscle flex by U.S. antitrust enforcers and will likely deter chief executives from pursuing aggressive transactions as a way to spend excess cash.</a:t>
            </a:r>
          </a:p>
          <a:p>
            <a:endParaRPr lang="en-US" dirty="0" smtClean="0"/>
          </a:p>
          <a:p>
            <a:r>
              <a:rPr lang="en-US" dirty="0" smtClean="0"/>
              <a:t>Comcast, which had barely convinced regulators to allow it to buy NBC Universal four years ago, folded under pressure from the Federal Communications Commission and the Department of Justice and scrapped its deal to buy its No. 2 rival on Friday.</a:t>
            </a:r>
          </a:p>
          <a:p>
            <a:endParaRPr lang="en-US" dirty="0" smtClean="0"/>
          </a:p>
          <a:p>
            <a:r>
              <a:rPr lang="en-US" dirty="0" smtClean="0"/>
              <a:t>It comes two months after the Federal Trade Commission, which shares antitrust jurisdiction with the Justice Department, sued to block Sysco Corp's proposed deal to buy its biggest rival US Foods. A court fight is ongoing.</a:t>
            </a:r>
          </a:p>
          <a:p>
            <a:endParaRPr lang="en-US" dirty="0" smtClean="0"/>
          </a:p>
          <a:p>
            <a:r>
              <a:rPr lang="en-US" dirty="0" smtClean="0"/>
              <a:t>The one-two punch from regulators shows the U.S. government is reluctant to approve deals that will take out a main rival in industries with few competitors, and could prompt companies to eye deals outside their core areas or their home markets, dealmakers say.</a:t>
            </a:r>
          </a:p>
          <a:p>
            <a:endParaRPr lang="en-US" dirty="0" smtClean="0"/>
          </a:p>
          <a:p>
            <a:r>
              <a:rPr lang="en-US" dirty="0" smtClean="0"/>
              <a:t>Spencer </a:t>
            </a:r>
            <a:r>
              <a:rPr lang="en-US" dirty="0" err="1" smtClean="0"/>
              <a:t>Kurn</a:t>
            </a:r>
            <a:r>
              <a:rPr lang="en-US" dirty="0" smtClean="0"/>
              <a:t>, analyst at New Street Research, said the government sent Comcast a clear message that they are too big right now, and the company is going to be hesitant to put deals in front of regulators where they could gain scale.</a:t>
            </a:r>
          </a:p>
          <a:p>
            <a:endParaRPr lang="en-US" dirty="0" smtClean="0"/>
          </a:p>
          <a:p>
            <a:r>
              <a:rPr lang="en-US" dirty="0" smtClean="0"/>
              <a:t>"Before the (Time Warner Cable) deal came about, Comcast was looking internationally and said that they hadn't found anything attractive to them. Given the restrictions in the U.S. they are likely to resume looking internationally again," he said.</a:t>
            </a:r>
          </a:p>
          <a:p>
            <a:endParaRPr lang="en-US" dirty="0" smtClean="0"/>
          </a:p>
          <a:p>
            <a:r>
              <a:rPr lang="en-US" dirty="0" smtClean="0"/>
              <a:t>Perceptions of a bigger regulatory threat could also make buyers more risk averse and push them to lock in stronger protections, such as securing consent from sellers that they do not have to pay penalties if regulators shoot down a deal. Comcast, for example, has emerged relatively unscathed from the deal collapse since it does not have to pay the so-called reverse break-up fee.</a:t>
            </a:r>
          </a:p>
          <a:p>
            <a:r>
              <a:rPr lang="en-US" dirty="0" smtClean="0"/>
              <a:t>Meanwhile, </a:t>
            </a:r>
            <a:r>
              <a:rPr lang="en-US" dirty="0" smtClean="0">
                <a:hlinkClick r:id="rId5"/>
              </a:rPr>
              <a:t>AT&amp;T</a:t>
            </a:r>
            <a:r>
              <a:rPr lang="en-US" dirty="0" smtClean="0"/>
              <a:t> had to pay $6 billion in cash and assets to T-Mobile when regulators killed its planned purchase of the smaller rival in 2011.</a:t>
            </a:r>
          </a:p>
          <a:p>
            <a:endParaRPr lang="en-US" dirty="0" smtClean="0"/>
          </a:p>
          <a:p>
            <a:r>
              <a:rPr lang="en-US" dirty="0" smtClean="0"/>
              <a:t>"What's going to happen is that Wall Street will continue to go forward with some trepidation, trying to do some big deals," said Carl </a:t>
            </a:r>
            <a:r>
              <a:rPr lang="en-US" dirty="0" err="1" smtClean="0"/>
              <a:t>Hittinger</a:t>
            </a:r>
            <a:r>
              <a:rPr lang="en-US" dirty="0" smtClean="0"/>
              <a:t>, an antitrust expert at law firm Baker &amp; Hostetler LLP. "People are going to hesitate.“</a:t>
            </a:r>
          </a:p>
          <a:p>
            <a:endParaRPr lang="en-US" dirty="0" smtClean="0"/>
          </a:p>
          <a:p>
            <a:r>
              <a:rPr lang="en-US" dirty="0" smtClean="0"/>
              <a:t>Indeed, the abortive bid for Time Warner Cable follows the public scuttling of AT&amp;T's T-Mobile bid, as well as the quiet dismissal in 2014 of ambitions by </a:t>
            </a:r>
            <a:r>
              <a:rPr lang="en-US" dirty="0" err="1" smtClean="0"/>
              <a:t>SoftBank</a:t>
            </a:r>
            <a:r>
              <a:rPr lang="en-US" dirty="0" smtClean="0"/>
              <a:t> Corp, Sprint's owner, to buy rival T-Mobile.</a:t>
            </a:r>
          </a:p>
          <a:p>
            <a:r>
              <a:rPr lang="en-US" dirty="0" smtClean="0"/>
              <a:t>In that instance, </a:t>
            </a:r>
            <a:r>
              <a:rPr lang="en-US" dirty="0" err="1" smtClean="0"/>
              <a:t>SoftBank</a:t>
            </a:r>
            <a:r>
              <a:rPr lang="en-US" dirty="0" smtClean="0"/>
              <a:t> decided not to make a formal bid for T-Mobile after both FCC chairman Tom Wheeler and the Justice Department's antitrust chief expressed skepticism about a merger between any of the top four wireless phone companies.</a:t>
            </a:r>
          </a:p>
          <a:p>
            <a:endParaRPr lang="en-US" dirty="0" smtClean="0"/>
          </a:p>
          <a:p>
            <a:r>
              <a:rPr lang="en-US" dirty="0" smtClean="0"/>
              <a:t>"One lesson for everyone: Don't get too greedy," said a top mergers and acquisitions lawyer who asked not to be identified to protect business relationships. "If you go from having four players in the market to three players, the government is going to be tough on you.“</a:t>
            </a:r>
          </a:p>
          <a:p>
            <a:endParaRPr lang="en-US" dirty="0" smtClean="0"/>
          </a:p>
          <a:p>
            <a:r>
              <a:rPr lang="en-US" dirty="0" smtClean="0"/>
              <a:t>Given a tough regulatory atmosphere, some companies are planning to hold off with aggressive deals until after the next presidential election, hopeful that a potential Republican administration will be less aggressive in blocking mergers, people familiar with the discussions said.</a:t>
            </a:r>
          </a:p>
          <a:p>
            <a:r>
              <a:rPr lang="en-US" dirty="0" smtClean="0"/>
              <a:t>"This is an administration that is clearly looking at things very closely," said Mike McCormack, a managing director at Jefferies. "It does seem the administration is less friendly to big business.“</a:t>
            </a:r>
          </a:p>
          <a:p>
            <a:endParaRPr lang="en-US" dirty="0" smtClean="0"/>
          </a:p>
          <a:p>
            <a:r>
              <a:rPr lang="en-US" dirty="0" smtClean="0"/>
              <a:t>Diana Moss, president of the American Antitrust Institute, said that many key industries such as telecommunications and food distribution are too consolidated as a result of years of mergers and may have little space for further tie-ups.</a:t>
            </a:r>
          </a:p>
          <a:p>
            <a:endParaRPr lang="en-US" dirty="0" smtClean="0"/>
          </a:p>
          <a:p>
            <a:r>
              <a:rPr lang="en-US" dirty="0" smtClean="0"/>
              <a:t>To be sure, more deals will get done than not and bankers pointed out that deals such as Comcast-Time Warner Cable and Sysco-US Foods, which would reduce the number of direct competitors in given markets, would have struggled under any administration.</a:t>
            </a:r>
          </a:p>
          <a:p>
            <a:endParaRPr lang="en-US" dirty="0" smtClean="0"/>
          </a:p>
          <a:p>
            <a:r>
              <a:rPr lang="en-US" dirty="0" smtClean="0"/>
              <a:t>Another mega deal pending regulatory review, the proposed tie-up of AT&amp;T and DirecTV, will likely go through, analysts and bankers say.</a:t>
            </a:r>
          </a:p>
          <a:p>
            <a:r>
              <a:rPr lang="en-US" dirty="0" smtClean="0"/>
              <a:t>"Outside of the fact that you are talking about two massive deals, there really aren't any comparisons to make between the two deals. We feel fairly comfortable that the deal will get done," Angelo </a:t>
            </a:r>
            <a:r>
              <a:rPr lang="en-US" dirty="0" err="1" smtClean="0"/>
              <a:t>Zino</a:t>
            </a:r>
            <a:r>
              <a:rPr lang="en-US" dirty="0" smtClean="0"/>
              <a:t>, analyst at </a:t>
            </a:r>
            <a:r>
              <a:rPr lang="en-US" dirty="0" smtClean="0">
                <a:hlinkClick r:id="rId6"/>
              </a:rPr>
              <a:t>S&amp;P</a:t>
            </a:r>
            <a:r>
              <a:rPr lang="en-US" dirty="0" smtClean="0"/>
              <a:t> Capital IQ, said of the AT&amp;T deal. (Editing by </a:t>
            </a:r>
            <a:r>
              <a:rPr lang="en-US" dirty="0" err="1" smtClean="0">
                <a:hlinkClick r:id="rId7"/>
              </a:rPr>
              <a:t>Soyoung</a:t>
            </a:r>
            <a:r>
              <a:rPr lang="en-US" dirty="0" smtClean="0">
                <a:hlinkClick r:id="rId7"/>
              </a:rPr>
              <a:t> Kim</a:t>
            </a:r>
            <a:r>
              <a:rPr lang="en-US" dirty="0" smtClean="0"/>
              <a:t> and </a:t>
            </a:r>
            <a:r>
              <a:rPr lang="en-US" dirty="0" smtClean="0">
                <a:hlinkClick r:id="rId8"/>
              </a:rPr>
              <a:t>Bernard Orr</a:t>
            </a:r>
            <a:r>
              <a:rPr lang="en-US" dirty="0" smtClean="0"/>
              <a:t>)</a:t>
            </a:r>
          </a:p>
          <a:p>
            <a:r>
              <a:rPr lang="en-US" dirty="0" smtClean="0"/>
              <a:t>Staples</a:t>
            </a:r>
            <a:r>
              <a:rPr lang="en-US" baseline="0" dirty="0" smtClean="0"/>
              <a:t> and Office Depot</a:t>
            </a:r>
            <a:endParaRPr lang="en-US" dirty="0" smtClean="0"/>
          </a:p>
          <a:p>
            <a:r>
              <a:rPr lang="en-US" dirty="0" smtClean="0"/>
              <a:t>There is a famous saying about two wrongs not making a right. But what about three wrongs?</a:t>
            </a:r>
          </a:p>
          <a:p>
            <a:r>
              <a:rPr lang="en-US" dirty="0" smtClean="0"/>
              <a:t>Shares of troubled office supply superstore Staples </a:t>
            </a:r>
            <a:r>
              <a:rPr lang="en-US" dirty="0" smtClean="0">
                <a:hlinkClick r:id="rId9"/>
              </a:rPr>
              <a:t>(SPLS)</a:t>
            </a:r>
            <a:r>
              <a:rPr lang="en-US" dirty="0" smtClean="0"/>
              <a:t> surged more than 8% Tuesday and were up again Wednesday. Why? A Credit Suisse analyst suggested that Staples should buy struggling rival Office Depot </a:t>
            </a:r>
            <a:r>
              <a:rPr lang="en-US" dirty="0" smtClean="0">
                <a:hlinkClick r:id="rId10"/>
              </a:rPr>
              <a:t>(ODP)</a:t>
            </a:r>
            <a:r>
              <a:rPr lang="en-US" dirty="0" smtClean="0"/>
              <a:t>, which was formed from the merger of Office Depot and fellow also-ran OfficeMax.</a:t>
            </a:r>
          </a:p>
          <a:p>
            <a:endParaRPr lang="en-US" dirty="0" smtClean="0"/>
          </a:p>
          <a:p>
            <a:r>
              <a:rPr lang="en-US" dirty="0" smtClean="0"/>
              <a:t>Really? I'm not sure that combining all the office supply stores into one will create a new giant that can go toe-to-toe with Amazon </a:t>
            </a:r>
            <a:r>
              <a:rPr lang="en-US" dirty="0" smtClean="0">
                <a:hlinkClick r:id="rId11"/>
              </a:rPr>
              <a:t>(AMZN)</a:t>
            </a:r>
            <a:r>
              <a:rPr lang="en-US" dirty="0" smtClean="0"/>
              <a:t> and other Internet retailers that have been slowly eroding the customer bases of these brick-and-mortar stalwarts.</a:t>
            </a:r>
          </a:p>
          <a:p>
            <a:endParaRPr lang="en-US" dirty="0" smtClean="0"/>
          </a:p>
          <a:p>
            <a:r>
              <a:rPr lang="en-US" b="1" dirty="0" smtClean="0">
                <a:hlinkClick r:id="rId12"/>
              </a:rPr>
              <a:t>Related: Amazon is eating Best Buy's lunch</a:t>
            </a:r>
            <a:endParaRPr lang="en-US" dirty="0" smtClean="0"/>
          </a:p>
          <a:p>
            <a:r>
              <a:rPr lang="en-US" dirty="0" smtClean="0"/>
              <a:t>Staples and Office Depot are much like Best Buy </a:t>
            </a:r>
            <a:r>
              <a:rPr lang="en-US" dirty="0" smtClean="0">
                <a:hlinkClick r:id="rId13"/>
              </a:rPr>
              <a:t>(BBY)</a:t>
            </a:r>
            <a:r>
              <a:rPr lang="en-US" dirty="0" smtClean="0"/>
              <a:t>, RadioShack </a:t>
            </a:r>
            <a:r>
              <a:rPr lang="en-US" dirty="0" smtClean="0">
                <a:hlinkClick r:id="rId14"/>
              </a:rPr>
              <a:t>(RSH)</a:t>
            </a:r>
            <a:r>
              <a:rPr lang="en-US" dirty="0" smtClean="0"/>
              <a:t> and other specialty retailers that are having a difficult time competing against Amazon. Discounters like Wal-Mart </a:t>
            </a:r>
            <a:r>
              <a:rPr lang="en-US" dirty="0" smtClean="0">
                <a:hlinkClick r:id="rId15"/>
              </a:rPr>
              <a:t>(WMT)</a:t>
            </a:r>
            <a:r>
              <a:rPr lang="en-US" dirty="0" smtClean="0"/>
              <a:t> are squeezing the big office chains too.</a:t>
            </a:r>
          </a:p>
          <a:p>
            <a:r>
              <a:rPr lang="en-US" dirty="0" smtClean="0"/>
              <a:t>That great run for stocks during the past five years everyone is talking about? Staples and Office Depot have missed it. That's sad.</a:t>
            </a:r>
          </a:p>
          <a:p>
            <a:endParaRPr lang="en-US" dirty="0"/>
          </a:p>
        </p:txBody>
      </p:sp>
      <p:sp>
        <p:nvSpPr>
          <p:cNvPr id="4" name="Slide Number Placeholder 3"/>
          <p:cNvSpPr>
            <a:spLocks noGrp="1"/>
          </p:cNvSpPr>
          <p:nvPr>
            <p:ph type="sldNum" sz="quarter" idx="10"/>
          </p:nvPr>
        </p:nvSpPr>
        <p:spPr/>
        <p:txBody>
          <a:bodyPr/>
          <a:lstStyle/>
          <a:p>
            <a:fld id="{215A5315-2735-42F6-9D9B-7A84DAE05DB6}" type="slidenum">
              <a:rPr lang="en-US" altLang="en-US" smtClean="0"/>
              <a:pPr/>
              <a:t>21</a:t>
            </a:fld>
            <a:endParaRPr lang="en-US" altLang="en-US"/>
          </a:p>
        </p:txBody>
      </p:sp>
    </p:spTree>
    <p:extLst>
      <p:ext uri="{BB962C8B-B14F-4D97-AF65-F5344CB8AC3E}">
        <p14:creationId xmlns:p14="http://schemas.microsoft.com/office/powerpoint/2010/main" val="170620668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6F02306-F151-4306-93A8-1B676A13696D}" type="slidenum">
              <a:rPr lang="en-US" altLang="en-US"/>
              <a:pPr/>
              <a:t>4</a:t>
            </a:fld>
            <a:endParaRPr lang="en-US" altLang="en-US"/>
          </a:p>
        </p:txBody>
      </p:sp>
      <p:sp>
        <p:nvSpPr>
          <p:cNvPr id="420866" name="Rectangle 2"/>
          <p:cNvSpPr>
            <a:spLocks noGrp="1" noRot="1" noChangeAspect="1" noChangeArrowheads="1" noTextEdit="1"/>
          </p:cNvSpPr>
          <p:nvPr>
            <p:ph type="sldImg"/>
          </p:nvPr>
        </p:nvSpPr>
        <p:spPr>
          <a:ln/>
        </p:spPr>
      </p:sp>
      <p:sp>
        <p:nvSpPr>
          <p:cNvPr id="420867" name="Rectangle 3"/>
          <p:cNvSpPr>
            <a:spLocks noGrp="1" noChangeArrowheads="1"/>
          </p:cNvSpPr>
          <p:nvPr>
            <p:ph type="body" idx="1"/>
          </p:nvPr>
        </p:nvSpPr>
        <p:spPr/>
        <p:txBody>
          <a:bodyPr/>
          <a:lstStyle/>
          <a:p>
            <a:endParaRPr lang="en-US" altLang="en-US"/>
          </a:p>
        </p:txBody>
      </p:sp>
    </p:spTree>
    <p:extLst>
      <p:ext uri="{BB962C8B-B14F-4D97-AF65-F5344CB8AC3E}">
        <p14:creationId xmlns:p14="http://schemas.microsoft.com/office/powerpoint/2010/main" val="352523477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870DF9E-105A-469D-AA3D-7CE8F6F8CE36}" type="slidenum">
              <a:rPr lang="en-US" altLang="en-US"/>
              <a:pPr/>
              <a:t>5</a:t>
            </a:fld>
            <a:endParaRPr lang="en-US" altLang="en-US"/>
          </a:p>
        </p:txBody>
      </p:sp>
      <p:sp>
        <p:nvSpPr>
          <p:cNvPr id="421890" name="Rectangle 2"/>
          <p:cNvSpPr>
            <a:spLocks noGrp="1" noRot="1" noChangeAspect="1" noChangeArrowheads="1" noTextEdit="1"/>
          </p:cNvSpPr>
          <p:nvPr>
            <p:ph type="sldImg"/>
          </p:nvPr>
        </p:nvSpPr>
        <p:spPr>
          <a:ln/>
        </p:spPr>
      </p:sp>
      <p:sp>
        <p:nvSpPr>
          <p:cNvPr id="421891" name="Rectangle 3"/>
          <p:cNvSpPr>
            <a:spLocks noGrp="1" noChangeArrowheads="1"/>
          </p:cNvSpPr>
          <p:nvPr>
            <p:ph type="body" idx="1"/>
          </p:nvPr>
        </p:nvSpPr>
        <p:spPr/>
        <p:txBody>
          <a:bodyPr/>
          <a:lstStyle/>
          <a:p>
            <a:endParaRPr lang="en-US" altLang="en-US"/>
          </a:p>
        </p:txBody>
      </p:sp>
    </p:spTree>
    <p:extLst>
      <p:ext uri="{BB962C8B-B14F-4D97-AF65-F5344CB8AC3E}">
        <p14:creationId xmlns:p14="http://schemas.microsoft.com/office/powerpoint/2010/main" val="26186724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74ED1FB-8395-4FD5-9692-35AAE19B3AC4}" type="slidenum">
              <a:rPr lang="en-US" altLang="en-US"/>
              <a:pPr/>
              <a:t>6</a:t>
            </a:fld>
            <a:endParaRPr lang="en-US" altLang="en-US"/>
          </a:p>
        </p:txBody>
      </p:sp>
      <p:sp>
        <p:nvSpPr>
          <p:cNvPr id="422914" name="Rectangle 2"/>
          <p:cNvSpPr>
            <a:spLocks noGrp="1" noRot="1" noChangeAspect="1" noChangeArrowheads="1" noTextEdit="1"/>
          </p:cNvSpPr>
          <p:nvPr>
            <p:ph type="sldImg"/>
          </p:nvPr>
        </p:nvSpPr>
        <p:spPr>
          <a:ln/>
        </p:spPr>
      </p:sp>
      <p:sp>
        <p:nvSpPr>
          <p:cNvPr id="422915" name="Rectangle 3"/>
          <p:cNvSpPr>
            <a:spLocks noGrp="1" noChangeArrowheads="1"/>
          </p:cNvSpPr>
          <p:nvPr>
            <p:ph type="body" idx="1"/>
          </p:nvPr>
        </p:nvSpPr>
        <p:spPr/>
        <p:txBody>
          <a:bodyPr/>
          <a:lstStyle/>
          <a:p>
            <a:endParaRPr lang="en-US" altLang="en-US"/>
          </a:p>
        </p:txBody>
      </p:sp>
    </p:spTree>
    <p:extLst>
      <p:ext uri="{BB962C8B-B14F-4D97-AF65-F5344CB8AC3E}">
        <p14:creationId xmlns:p14="http://schemas.microsoft.com/office/powerpoint/2010/main" val="226545019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7057568-D95C-46F8-BE92-C7A36D739FA3}" type="slidenum">
              <a:rPr lang="en-US" altLang="en-US"/>
              <a:pPr/>
              <a:t>7</a:t>
            </a:fld>
            <a:endParaRPr lang="en-US" altLang="en-US"/>
          </a:p>
        </p:txBody>
      </p:sp>
      <p:sp>
        <p:nvSpPr>
          <p:cNvPr id="423938" name="Rectangle 2"/>
          <p:cNvSpPr>
            <a:spLocks noGrp="1" noRot="1" noChangeAspect="1" noChangeArrowheads="1" noTextEdit="1"/>
          </p:cNvSpPr>
          <p:nvPr>
            <p:ph type="sldImg"/>
          </p:nvPr>
        </p:nvSpPr>
        <p:spPr>
          <a:ln/>
        </p:spPr>
      </p:sp>
      <p:sp>
        <p:nvSpPr>
          <p:cNvPr id="423939" name="Rectangle 3"/>
          <p:cNvSpPr>
            <a:spLocks noGrp="1" noChangeArrowheads="1"/>
          </p:cNvSpPr>
          <p:nvPr>
            <p:ph type="body" idx="1"/>
          </p:nvPr>
        </p:nvSpPr>
        <p:spPr/>
        <p:txBody>
          <a:bodyPr/>
          <a:lstStyle/>
          <a:p>
            <a:endParaRPr lang="en-US" altLang="en-US"/>
          </a:p>
        </p:txBody>
      </p:sp>
    </p:spTree>
    <p:extLst>
      <p:ext uri="{BB962C8B-B14F-4D97-AF65-F5344CB8AC3E}">
        <p14:creationId xmlns:p14="http://schemas.microsoft.com/office/powerpoint/2010/main" val="207895797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F037EA7-C396-4D5D-B417-8F56C13E8950}" type="slidenum">
              <a:rPr lang="en-US" altLang="en-US"/>
              <a:pPr/>
              <a:t>8</a:t>
            </a:fld>
            <a:endParaRPr lang="en-US" altLang="en-US"/>
          </a:p>
        </p:txBody>
      </p:sp>
      <p:sp>
        <p:nvSpPr>
          <p:cNvPr id="424962" name="Rectangle 2"/>
          <p:cNvSpPr>
            <a:spLocks noGrp="1" noRot="1" noChangeAspect="1" noChangeArrowheads="1" noTextEdit="1"/>
          </p:cNvSpPr>
          <p:nvPr>
            <p:ph type="sldImg"/>
          </p:nvPr>
        </p:nvSpPr>
        <p:spPr>
          <a:ln/>
        </p:spPr>
      </p:sp>
      <p:sp>
        <p:nvSpPr>
          <p:cNvPr id="424963" name="Rectangle 3"/>
          <p:cNvSpPr>
            <a:spLocks noGrp="1" noChangeArrowheads="1"/>
          </p:cNvSpPr>
          <p:nvPr>
            <p:ph type="body" idx="1"/>
          </p:nvPr>
        </p:nvSpPr>
        <p:spPr/>
        <p:txBody>
          <a:bodyPr/>
          <a:lstStyle/>
          <a:p>
            <a:endParaRPr lang="en-US" altLang="en-US"/>
          </a:p>
        </p:txBody>
      </p:sp>
    </p:spTree>
    <p:extLst>
      <p:ext uri="{BB962C8B-B14F-4D97-AF65-F5344CB8AC3E}">
        <p14:creationId xmlns:p14="http://schemas.microsoft.com/office/powerpoint/2010/main" val="52662817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1154BFC-81C9-42C8-9B14-A67D7C02060A}" type="slidenum">
              <a:rPr lang="en-US" altLang="en-US"/>
              <a:pPr/>
              <a:t>9</a:t>
            </a:fld>
            <a:endParaRPr lang="en-US" altLang="en-US"/>
          </a:p>
        </p:txBody>
      </p:sp>
      <p:sp>
        <p:nvSpPr>
          <p:cNvPr id="425986" name="Rectangle 2"/>
          <p:cNvSpPr>
            <a:spLocks noGrp="1" noRot="1" noChangeAspect="1" noChangeArrowheads="1" noTextEdit="1"/>
          </p:cNvSpPr>
          <p:nvPr>
            <p:ph type="sldImg"/>
          </p:nvPr>
        </p:nvSpPr>
        <p:spPr>
          <a:ln/>
        </p:spPr>
      </p:sp>
      <p:sp>
        <p:nvSpPr>
          <p:cNvPr id="425987" name="Rectangle 3"/>
          <p:cNvSpPr>
            <a:spLocks noGrp="1" noChangeArrowheads="1"/>
          </p:cNvSpPr>
          <p:nvPr>
            <p:ph type="body" idx="1"/>
          </p:nvPr>
        </p:nvSpPr>
        <p:spPr/>
        <p:txBody>
          <a:bodyPr/>
          <a:lstStyle/>
          <a:p>
            <a:r>
              <a:rPr lang="en-US" b="1" dirty="0" smtClean="0"/>
              <a:t>Successful Mergers: (The Good…)</a:t>
            </a:r>
          </a:p>
          <a:p>
            <a:r>
              <a:rPr lang="en-US" b="1" dirty="0" smtClean="0"/>
              <a:t>Disney-Pixar</a:t>
            </a:r>
            <a:endParaRPr lang="en-US" dirty="0" smtClean="0"/>
          </a:p>
          <a:p>
            <a:r>
              <a:rPr lang="en-US" dirty="0" smtClean="0"/>
              <a:t>Mickey and </a:t>
            </a:r>
            <a:r>
              <a:rPr lang="en-US" dirty="0" err="1" smtClean="0"/>
              <a:t>Nemo</a:t>
            </a:r>
            <a:r>
              <a:rPr lang="en-US" dirty="0" smtClean="0"/>
              <a:t>. Pinocchio and “Toy Story.” Cinderella and “Cars.” The merger of legendary Walt Disney and everything-we-create-kids-adore Pixar was a match made in cartoon heaven. Disney had released all of Pixar’s movies before, but with their contract about to run out after the release of “Cars,” the merger made perfect sense. With the merger, the two companies could collaborate freely and easily.</a:t>
            </a:r>
            <a:br>
              <a:rPr lang="en-US" dirty="0" smtClean="0"/>
            </a:br>
            <a:r>
              <a:rPr lang="en-US" dirty="0" smtClean="0"/>
              <a:t/>
            </a:r>
            <a:br>
              <a:rPr lang="en-US" dirty="0" smtClean="0"/>
            </a:br>
            <a:r>
              <a:rPr lang="en-US" dirty="0" smtClean="0"/>
              <a:t>Did the merger work? Well, take a look at the successful movies that Disney and Pixar have put out since: “WALL-E,” “Up,” and “Bolt.” Pixar has plans for twice-yearly films, unthinkable before the merger, and has certainly gained the expert advice from Disney when it comes to advertising, marketing plugs, and merchandising. When it comes to marketing to children, no one does it better than Disney. Even pre-merger cartoon “Cars” got the Disney treatment and remains a top seller in merchandising amongst 4 year old boys (just ask my nephew).</a:t>
            </a:r>
          </a:p>
          <a:p>
            <a:endParaRPr lang="en-US" dirty="0" smtClean="0"/>
          </a:p>
          <a:p>
            <a:r>
              <a:rPr lang="en-US" b="1" dirty="0" smtClean="0"/>
              <a:t>Sirius/XM radio merger</a:t>
            </a:r>
            <a:endParaRPr lang="en-US" dirty="0" smtClean="0"/>
          </a:p>
          <a:p>
            <a:r>
              <a:rPr lang="en-US" dirty="0" smtClean="0"/>
              <a:t>On July 29, 2008, satellite radio officially had one provider when Sirius Satellite Radio joined forces with rival XM Satellite Radio. The merger was officially announced over a year before, in February 2007, but the actual merger was delayed due to one tiny problem – when satellite radio first began in 1997, the FCC granted only two licenses under one condition: that either of the holders would not acquire control of the other.</a:t>
            </a:r>
            <a:br>
              <a:rPr lang="en-US" dirty="0" smtClean="0"/>
            </a:br>
            <a:r>
              <a:rPr lang="en-US" dirty="0" smtClean="0"/>
              <a:t/>
            </a:r>
            <a:br>
              <a:rPr lang="en-US" dirty="0" smtClean="0"/>
            </a:br>
            <a:r>
              <a:rPr lang="en-US" dirty="0" smtClean="0"/>
              <a:t>Oops. So Sirius and XM filed the proper paperwork with the FCC, allowed the FCC to investigate the merger, and waited patiently for the approval they needed. And although time will tell if the new Sirius XM company will succeed in the long-run, I consider this merger a success due to the number of big names recently added to their roster (Oprah, Howard Stern, Martha Stewart), as well having the foresight to combine forces in a down market.</a:t>
            </a:r>
          </a:p>
          <a:p>
            <a:endParaRPr lang="en-US" dirty="0" smtClean="0"/>
          </a:p>
          <a:p>
            <a:r>
              <a:rPr lang="en-US" b="1" dirty="0" smtClean="0"/>
              <a:t>Exxon-Mobil</a:t>
            </a:r>
            <a:endParaRPr lang="en-US" dirty="0" smtClean="0"/>
          </a:p>
          <a:p>
            <a:r>
              <a:rPr lang="en-US" dirty="0" smtClean="0"/>
              <a:t>Big oil got even bigger in 1999, when Exxon and Mobil signed a $81 billion agreement to merge and form Exxon Mobil. Not only did Exxon Mobil become the largest company in the world, it reunited its 19th century former selves, John D. Rockefeller’s Standard Oil Company of New Jersey (Exxon) and Standard Oil Company of New York (Mobil). The merger was so big, in fact, that the FTC required a massive restructuring of many of Exxon &amp; Mobil’s gas stations, in order to avoid outright monopolization (despite the FTC’s 4-0 approval of the merger).</a:t>
            </a:r>
            <a:br>
              <a:rPr lang="en-US" dirty="0" smtClean="0"/>
            </a:br>
            <a:r>
              <a:rPr lang="en-US" dirty="0" smtClean="0"/>
              <a:t/>
            </a:r>
            <a:br>
              <a:rPr lang="en-US" dirty="0" smtClean="0"/>
            </a:br>
            <a:r>
              <a:rPr lang="en-US" dirty="0" smtClean="0"/>
              <a:t>ExxonMobil remains the strongest leader in the oil market, with a huge hold on the international market and dramatic earnings. In 2008, ExxonMobil occupied all ten spots in the “Top Ten Corporate Quarterly Earnings” (earning more than $11 billion in one quarter) and it remains one of the world’s largest publicly held company (second only to </a:t>
            </a:r>
            <a:r>
              <a:rPr lang="en-US" dirty="0" err="1" smtClean="0"/>
              <a:t>Walmart</a:t>
            </a:r>
            <a:r>
              <a:rPr lang="en-US" dirty="0" smtClean="0"/>
              <a:t>).</a:t>
            </a:r>
            <a:br>
              <a:rPr lang="en-US" dirty="0" smtClean="0"/>
            </a:br>
            <a:r>
              <a:rPr lang="en-US" dirty="0" smtClean="0"/>
              <a:t/>
            </a:r>
            <a:br>
              <a:rPr lang="en-US" dirty="0" smtClean="0"/>
            </a:br>
            <a:r>
              <a:rPr lang="en-US" dirty="0" smtClean="0"/>
              <a:t>I think it’s safe to say that the merger was a success.</a:t>
            </a:r>
          </a:p>
          <a:p>
            <a:endParaRPr lang="en-US" dirty="0" smtClean="0"/>
          </a:p>
          <a:p>
            <a:r>
              <a:rPr lang="en-US" b="1" dirty="0" smtClean="0"/>
              <a:t>Failed Mergers: (The Bad…)</a:t>
            </a:r>
          </a:p>
          <a:p>
            <a:r>
              <a:rPr lang="en-US" b="1" dirty="0" smtClean="0"/>
              <a:t>New York Central and Pennsylvania Railroad</a:t>
            </a:r>
            <a:endParaRPr lang="en-US" dirty="0" smtClean="0"/>
          </a:p>
          <a:p>
            <a:r>
              <a:rPr lang="en-US" dirty="0" smtClean="0"/>
              <a:t>Merger failures didn’t exist in just the past few decades. In 1968, the New York Central and Pennsylvania railroads merged to become to the 6th largest corporation (at the time) in America, Penn Central. Yet two years later, they filed for bankruptcy protection .</a:t>
            </a:r>
            <a:br>
              <a:rPr lang="en-US" dirty="0" smtClean="0"/>
            </a:br>
            <a:r>
              <a:rPr lang="en-US" dirty="0" smtClean="0"/>
              <a:t/>
            </a:r>
            <a:br>
              <a:rPr lang="en-US" dirty="0" smtClean="0"/>
            </a:br>
            <a:r>
              <a:rPr lang="en-US" dirty="0" smtClean="0"/>
              <a:t>The merger seemed right on paper, but these railroads were actually century-old rivals, desperately trying to avoid the trend towards cars and airplanes and away from trains. But these trends continuing anyways and the railroads found themselves unable to keep up with the rising costs of employees, government regulations, and facing major cost-cutting. Others also claim a lack of long-term planning, culture clashes between the two railroads, and poor management.</a:t>
            </a:r>
            <a:br>
              <a:rPr lang="en-US" dirty="0" smtClean="0"/>
            </a:br>
            <a:r>
              <a:rPr lang="en-US" dirty="0" smtClean="0"/>
              <a:t/>
            </a:r>
            <a:br>
              <a:rPr lang="en-US" dirty="0" smtClean="0"/>
            </a:br>
            <a:r>
              <a:rPr lang="en-US" dirty="0" smtClean="0"/>
              <a:t>Sometimes, rivals just can’t get along, even in the face of mutual crisis.</a:t>
            </a:r>
          </a:p>
          <a:p>
            <a:endParaRPr lang="en-US" dirty="0" smtClean="0"/>
          </a:p>
          <a:p>
            <a:r>
              <a:rPr lang="en-US" b="1" dirty="0" smtClean="0"/>
              <a:t>Daimler Benz/Chrysler ($37B)</a:t>
            </a:r>
            <a:endParaRPr lang="en-US" dirty="0" smtClean="0"/>
          </a:p>
          <a:p>
            <a:r>
              <a:rPr lang="en-US" dirty="0" smtClean="0"/>
              <a:t>In 1998, Mercedes-Benz manufacturer Daimler Benz merged with U.S. auto maker Chrysler to create Daimler Chrysler for $37 billion. The logic was obvious: create a trans-Atlantic car-making powerhouse that would dominate the markets. But by 2007, Daimler Benz sold Chrysler to the Cerberus Capital Management firm, which specializes in restructuring troubled companies, for a mere $7 billion.</a:t>
            </a:r>
            <a:br>
              <a:rPr lang="en-US" dirty="0" smtClean="0"/>
            </a:br>
            <a:r>
              <a:rPr lang="en-US" dirty="0" smtClean="0"/>
              <a:t/>
            </a:r>
            <a:br>
              <a:rPr lang="en-US" dirty="0" smtClean="0"/>
            </a:br>
            <a:r>
              <a:rPr lang="en-US" dirty="0" smtClean="0"/>
              <a:t>What happened? It may be another case of corporate culture clash. Chrysler was nowhere near the league of high-end Daimler Benz, and many felt that Daimler strutted in and tried to tell the Chrysler side how things are done. Such clashes always work to undermine the new alliance; combine that with dragging sales and a recession, and you have a recipe for corporate divorce.</a:t>
            </a:r>
          </a:p>
          <a:p>
            <a:endParaRPr lang="en-US" dirty="0" smtClean="0"/>
          </a:p>
          <a:p>
            <a:r>
              <a:rPr lang="en-US" b="1" dirty="0" smtClean="0"/>
              <a:t>Mattel/The Learning Company ($3.5B)</a:t>
            </a:r>
            <a:endParaRPr lang="en-US" dirty="0" smtClean="0"/>
          </a:p>
          <a:p>
            <a:r>
              <a:rPr lang="en-US" dirty="0" smtClean="0"/>
              <a:t>Mattel has remained a childhood staple for decades, and in 1999, it attempted to tap into the educational software market by scooping up almost-bankrupt The Learning Company (creators of great learning-is-fun games like Carmen </a:t>
            </a:r>
            <a:r>
              <a:rPr lang="en-US" dirty="0" err="1" smtClean="0"/>
              <a:t>Sandiego</a:t>
            </a:r>
            <a:r>
              <a:rPr lang="en-US" dirty="0" smtClean="0"/>
              <a:t> &amp; </a:t>
            </a:r>
            <a:r>
              <a:rPr lang="en-US" dirty="0" err="1" smtClean="0"/>
              <a:t>Myst</a:t>
            </a:r>
            <a:r>
              <a:rPr lang="en-US" dirty="0" smtClean="0"/>
              <a:t>). Less than a year later, The Learning Company lost $206 million, taking down Mattel’s profit with it. By 2000, Mattel was losing $1.5 million a day and its stock prices kept dropping. The Learning Company was sold by the end of 2000, but Mattel was forced to lay off 10% of its employees in order to cut costs.</a:t>
            </a:r>
          </a:p>
          <a:p>
            <a:endParaRPr lang="en-US" dirty="0" smtClean="0"/>
          </a:p>
          <a:p>
            <a:r>
              <a:rPr lang="en-US" b="1" dirty="0" smtClean="0"/>
              <a:t>Sears / Kmart</a:t>
            </a:r>
            <a:endParaRPr lang="en-US" dirty="0" smtClean="0"/>
          </a:p>
          <a:p>
            <a:r>
              <a:rPr lang="en-US" dirty="0" smtClean="0"/>
              <a:t>Towards the end of the twentieth century, department store legend Sears found itself slowly failing, stuck in between the success of low-end big-box stores like Target and </a:t>
            </a:r>
            <a:r>
              <a:rPr lang="en-US" dirty="0" err="1" smtClean="0"/>
              <a:t>Walmart</a:t>
            </a:r>
            <a:r>
              <a:rPr lang="en-US" dirty="0" smtClean="0"/>
              <a:t>, and high-end department stores like Saks Fifth Avenue. Hedge-fund investor Eddie </a:t>
            </a:r>
            <a:r>
              <a:rPr lang="en-US" dirty="0" err="1" smtClean="0"/>
              <a:t>Lampert</a:t>
            </a:r>
            <a:r>
              <a:rPr lang="en-US" dirty="0" smtClean="0"/>
              <a:t> purchased both a failing Sears and Kmart in 2005, and merged them to become Sears Holdings.</a:t>
            </a:r>
            <a:br>
              <a:rPr lang="en-US" dirty="0" smtClean="0"/>
            </a:br>
            <a:r>
              <a:rPr lang="en-US" dirty="0" smtClean="0"/>
              <a:t/>
            </a:r>
            <a:br>
              <a:rPr lang="en-US" dirty="0" smtClean="0"/>
            </a:br>
            <a:r>
              <a:rPr lang="en-US" dirty="0" smtClean="0"/>
              <a:t>However, Sears Holdings continued the downward spiral of both companies. Some blame their focus on “soft goods” (clothes and home goods) rather than hard goods (Kenmore appliances and tools). Others think Sears tried to compete with mega giant </a:t>
            </a:r>
            <a:r>
              <a:rPr lang="en-US" dirty="0" err="1" smtClean="0"/>
              <a:t>Walmart</a:t>
            </a:r>
            <a:r>
              <a:rPr lang="en-US" dirty="0" smtClean="0"/>
              <a:t> with a variety of stores - Sears Essentials, for instance – that were utter failures.</a:t>
            </a:r>
            <a:br>
              <a:rPr lang="en-US" dirty="0" smtClean="0"/>
            </a:br>
            <a:r>
              <a:rPr lang="en-US" dirty="0" smtClean="0"/>
              <a:t/>
            </a:r>
            <a:br>
              <a:rPr lang="en-US" dirty="0" smtClean="0"/>
            </a:br>
            <a:r>
              <a:rPr lang="en-US" dirty="0" smtClean="0"/>
              <a:t>In any case, by 2007, </a:t>
            </a:r>
            <a:r>
              <a:rPr lang="en-US" dirty="0" err="1" smtClean="0"/>
              <a:t>Lampert</a:t>
            </a:r>
            <a:r>
              <a:rPr lang="en-US" dirty="0" smtClean="0"/>
              <a:t> was named the America’s Worst CEO, and Sears Holdings remains on the brink of utter failure, especially in light of the recent recession.</a:t>
            </a:r>
          </a:p>
          <a:p>
            <a:endParaRPr lang="en-US" dirty="0" smtClean="0"/>
          </a:p>
          <a:p>
            <a:r>
              <a:rPr lang="en-US" b="1" dirty="0" smtClean="0"/>
              <a:t>Utter Failures (…And the Ugly…)</a:t>
            </a:r>
          </a:p>
          <a:p>
            <a:r>
              <a:rPr lang="en-US" b="1" dirty="0" smtClean="0"/>
              <a:t>Sprint/Nextel</a:t>
            </a:r>
            <a:endParaRPr lang="en-US" dirty="0" smtClean="0"/>
          </a:p>
          <a:p>
            <a:r>
              <a:rPr lang="en-US" dirty="0" smtClean="0"/>
              <a:t>In 2005, another major communication merger occurred, this time between Sprint and Nextel Communications. These two companies believed that merging opposite ends of a market’s spectrum – personal cell phones and home service from Sprint, and business/infrastructure/transportation market from Nextel – would create one big happy communication family (for only $35 billion).</a:t>
            </a:r>
            <a:br>
              <a:rPr lang="en-US" dirty="0" smtClean="0"/>
            </a:br>
            <a:r>
              <a:rPr lang="en-US" dirty="0" smtClean="0"/>
              <a:t/>
            </a:r>
            <a:br>
              <a:rPr lang="en-US" dirty="0" smtClean="0"/>
            </a:br>
            <a:r>
              <a:rPr lang="en-US" dirty="0" smtClean="0"/>
              <a:t>But the family did not stay together long; soon after the merger, Nextel executives and managers left the new company in droves, claiming that the two cultures could not get along. And at the same time, the economy started to take a turn for the worse, and customers (private and business alike) expected more and more from their providers. Competition from AT&amp;T, Verizon, and the </a:t>
            </a:r>
            <a:r>
              <a:rPr lang="en-US" dirty="0" err="1" smtClean="0"/>
              <a:t>iPhone</a:t>
            </a:r>
            <a:r>
              <a:rPr lang="en-US" dirty="0" smtClean="0"/>
              <a:t> drove down sales, and Sprint/Nextel began lay-offs. Its stocks plummeted, and for all those involved, the merger clearly failed.</a:t>
            </a:r>
          </a:p>
          <a:p>
            <a:endParaRPr lang="en-US" dirty="0" smtClean="0"/>
          </a:p>
          <a:p>
            <a:r>
              <a:rPr lang="en-US" b="1" dirty="0" smtClean="0"/>
              <a:t>AOL/Time Warner</a:t>
            </a:r>
            <a:endParaRPr lang="en-US" dirty="0" smtClean="0"/>
          </a:p>
          <a:p>
            <a:r>
              <a:rPr lang="en-US" dirty="0" smtClean="0"/>
              <a:t>At the height of the Internet craze, two media merged together to form (what was seen as) a revolutionary move to fuse the old with the new. In 2001, old-school media giant Time Warner consolidated with American Online (AOL), the Internet and email provider of the people, for a whopping $111 billion. It was considered the combining of the best of both worlds: print and electronic, together at last!</a:t>
            </a:r>
            <a:br>
              <a:rPr lang="en-US" dirty="0" smtClean="0"/>
            </a:br>
            <a:r>
              <a:rPr lang="en-US" dirty="0" smtClean="0"/>
              <a:t/>
            </a:r>
            <a:br>
              <a:rPr lang="en-US" dirty="0" smtClean="0"/>
            </a:br>
            <a:r>
              <a:rPr lang="en-US" dirty="0" smtClean="0"/>
              <a:t>But the synergy of these two dynamically different companies never occurred. The dot-com bust, and the decline of dial-up Internet access (which AOL refused to give up) spelled disaster for the new company.</a:t>
            </a:r>
            <a:br>
              <a:rPr lang="en-US" dirty="0" smtClean="0"/>
            </a:br>
            <a:r>
              <a:rPr lang="en-US" dirty="0" smtClean="0"/>
              <a:t/>
            </a:r>
            <a:br>
              <a:rPr lang="en-US" dirty="0" smtClean="0"/>
            </a:br>
            <a:r>
              <a:rPr lang="en-US" dirty="0" smtClean="0"/>
              <a:t>Since the merger, Time Warner’s stock has dropped 80%. In fact, this past May, the CEO of Time Warner, Jeff </a:t>
            </a:r>
            <a:r>
              <a:rPr lang="en-US" dirty="0" err="1" smtClean="0"/>
              <a:t>Bewkes</a:t>
            </a:r>
            <a:r>
              <a:rPr lang="en-US" dirty="0" smtClean="0"/>
              <a:t>, embarrassingly announced that the marriage of AOL and Time Warner was dissolved.</a:t>
            </a:r>
          </a:p>
          <a:p>
            <a:endParaRPr lang="en-US" dirty="0" smtClean="0"/>
          </a:p>
          <a:p>
            <a:r>
              <a:rPr lang="en-US" b="1" dirty="0" smtClean="0"/>
              <a:t>Quaker/Snapple</a:t>
            </a:r>
            <a:endParaRPr lang="en-US" dirty="0" smtClean="0"/>
          </a:p>
          <a:p>
            <a:r>
              <a:rPr lang="en-US" dirty="0" smtClean="0"/>
              <a:t>In 1994, grocery store legend Quaker Oats purchased the new-kid-on-the-block, Snapple, for $1.7 billion. Fresh from their success with Gatorade, Quaker Oats wanted to make Snapple drinks just as popular. Despite criticisms from Wall Street that they paid $1 billion too much for the fruity drinks, Quaker Oats dove head-first into a new marketing campaign and set out to bring Snapple to every grocery store and chain restaurant they could.</a:t>
            </a:r>
            <a:br>
              <a:rPr lang="en-US" dirty="0" smtClean="0"/>
            </a:br>
            <a:r>
              <a:rPr lang="en-US" dirty="0" smtClean="0"/>
              <a:t/>
            </a:r>
            <a:br>
              <a:rPr lang="en-US" dirty="0" smtClean="0"/>
            </a:br>
            <a:r>
              <a:rPr lang="en-US" dirty="0" smtClean="0"/>
              <a:t>However, their efforts failed miserably. Snapple had become so successful because they marketed to small, independent stores; the brand just couldn’t hold its own in large grocery stores and other retailers nationally. Pepsi and Coca-Cola themselves began releasing Snapple-like drinks and the general public’s new-found taste for Snapple beverages was beginning to wane.</a:t>
            </a:r>
            <a:br>
              <a:rPr lang="en-US" dirty="0" smtClean="0"/>
            </a:br>
            <a:r>
              <a:rPr lang="en-US" dirty="0" smtClean="0"/>
              <a:t/>
            </a:r>
            <a:br>
              <a:rPr lang="en-US" dirty="0" smtClean="0"/>
            </a:br>
            <a:r>
              <a:rPr lang="en-US" dirty="0" smtClean="0"/>
              <a:t>After just 27 months, Quaker Oats sold Snapple for $300 million (or, for those of you doing the math, a loss of $1.6 million for each day that the company owned Snapple). CEO William Smithsburg’s reputation was forever tarnished, and numerous executives were fired.</a:t>
            </a:r>
          </a:p>
          <a:p>
            <a:endParaRPr lang="en-US" altLang="en-US" dirty="0"/>
          </a:p>
        </p:txBody>
      </p:sp>
    </p:spTree>
    <p:extLst>
      <p:ext uri="{BB962C8B-B14F-4D97-AF65-F5344CB8AC3E}">
        <p14:creationId xmlns:p14="http://schemas.microsoft.com/office/powerpoint/2010/main" val="33184109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BDE49DC-8E72-4B3C-8BA2-25C0C84DAE22}" type="slidenum">
              <a:rPr lang="en-US" altLang="en-US"/>
              <a:pPr/>
              <a:t>10</a:t>
            </a:fld>
            <a:endParaRPr lang="en-US" altLang="en-US"/>
          </a:p>
        </p:txBody>
      </p:sp>
      <p:sp>
        <p:nvSpPr>
          <p:cNvPr id="427010" name="Rectangle 2"/>
          <p:cNvSpPr>
            <a:spLocks noGrp="1" noRot="1" noChangeAspect="1" noChangeArrowheads="1" noTextEdit="1"/>
          </p:cNvSpPr>
          <p:nvPr>
            <p:ph type="sldImg"/>
          </p:nvPr>
        </p:nvSpPr>
        <p:spPr>
          <a:ln/>
        </p:spPr>
      </p:sp>
      <p:sp>
        <p:nvSpPr>
          <p:cNvPr id="427011" name="Rectangle 3"/>
          <p:cNvSpPr>
            <a:spLocks noGrp="1" noChangeArrowheads="1"/>
          </p:cNvSpPr>
          <p:nvPr>
            <p:ph type="body" idx="1"/>
          </p:nvPr>
        </p:nvSpPr>
        <p:spPr/>
        <p:txBody>
          <a:bodyPr/>
          <a:lstStyle/>
          <a:p>
            <a:endParaRPr lang="en-US" altLang="en-US"/>
          </a:p>
        </p:txBody>
      </p:sp>
    </p:spTree>
    <p:extLst>
      <p:ext uri="{BB962C8B-B14F-4D97-AF65-F5344CB8AC3E}">
        <p14:creationId xmlns:p14="http://schemas.microsoft.com/office/powerpoint/2010/main" val="178220967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4241818-A515-4DD0-AFDB-3AF35E9A15AD}" type="slidenum">
              <a:rPr lang="en-US" altLang="en-US"/>
              <a:pPr/>
              <a:t>11</a:t>
            </a:fld>
            <a:endParaRPr lang="en-US" altLang="en-US"/>
          </a:p>
        </p:txBody>
      </p:sp>
      <p:sp>
        <p:nvSpPr>
          <p:cNvPr id="428034" name="Rectangle 2"/>
          <p:cNvSpPr>
            <a:spLocks noGrp="1" noRot="1" noChangeAspect="1" noChangeArrowheads="1" noTextEdit="1"/>
          </p:cNvSpPr>
          <p:nvPr>
            <p:ph type="sldImg"/>
          </p:nvPr>
        </p:nvSpPr>
        <p:spPr>
          <a:ln/>
        </p:spPr>
      </p:sp>
      <p:sp>
        <p:nvSpPr>
          <p:cNvPr id="428035" name="Rectangle 3"/>
          <p:cNvSpPr>
            <a:spLocks noGrp="1" noChangeArrowheads="1"/>
          </p:cNvSpPr>
          <p:nvPr>
            <p:ph type="body" idx="1"/>
          </p:nvPr>
        </p:nvSpPr>
        <p:spPr/>
        <p:txBody>
          <a:bodyPr/>
          <a:lstStyle/>
          <a:p>
            <a:endParaRPr lang="en-US" altLang="en-US"/>
          </a:p>
        </p:txBody>
      </p:sp>
    </p:spTree>
    <p:extLst>
      <p:ext uri="{BB962C8B-B14F-4D97-AF65-F5344CB8AC3E}">
        <p14:creationId xmlns:p14="http://schemas.microsoft.com/office/powerpoint/2010/main" val="339100303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Master" Target="../slideMasters/slideMaster1.xml"/><Relationship Id="rId6" Type="http://schemas.openxmlformats.org/officeDocument/2006/relationships/hyperlink" Target="../Resources/Ch_17.pdf" TargetMode="External"/><Relationship Id="rId5" Type="http://schemas.openxmlformats.org/officeDocument/2006/relationships/hyperlink" Target="../Assessments/Ch_17_Assessment.ppt" TargetMode="External"/><Relationship Id="rId4" Type="http://schemas.openxmlformats.org/officeDocument/2006/relationships/hyperlink" Target="http://www.glencoe.com/" TargetMode="Externa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3104" name="Picture 32" descr="17 part 1"/>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pic>
        <p:nvPicPr>
          <p:cNvPr id="3105" name="Picture 33" descr="17 part 2"/>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3085" name="Rectangle 13">
            <a:hlinkClick r:id="rId4"/>
          </p:cNvPr>
          <p:cNvSpPr>
            <a:spLocks noChangeArrowheads="1"/>
          </p:cNvSpPr>
          <p:nvPr userDrawn="1"/>
        </p:nvSpPr>
        <p:spPr bwMode="auto">
          <a:xfrm>
            <a:off x="5880100" y="171450"/>
            <a:ext cx="1501775" cy="330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086" name="Rectangle 14">
            <a:hlinkClick r:id="rId5" action="ppaction://hlinkpres?slideindex=1&amp;slidetitle="/>
          </p:cNvPr>
          <p:cNvSpPr>
            <a:spLocks noChangeArrowheads="1"/>
          </p:cNvSpPr>
          <p:nvPr userDrawn="1"/>
        </p:nvSpPr>
        <p:spPr bwMode="auto">
          <a:xfrm>
            <a:off x="4495800" y="177800"/>
            <a:ext cx="1374775" cy="330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087" name="Rectangle 15">
            <a:hlinkClick r:id="rId6" action="ppaction://hlinkfile"/>
          </p:cNvPr>
          <p:cNvSpPr>
            <a:spLocks noChangeArrowheads="1"/>
          </p:cNvSpPr>
          <p:nvPr userDrawn="1"/>
        </p:nvSpPr>
        <p:spPr bwMode="auto">
          <a:xfrm>
            <a:off x="2921000" y="165100"/>
            <a:ext cx="1501775" cy="330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088" name="Rectangle 16">
            <a:hlinkClick r:id="" action="ppaction://hlinkshowjump?jump=endshow"/>
          </p:cNvPr>
          <p:cNvSpPr>
            <a:spLocks noChangeArrowheads="1"/>
          </p:cNvSpPr>
          <p:nvPr userDrawn="1"/>
        </p:nvSpPr>
        <p:spPr bwMode="auto">
          <a:xfrm>
            <a:off x="7391400" y="161925"/>
            <a:ext cx="1577975" cy="355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nodeType="withEffect">
                                  <p:stCondLst>
                                    <p:cond delay="0"/>
                                  </p:stCondLst>
                                  <p:childTnLst>
                                    <p:set>
                                      <p:cBhvr>
                                        <p:cTn id="6" dur="1" fill="hold">
                                          <p:stCondLst>
                                            <p:cond delay="0"/>
                                          </p:stCondLst>
                                        </p:cTn>
                                        <p:tgtEl>
                                          <p:spTgt spid="3105"/>
                                        </p:tgtEl>
                                        <p:attrNameLst>
                                          <p:attrName>style.visibility</p:attrName>
                                        </p:attrNameLst>
                                      </p:cBhvr>
                                      <p:to>
                                        <p:strVal val="visible"/>
                                      </p:to>
                                    </p:set>
                                    <p:animEffect transition="in" filter="fade">
                                      <p:cBhvr>
                                        <p:cTn id="7" dur="1000"/>
                                        <p:tgtEl>
                                          <p:spTgt spid="310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475813802"/>
      </p:ext>
    </p:extLst>
  </p:cSld>
  <p:clrMapOvr>
    <a:masterClrMapping/>
  </p:clrMapOvr>
  <p:transition>
    <p:wipe dir="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86550" y="38100"/>
            <a:ext cx="2076450" cy="62103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38100"/>
            <a:ext cx="6076950" cy="62103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693255113"/>
      </p:ext>
    </p:extLst>
  </p:cSld>
  <p:clrMapOvr>
    <a:masterClrMapping/>
  </p:clrMapOvr>
  <p:transition>
    <p:wipe dir="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603434918"/>
      </p:ext>
    </p:extLst>
  </p:cSld>
  <p:clrMapOvr>
    <a:masterClrMapping/>
  </p:clrMapOvr>
  <p:transition>
    <p:wipe dir="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8"/>
            <a:ext cx="78867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smtClean="0"/>
              <a:t>Click to edit Master text styles</a:t>
            </a:r>
          </a:p>
        </p:txBody>
      </p:sp>
    </p:spTree>
    <p:extLst>
      <p:ext uri="{BB962C8B-B14F-4D97-AF65-F5344CB8AC3E}">
        <p14:creationId xmlns:p14="http://schemas.microsoft.com/office/powerpoint/2010/main" val="94791241"/>
      </p:ext>
    </p:extLst>
  </p:cSld>
  <p:clrMapOvr>
    <a:masterClrMapping/>
  </p:clrMapOvr>
  <p:transition>
    <p:wipe dir="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371600"/>
            <a:ext cx="4038600" cy="4876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371600"/>
            <a:ext cx="4038600" cy="4876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945324128"/>
      </p:ext>
    </p:extLst>
  </p:cSld>
  <p:clrMapOvr>
    <a:masterClrMapping/>
  </p:clrMapOvr>
  <p:transition>
    <p:wipe dir="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365125"/>
            <a:ext cx="78867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30238" y="2505075"/>
            <a:ext cx="386873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7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06789747"/>
      </p:ext>
    </p:extLst>
  </p:cSld>
  <p:clrMapOvr>
    <a:masterClrMapping/>
  </p:clrMapOvr>
  <p:transition>
    <p:wipe dir="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3857139842"/>
      </p:ext>
    </p:extLst>
  </p:cSld>
  <p:clrMapOvr>
    <a:masterClrMapping/>
  </p:clrMapOvr>
  <p:transition>
    <p:wipe dir="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802141141"/>
      </p:ext>
    </p:extLst>
  </p:cSld>
  <p:clrMapOvr>
    <a:masterClrMapping/>
  </p:clrMapOvr>
  <p:transition>
    <p:wipe dir="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Tree>
    <p:extLst>
      <p:ext uri="{BB962C8B-B14F-4D97-AF65-F5344CB8AC3E}">
        <p14:creationId xmlns:p14="http://schemas.microsoft.com/office/powerpoint/2010/main" val="529133637"/>
      </p:ext>
    </p:extLst>
  </p:cSld>
  <p:clrMapOvr>
    <a:masterClrMapping/>
  </p:clrMapOvr>
  <p:transition>
    <p:wipe dir="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Tree>
    <p:extLst>
      <p:ext uri="{BB962C8B-B14F-4D97-AF65-F5344CB8AC3E}">
        <p14:creationId xmlns:p14="http://schemas.microsoft.com/office/powerpoint/2010/main" val="229084478"/>
      </p:ext>
    </p:extLst>
  </p:cSld>
  <p:clrMapOvr>
    <a:masterClrMapping/>
  </p:clrMapOvr>
  <p:transition>
    <p:wipe dir="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17" Type="http://schemas.openxmlformats.org/officeDocument/2006/relationships/image" Target="../media/image2.jpeg"/><Relationship Id="rId2" Type="http://schemas.openxmlformats.org/officeDocument/2006/relationships/slideLayout" Target="../slideLayouts/slideLayout2.xml"/><Relationship Id="rId16" Type="http://schemas.openxmlformats.org/officeDocument/2006/relationships/hyperlink" Target="http://www.glencoe.com/" TargetMode="Externa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hyperlink" Target="../Assessments/Ch_17_Assessment.ppt" TargetMode="Externa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hyperlink" Target="../Resources/Ch_17.pdf" TargetMode="Externa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56" name="Picture 32" descr="17"/>
          <p:cNvPicPr>
            <a:picLocks noChangeAspect="1" noChangeArrowheads="1"/>
          </p:cNvPicPr>
          <p:nvPr userDrawn="1"/>
        </p:nvPicPr>
        <p:blipFill>
          <a:blip r:embed="rId13" cstate="print">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1026" name="Rectangle 2"/>
          <p:cNvSpPr>
            <a:spLocks noGrp="1" noChangeArrowheads="1"/>
          </p:cNvSpPr>
          <p:nvPr>
            <p:ph type="title"/>
          </p:nvPr>
        </p:nvSpPr>
        <p:spPr bwMode="auto">
          <a:xfrm>
            <a:off x="2667000" y="38100"/>
            <a:ext cx="6096000" cy="60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7" name="Rectangle 3"/>
          <p:cNvSpPr>
            <a:spLocks noGrp="1" noChangeArrowheads="1"/>
          </p:cNvSpPr>
          <p:nvPr>
            <p:ph type="body" idx="1"/>
          </p:nvPr>
        </p:nvSpPr>
        <p:spPr bwMode="auto">
          <a:xfrm>
            <a:off x="457200" y="1371600"/>
            <a:ext cx="8229600" cy="487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37" name="Rectangle 13">
            <a:hlinkClick r:id="rId14" action="ppaction://hlinkfile"/>
          </p:cNvPr>
          <p:cNvSpPr>
            <a:spLocks noChangeArrowheads="1"/>
          </p:cNvSpPr>
          <p:nvPr userDrawn="1"/>
        </p:nvSpPr>
        <p:spPr bwMode="auto">
          <a:xfrm>
            <a:off x="3009900" y="6410325"/>
            <a:ext cx="1400175" cy="295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38" name="Rectangle 14">
            <a:hlinkClick r:id="rId15" action="ppaction://hlinkpres?slideindex=1&amp;slidetitle="/>
          </p:cNvPr>
          <p:cNvSpPr>
            <a:spLocks noChangeArrowheads="1"/>
          </p:cNvSpPr>
          <p:nvPr userDrawn="1"/>
        </p:nvSpPr>
        <p:spPr bwMode="auto">
          <a:xfrm>
            <a:off x="4486275" y="6410325"/>
            <a:ext cx="1400175" cy="295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altLang="en-US"/>
          </a:p>
        </p:txBody>
      </p:sp>
      <p:sp>
        <p:nvSpPr>
          <p:cNvPr id="1039" name="Rectangle 15">
            <a:hlinkClick r:id="rId16"/>
          </p:cNvPr>
          <p:cNvSpPr>
            <a:spLocks noChangeArrowheads="1"/>
          </p:cNvSpPr>
          <p:nvPr userDrawn="1"/>
        </p:nvSpPr>
        <p:spPr bwMode="auto">
          <a:xfrm>
            <a:off x="5962650" y="6410325"/>
            <a:ext cx="1400175" cy="295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40" name="Rectangle 16">
            <a:hlinkClick r:id="" action="ppaction://hlinkshowjump?jump=endshow"/>
          </p:cNvPr>
          <p:cNvSpPr>
            <a:spLocks noChangeArrowheads="1"/>
          </p:cNvSpPr>
          <p:nvPr userDrawn="1"/>
        </p:nvSpPr>
        <p:spPr bwMode="auto">
          <a:xfrm>
            <a:off x="7496175" y="6410325"/>
            <a:ext cx="1400175" cy="295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p:wipe dir="r"/>
  </p:transition>
  <p:timing>
    <p:tnLst>
      <p:par>
        <p:cTn id="1" dur="indefinite" restart="never" nodeType="tmRoot"/>
      </p:par>
    </p:tnLst>
  </p:timing>
  <p:txStyles>
    <p:titleStyle>
      <a:lvl1pPr algn="l" rtl="0" fontAlgn="base">
        <a:spcBef>
          <a:spcPct val="0"/>
        </a:spcBef>
        <a:spcAft>
          <a:spcPct val="0"/>
        </a:spcAft>
        <a:defRPr sz="2000" b="1" kern="1200">
          <a:solidFill>
            <a:schemeClr val="bg1"/>
          </a:solidFill>
          <a:latin typeface="+mj-lt"/>
          <a:ea typeface="+mj-ea"/>
          <a:cs typeface="+mj-cs"/>
        </a:defRPr>
      </a:lvl1pPr>
      <a:lvl2pPr algn="l" rtl="0" fontAlgn="base">
        <a:spcBef>
          <a:spcPct val="0"/>
        </a:spcBef>
        <a:spcAft>
          <a:spcPct val="0"/>
        </a:spcAft>
        <a:defRPr sz="2000" b="1">
          <a:solidFill>
            <a:schemeClr val="bg1"/>
          </a:solidFill>
          <a:latin typeface="Arial" panose="020B0604020202020204" pitchFamily="34" charset="0"/>
        </a:defRPr>
      </a:lvl2pPr>
      <a:lvl3pPr algn="l" rtl="0" fontAlgn="base">
        <a:spcBef>
          <a:spcPct val="0"/>
        </a:spcBef>
        <a:spcAft>
          <a:spcPct val="0"/>
        </a:spcAft>
        <a:defRPr sz="2000" b="1">
          <a:solidFill>
            <a:schemeClr val="bg1"/>
          </a:solidFill>
          <a:latin typeface="Arial" panose="020B0604020202020204" pitchFamily="34" charset="0"/>
        </a:defRPr>
      </a:lvl3pPr>
      <a:lvl4pPr algn="l" rtl="0" fontAlgn="base">
        <a:spcBef>
          <a:spcPct val="0"/>
        </a:spcBef>
        <a:spcAft>
          <a:spcPct val="0"/>
        </a:spcAft>
        <a:defRPr sz="2000" b="1">
          <a:solidFill>
            <a:schemeClr val="bg1"/>
          </a:solidFill>
          <a:latin typeface="Arial" panose="020B0604020202020204" pitchFamily="34" charset="0"/>
        </a:defRPr>
      </a:lvl4pPr>
      <a:lvl5pPr algn="l" rtl="0" fontAlgn="base">
        <a:spcBef>
          <a:spcPct val="0"/>
        </a:spcBef>
        <a:spcAft>
          <a:spcPct val="0"/>
        </a:spcAft>
        <a:defRPr sz="2000" b="1">
          <a:solidFill>
            <a:schemeClr val="bg1"/>
          </a:solidFill>
          <a:latin typeface="Arial" panose="020B0604020202020204" pitchFamily="34" charset="0"/>
        </a:defRPr>
      </a:lvl5pPr>
      <a:lvl6pPr marL="457200" algn="l" rtl="0" fontAlgn="base">
        <a:spcBef>
          <a:spcPct val="0"/>
        </a:spcBef>
        <a:spcAft>
          <a:spcPct val="0"/>
        </a:spcAft>
        <a:defRPr sz="2000" b="1">
          <a:solidFill>
            <a:schemeClr val="bg1"/>
          </a:solidFill>
          <a:latin typeface="Arial" panose="020B0604020202020204" pitchFamily="34" charset="0"/>
        </a:defRPr>
      </a:lvl6pPr>
      <a:lvl7pPr marL="914400" algn="l" rtl="0" fontAlgn="base">
        <a:spcBef>
          <a:spcPct val="0"/>
        </a:spcBef>
        <a:spcAft>
          <a:spcPct val="0"/>
        </a:spcAft>
        <a:defRPr sz="2000" b="1">
          <a:solidFill>
            <a:schemeClr val="bg1"/>
          </a:solidFill>
          <a:latin typeface="Arial" panose="020B0604020202020204" pitchFamily="34" charset="0"/>
        </a:defRPr>
      </a:lvl7pPr>
      <a:lvl8pPr marL="1371600" algn="l" rtl="0" fontAlgn="base">
        <a:spcBef>
          <a:spcPct val="0"/>
        </a:spcBef>
        <a:spcAft>
          <a:spcPct val="0"/>
        </a:spcAft>
        <a:defRPr sz="2000" b="1">
          <a:solidFill>
            <a:schemeClr val="bg1"/>
          </a:solidFill>
          <a:latin typeface="Arial" panose="020B0604020202020204" pitchFamily="34" charset="0"/>
        </a:defRPr>
      </a:lvl8pPr>
      <a:lvl9pPr marL="1828800" algn="l" rtl="0" fontAlgn="base">
        <a:spcBef>
          <a:spcPct val="0"/>
        </a:spcBef>
        <a:spcAft>
          <a:spcPct val="0"/>
        </a:spcAft>
        <a:defRPr sz="2000" b="1">
          <a:solidFill>
            <a:schemeClr val="bg1"/>
          </a:solidFill>
          <a:latin typeface="Arial" panose="020B0604020202020204" pitchFamily="34" charset="0"/>
        </a:defRPr>
      </a:lvl9pPr>
    </p:titleStyle>
    <p:bodyStyle>
      <a:lvl1pPr marL="457200" indent="-457200" algn="l" rtl="0" fontAlgn="base">
        <a:lnSpc>
          <a:spcPct val="105000"/>
        </a:lnSpc>
        <a:spcBef>
          <a:spcPct val="80000"/>
        </a:spcBef>
        <a:spcAft>
          <a:spcPct val="0"/>
        </a:spcAft>
        <a:buBlip>
          <a:blip r:embed="rId17"/>
        </a:buBlip>
        <a:defRPr sz="3200" kern="1200">
          <a:solidFill>
            <a:schemeClr val="tx1"/>
          </a:solidFill>
          <a:latin typeface="+mn-lt"/>
          <a:ea typeface="+mn-ea"/>
          <a:cs typeface="+mn-cs"/>
        </a:defRPr>
      </a:lvl1pPr>
      <a:lvl2pPr marL="914400" indent="-342900" algn="l" rtl="0" fontAlgn="base">
        <a:lnSpc>
          <a:spcPct val="105000"/>
        </a:lnSpc>
        <a:spcBef>
          <a:spcPct val="80000"/>
        </a:spcBef>
        <a:spcAft>
          <a:spcPct val="0"/>
        </a:spcAft>
        <a:buFont typeface="Arial" panose="020B0604020202020204" pitchFamily="34" charset="0"/>
        <a:buChar char="–"/>
        <a:defRPr sz="2800" kern="1200">
          <a:solidFill>
            <a:schemeClr val="tx1"/>
          </a:solidFill>
          <a:latin typeface="+mn-lt"/>
          <a:ea typeface="+mn-ea"/>
          <a:cs typeface="+mn-cs"/>
        </a:defRPr>
      </a:lvl2pPr>
      <a:lvl3pPr marL="1257300" indent="-228600" algn="l" rtl="0" fontAlgn="base">
        <a:lnSpc>
          <a:spcPct val="105000"/>
        </a:lnSpc>
        <a:spcBef>
          <a:spcPct val="80000"/>
        </a:spcBef>
        <a:spcAft>
          <a:spcPct val="0"/>
        </a:spcAft>
        <a:buChar char="•"/>
        <a:defRPr sz="2400" kern="1200">
          <a:solidFill>
            <a:schemeClr val="tx1"/>
          </a:solidFill>
          <a:latin typeface="+mn-lt"/>
          <a:ea typeface="+mn-ea"/>
          <a:cs typeface="+mn-cs"/>
        </a:defRPr>
      </a:lvl3pPr>
      <a:lvl4pPr marL="1600200" indent="-228600" algn="l" rtl="0" fontAlgn="base">
        <a:lnSpc>
          <a:spcPct val="105000"/>
        </a:lnSpc>
        <a:spcBef>
          <a:spcPct val="80000"/>
        </a:spcBef>
        <a:spcAft>
          <a:spcPct val="0"/>
        </a:spcAft>
        <a:buChar char="–"/>
        <a:defRPr sz="2000" kern="1200">
          <a:solidFill>
            <a:schemeClr val="tx1"/>
          </a:solidFill>
          <a:latin typeface="+mn-lt"/>
          <a:ea typeface="+mn-ea"/>
          <a:cs typeface="+mn-cs"/>
        </a:defRPr>
      </a:lvl4pPr>
      <a:lvl5pPr marL="2057400" indent="-228600" algn="l" rtl="0" fontAlgn="base">
        <a:lnSpc>
          <a:spcPct val="105000"/>
        </a:lnSpc>
        <a:spcBef>
          <a:spcPct val="8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1.xml"/><Relationship Id="rId1" Type="http://schemas.openxmlformats.org/officeDocument/2006/relationships/tags" Target="../tags/tag1.xml"/><Relationship Id="rId4" Type="http://schemas.openxmlformats.org/officeDocument/2006/relationships/image" Target="../media/image9.jpeg"/></Relationships>
</file>

<file path=ppt/slides/_rels/slide17.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3.xml"/><Relationship Id="rId1" Type="http://schemas.openxmlformats.org/officeDocument/2006/relationships/tags" Target="../tags/tag2.xml"/><Relationship Id="rId4" Type="http://schemas.openxmlformats.org/officeDocument/2006/relationships/notesSlide" Target="../notesSlides/notesSlide15.xml"/></Relationships>
</file>

<file path=ppt/slides/_rels/slide18.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5.xml"/><Relationship Id="rId1" Type="http://schemas.openxmlformats.org/officeDocument/2006/relationships/tags" Target="../tags/tag4.xml"/><Relationship Id="rId4" Type="http://schemas.openxmlformats.org/officeDocument/2006/relationships/notesSlide" Target="../notesSlides/notesSlide16.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5.xml"/><Relationship Id="rId2" Type="http://schemas.openxmlformats.org/officeDocument/2006/relationships/audio" Target="../media/media1.wma"/><Relationship Id="rId1" Type="http://schemas.microsoft.com/office/2007/relationships/media" Target="../media/media1.wma"/><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transition>
    <p:wipe dir="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0387" name="Rectangle 3"/>
          <p:cNvSpPr>
            <a:spLocks noChangeArrowheads="1"/>
          </p:cNvSpPr>
          <p:nvPr/>
        </p:nvSpPr>
        <p:spPr bwMode="auto">
          <a:xfrm>
            <a:off x="1130300" y="1482725"/>
            <a:ext cx="3362325" cy="457200"/>
          </a:xfrm>
          <a:prstGeom prst="rect">
            <a:avLst/>
          </a:prstGeom>
          <a:solidFill>
            <a:srgbClr val="FFFF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00388" name="Rectangle 4"/>
          <p:cNvSpPr>
            <a:spLocks noGrp="1" noChangeArrowheads="1"/>
          </p:cNvSpPr>
          <p:nvPr>
            <p:ph type="title"/>
          </p:nvPr>
        </p:nvSpPr>
        <p:spPr/>
        <p:txBody>
          <a:bodyPr/>
          <a:lstStyle/>
          <a:p>
            <a:r>
              <a:rPr lang="en-US" altLang="en-US">
                <a:solidFill>
                  <a:srgbClr val="FFCC00"/>
                </a:solidFill>
              </a:rPr>
              <a:t>Section 17.2</a:t>
            </a:r>
            <a:r>
              <a:rPr lang="en-US" altLang="en-US"/>
              <a:t> Financing, Expanding, and Dissolving a Corporation</a:t>
            </a:r>
          </a:p>
        </p:txBody>
      </p:sp>
      <p:sp>
        <p:nvSpPr>
          <p:cNvPr id="400389" name="Rectangle 5"/>
          <p:cNvSpPr>
            <a:spLocks noGrp="1" noChangeArrowheads="1"/>
          </p:cNvSpPr>
          <p:nvPr>
            <p:ph type="body" idx="1"/>
          </p:nvPr>
        </p:nvSpPr>
        <p:spPr/>
        <p:txBody>
          <a:bodyPr/>
          <a:lstStyle/>
          <a:p>
            <a:pPr marL="0" indent="0">
              <a:buFontTx/>
              <a:buNone/>
            </a:pPr>
            <a:r>
              <a:rPr lang="en-US" altLang="en-US" dirty="0"/>
              <a:t>An </a:t>
            </a:r>
            <a:r>
              <a:rPr lang="en-US" altLang="en-US" b="1" dirty="0"/>
              <a:t>asset acquisition</a:t>
            </a:r>
            <a:r>
              <a:rPr lang="en-US" altLang="en-US" dirty="0"/>
              <a:t> is when a corporation </a:t>
            </a:r>
            <a:r>
              <a:rPr lang="en-US" altLang="en-US" u="sng" dirty="0"/>
              <a:t>buys</a:t>
            </a:r>
            <a:r>
              <a:rPr lang="en-US" altLang="en-US" dirty="0"/>
              <a:t> the assets, such as buildings and equipment, of another corporation.</a:t>
            </a:r>
          </a:p>
          <a:p>
            <a:pPr marL="0" indent="0">
              <a:buFontTx/>
              <a:buNone/>
            </a:pPr>
            <a:endParaRPr lang="en-US" altLang="en-US" dirty="0"/>
          </a:p>
        </p:txBody>
      </p:sp>
    </p:spTree>
  </p:cSld>
  <p:clrMapOvr>
    <a:masterClrMapping/>
  </p:clrMapOvr>
  <p:transition>
    <p:wipe dir="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1410" name="Rectangle 2"/>
          <p:cNvSpPr>
            <a:spLocks noChangeArrowheads="1"/>
          </p:cNvSpPr>
          <p:nvPr/>
        </p:nvSpPr>
        <p:spPr bwMode="auto">
          <a:xfrm>
            <a:off x="901700" y="1482725"/>
            <a:ext cx="3413125" cy="457200"/>
          </a:xfrm>
          <a:prstGeom prst="rect">
            <a:avLst/>
          </a:prstGeom>
          <a:solidFill>
            <a:srgbClr val="FFFF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01411" name="Rectangle 3"/>
          <p:cNvSpPr>
            <a:spLocks noGrp="1" noChangeArrowheads="1"/>
          </p:cNvSpPr>
          <p:nvPr>
            <p:ph type="title"/>
          </p:nvPr>
        </p:nvSpPr>
        <p:spPr/>
        <p:txBody>
          <a:bodyPr/>
          <a:lstStyle/>
          <a:p>
            <a:r>
              <a:rPr lang="en-US" altLang="en-US">
                <a:solidFill>
                  <a:srgbClr val="FFCC00"/>
                </a:solidFill>
              </a:rPr>
              <a:t>Section 17.2</a:t>
            </a:r>
            <a:r>
              <a:rPr lang="en-US" altLang="en-US"/>
              <a:t> Financing, Expanding, and Dissolving a Corporation</a:t>
            </a:r>
          </a:p>
        </p:txBody>
      </p:sp>
      <p:sp>
        <p:nvSpPr>
          <p:cNvPr id="401412" name="Rectangle 4"/>
          <p:cNvSpPr>
            <a:spLocks noGrp="1" noChangeArrowheads="1"/>
          </p:cNvSpPr>
          <p:nvPr>
            <p:ph type="body" idx="1"/>
          </p:nvPr>
        </p:nvSpPr>
        <p:spPr/>
        <p:txBody>
          <a:bodyPr/>
          <a:lstStyle/>
          <a:p>
            <a:pPr marL="0" indent="0">
              <a:buFontTx/>
              <a:buNone/>
            </a:pPr>
            <a:r>
              <a:rPr lang="en-US" altLang="en-US" dirty="0"/>
              <a:t>A </a:t>
            </a:r>
            <a:r>
              <a:rPr lang="en-US" altLang="en-US" b="1" dirty="0"/>
              <a:t>stock acquisition</a:t>
            </a:r>
            <a:r>
              <a:rPr lang="en-US" altLang="en-US" dirty="0"/>
              <a:t> is when a corporation, or an individual, buys up enough stock of a corporation to </a:t>
            </a:r>
            <a:r>
              <a:rPr lang="en-US" altLang="en-US" u="sng" dirty="0"/>
              <a:t>take</a:t>
            </a:r>
            <a:r>
              <a:rPr lang="en-US" altLang="en-US" dirty="0"/>
              <a:t> </a:t>
            </a:r>
            <a:r>
              <a:rPr lang="en-US" altLang="en-US" u="sng" dirty="0"/>
              <a:t>over </a:t>
            </a:r>
            <a:r>
              <a:rPr lang="en-US" altLang="en-US" dirty="0"/>
              <a:t>control of it.</a:t>
            </a:r>
          </a:p>
          <a:p>
            <a:pPr marL="0" indent="0">
              <a:buFontTx/>
              <a:buNone/>
            </a:pPr>
            <a:endParaRPr lang="en-US" altLang="en-US" dirty="0"/>
          </a:p>
        </p:txBody>
      </p:sp>
    </p:spTree>
  </p:cSld>
  <p:clrMapOvr>
    <a:masterClrMapping/>
  </p:clrMapOvr>
  <p:transition>
    <p:wipe dir="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2434" name="Rectangle 2"/>
          <p:cNvSpPr>
            <a:spLocks noChangeArrowheads="1"/>
          </p:cNvSpPr>
          <p:nvPr/>
        </p:nvSpPr>
        <p:spPr bwMode="auto">
          <a:xfrm>
            <a:off x="882650" y="1482725"/>
            <a:ext cx="1901825" cy="457200"/>
          </a:xfrm>
          <a:prstGeom prst="rect">
            <a:avLst/>
          </a:prstGeom>
          <a:solidFill>
            <a:srgbClr val="FFFF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02435" name="Rectangle 3"/>
          <p:cNvSpPr>
            <a:spLocks noGrp="1" noChangeArrowheads="1"/>
          </p:cNvSpPr>
          <p:nvPr>
            <p:ph type="title"/>
          </p:nvPr>
        </p:nvSpPr>
        <p:spPr/>
        <p:txBody>
          <a:bodyPr/>
          <a:lstStyle/>
          <a:p>
            <a:r>
              <a:rPr lang="en-US" altLang="en-US">
                <a:solidFill>
                  <a:srgbClr val="FFCC00"/>
                </a:solidFill>
              </a:rPr>
              <a:t>Section 17.2</a:t>
            </a:r>
            <a:r>
              <a:rPr lang="en-US" altLang="en-US"/>
              <a:t> Financing, Expanding, and Dissolving a Corporation</a:t>
            </a:r>
          </a:p>
        </p:txBody>
      </p:sp>
      <p:sp>
        <p:nvSpPr>
          <p:cNvPr id="402436" name="Rectangle 4"/>
          <p:cNvSpPr>
            <a:spLocks noGrp="1" noChangeArrowheads="1"/>
          </p:cNvSpPr>
          <p:nvPr>
            <p:ph type="body" idx="1"/>
          </p:nvPr>
        </p:nvSpPr>
        <p:spPr>
          <a:xfrm>
            <a:off x="457200" y="1371600"/>
            <a:ext cx="8505825" cy="4876800"/>
          </a:xfrm>
        </p:spPr>
        <p:txBody>
          <a:bodyPr/>
          <a:lstStyle/>
          <a:p>
            <a:pPr marL="0" indent="0">
              <a:buFontTx/>
              <a:buNone/>
            </a:pPr>
            <a:r>
              <a:rPr lang="en-US" altLang="en-US" dirty="0"/>
              <a:t>A </a:t>
            </a:r>
            <a:r>
              <a:rPr lang="en-US" altLang="en-US" b="1" dirty="0"/>
              <a:t>franchise</a:t>
            </a:r>
            <a:r>
              <a:rPr lang="en-US" altLang="en-US" dirty="0"/>
              <a:t> is a grant to a </a:t>
            </a:r>
            <a:r>
              <a:rPr lang="en-US" altLang="en-US" u="sng" dirty="0"/>
              <a:t>smaller</a:t>
            </a:r>
            <a:r>
              <a:rPr lang="en-US" altLang="en-US" dirty="0"/>
              <a:t> business to sell its products or services.</a:t>
            </a:r>
          </a:p>
          <a:p>
            <a:pPr marL="0" indent="0">
              <a:buFontTx/>
              <a:buNone/>
            </a:pPr>
            <a:r>
              <a:rPr lang="en-US" altLang="en-US" dirty="0"/>
              <a:t>Familiar franchises are Jiffy Lube</a:t>
            </a:r>
            <a:r>
              <a:rPr lang="en-US" altLang="en-US" baseline="30000" dirty="0"/>
              <a:t>®</a:t>
            </a:r>
            <a:r>
              <a:rPr lang="en-US" altLang="en-US" dirty="0"/>
              <a:t>, Supercuts</a:t>
            </a:r>
            <a:r>
              <a:rPr lang="en-US" altLang="en-US" baseline="30000" dirty="0"/>
              <a:t>®</a:t>
            </a:r>
            <a:r>
              <a:rPr lang="en-US" altLang="en-US" dirty="0"/>
              <a:t>, and Burger King</a:t>
            </a:r>
            <a:r>
              <a:rPr lang="en-US" altLang="en-US" baseline="30000" dirty="0"/>
              <a:t>®</a:t>
            </a:r>
            <a:r>
              <a:rPr lang="en-US" altLang="en-US" dirty="0"/>
              <a:t>.</a:t>
            </a:r>
          </a:p>
        </p:txBody>
      </p:sp>
    </p:spTree>
  </p:cSld>
  <p:clrMapOvr>
    <a:masterClrMapping/>
  </p:clrMapOvr>
  <p:transition>
    <p:wipe dir="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3459" name="Rectangle 3"/>
          <p:cNvSpPr>
            <a:spLocks noGrp="1" noChangeArrowheads="1"/>
          </p:cNvSpPr>
          <p:nvPr>
            <p:ph type="title"/>
          </p:nvPr>
        </p:nvSpPr>
        <p:spPr/>
        <p:txBody>
          <a:bodyPr/>
          <a:lstStyle/>
          <a:p>
            <a:r>
              <a:rPr lang="en-US" altLang="en-US">
                <a:solidFill>
                  <a:srgbClr val="FFCC00"/>
                </a:solidFill>
              </a:rPr>
              <a:t>Section 17.2</a:t>
            </a:r>
            <a:r>
              <a:rPr lang="en-US" altLang="en-US"/>
              <a:t> Financing, Expanding, and Dissolving a Corporation</a:t>
            </a:r>
          </a:p>
        </p:txBody>
      </p:sp>
      <p:sp>
        <p:nvSpPr>
          <p:cNvPr id="403460" name="Rectangle 4"/>
          <p:cNvSpPr>
            <a:spLocks noGrp="1" noChangeArrowheads="1"/>
          </p:cNvSpPr>
          <p:nvPr>
            <p:ph type="body" idx="1"/>
          </p:nvPr>
        </p:nvSpPr>
        <p:spPr/>
        <p:txBody>
          <a:bodyPr/>
          <a:lstStyle/>
          <a:p>
            <a:pPr marL="0" indent="0">
              <a:buFontTx/>
              <a:buNone/>
            </a:pPr>
            <a:r>
              <a:rPr lang="en-US" altLang="en-US" dirty="0"/>
              <a:t>A corporation may be </a:t>
            </a:r>
            <a:r>
              <a:rPr lang="en-US" altLang="en-US" u="sng" dirty="0"/>
              <a:t>unsuccessful</a:t>
            </a:r>
            <a:r>
              <a:rPr lang="en-US" altLang="en-US" dirty="0"/>
              <a:t> and have to be ended, or dissolved.</a:t>
            </a:r>
          </a:p>
          <a:p>
            <a:pPr marL="0" indent="0">
              <a:buFontTx/>
              <a:buNone/>
            </a:pPr>
            <a:r>
              <a:rPr lang="en-US" altLang="en-US" u="sng" dirty="0"/>
              <a:t>Dissolution</a:t>
            </a:r>
            <a:r>
              <a:rPr lang="en-US" altLang="en-US" dirty="0"/>
              <a:t> can come about in two ways:</a:t>
            </a:r>
          </a:p>
        </p:txBody>
      </p:sp>
      <p:pic>
        <p:nvPicPr>
          <p:cNvPr id="403462" name="Picture 6" descr="2 box numbered"/>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485900" y="3670300"/>
            <a:ext cx="4500563" cy="2149475"/>
          </a:xfrm>
          <a:prstGeom prst="rect">
            <a:avLst/>
          </a:prstGeom>
          <a:noFill/>
          <a:extLst>
            <a:ext uri="{909E8E84-426E-40DD-AFC4-6F175D3DCCD1}">
              <a14:hiddenFill xmlns:a14="http://schemas.microsoft.com/office/drawing/2010/main">
                <a:solidFill>
                  <a:srgbClr val="FFFFFF"/>
                </a:solidFill>
              </a14:hiddenFill>
            </a:ext>
          </a:extLst>
        </p:spPr>
      </p:pic>
      <p:sp>
        <p:nvSpPr>
          <p:cNvPr id="403463" name="Text Box 7"/>
          <p:cNvSpPr txBox="1">
            <a:spLocks noChangeArrowheads="1"/>
          </p:cNvSpPr>
          <p:nvPr/>
        </p:nvSpPr>
        <p:spPr bwMode="auto">
          <a:xfrm>
            <a:off x="1673225" y="3940175"/>
            <a:ext cx="409575"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3200" b="1">
                <a:solidFill>
                  <a:schemeClr val="bg1"/>
                </a:solidFill>
              </a:rPr>
              <a:t>1</a:t>
            </a:r>
          </a:p>
        </p:txBody>
      </p:sp>
      <p:sp>
        <p:nvSpPr>
          <p:cNvPr id="403464" name="Text Box 8"/>
          <p:cNvSpPr txBox="1">
            <a:spLocks noChangeArrowheads="1"/>
          </p:cNvSpPr>
          <p:nvPr/>
        </p:nvSpPr>
        <p:spPr bwMode="auto">
          <a:xfrm>
            <a:off x="1673225" y="4968875"/>
            <a:ext cx="409575"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3200" b="1">
                <a:solidFill>
                  <a:schemeClr val="bg1"/>
                </a:solidFill>
              </a:rPr>
              <a:t>2</a:t>
            </a:r>
          </a:p>
        </p:txBody>
      </p:sp>
      <p:sp>
        <p:nvSpPr>
          <p:cNvPr id="403465" name="Text Box 9"/>
          <p:cNvSpPr txBox="1">
            <a:spLocks noChangeArrowheads="1"/>
          </p:cNvSpPr>
          <p:nvPr/>
        </p:nvSpPr>
        <p:spPr bwMode="auto">
          <a:xfrm>
            <a:off x="2270125" y="3938588"/>
            <a:ext cx="1787525" cy="519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2800" b="1">
                <a:solidFill>
                  <a:srgbClr val="003399"/>
                </a:solidFill>
              </a:rPr>
              <a:t>voluntary</a:t>
            </a:r>
          </a:p>
        </p:txBody>
      </p:sp>
      <p:sp>
        <p:nvSpPr>
          <p:cNvPr id="403466" name="Text Box 10"/>
          <p:cNvSpPr txBox="1">
            <a:spLocks noChangeArrowheads="1"/>
          </p:cNvSpPr>
          <p:nvPr/>
        </p:nvSpPr>
        <p:spPr bwMode="auto">
          <a:xfrm>
            <a:off x="2270125" y="4992688"/>
            <a:ext cx="2103438" cy="519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2800" b="1">
                <a:solidFill>
                  <a:srgbClr val="003399"/>
                </a:solidFill>
              </a:rPr>
              <a:t>involuntary</a:t>
            </a: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3" presetClass="entr" presetSubtype="0" fill="hold" grpId="0" nodeType="withEffect">
                                  <p:stCondLst>
                                    <p:cond delay="0"/>
                                  </p:stCondLst>
                                  <p:childTnLst>
                                    <p:set>
                                      <p:cBhvr>
                                        <p:cTn id="6" dur="1" fill="hold">
                                          <p:stCondLst>
                                            <p:cond delay="0"/>
                                          </p:stCondLst>
                                        </p:cTn>
                                        <p:tgtEl>
                                          <p:spTgt spid="403465"/>
                                        </p:tgtEl>
                                        <p:attrNameLst>
                                          <p:attrName>style.visibility</p:attrName>
                                        </p:attrNameLst>
                                      </p:cBhvr>
                                      <p:to>
                                        <p:strVal val="visible"/>
                                      </p:to>
                                    </p:set>
                                    <p:anim calcmode="lin" valueType="num">
                                      <p:cBhvr>
                                        <p:cTn id="7" dur="500" fill="hold"/>
                                        <p:tgtEl>
                                          <p:spTgt spid="403465"/>
                                        </p:tgtEl>
                                        <p:attrNameLst>
                                          <p:attrName>ppt_w</p:attrName>
                                        </p:attrNameLst>
                                      </p:cBhvr>
                                      <p:tavLst>
                                        <p:tav tm="0">
                                          <p:val>
                                            <p:fltVal val="0"/>
                                          </p:val>
                                        </p:tav>
                                        <p:tav tm="100000">
                                          <p:val>
                                            <p:strVal val="#ppt_w"/>
                                          </p:val>
                                        </p:tav>
                                      </p:tavLst>
                                    </p:anim>
                                    <p:anim calcmode="lin" valueType="num">
                                      <p:cBhvr>
                                        <p:cTn id="8" dur="500" fill="hold"/>
                                        <p:tgtEl>
                                          <p:spTgt spid="403465"/>
                                        </p:tgtEl>
                                        <p:attrNameLst>
                                          <p:attrName>ppt_h</p:attrName>
                                        </p:attrNameLst>
                                      </p:cBhvr>
                                      <p:tavLst>
                                        <p:tav tm="0">
                                          <p:val>
                                            <p:fltVal val="0"/>
                                          </p:val>
                                        </p:tav>
                                        <p:tav tm="100000">
                                          <p:val>
                                            <p:strVal val="#ppt_h"/>
                                          </p:val>
                                        </p:tav>
                                      </p:tavLst>
                                    </p:anim>
                                    <p:animEffect transition="in" filter="fade">
                                      <p:cBhvr>
                                        <p:cTn id="9" dur="500"/>
                                        <p:tgtEl>
                                          <p:spTgt spid="403465"/>
                                        </p:tgtEl>
                                      </p:cBhvr>
                                    </p:animEffect>
                                  </p:childTnLst>
                                </p:cTn>
                              </p:par>
                              <p:par>
                                <p:cTn id="10" presetID="53" presetClass="entr" presetSubtype="0" fill="hold" grpId="0" nodeType="withEffect">
                                  <p:stCondLst>
                                    <p:cond delay="0"/>
                                  </p:stCondLst>
                                  <p:childTnLst>
                                    <p:set>
                                      <p:cBhvr>
                                        <p:cTn id="11" dur="1" fill="hold">
                                          <p:stCondLst>
                                            <p:cond delay="0"/>
                                          </p:stCondLst>
                                        </p:cTn>
                                        <p:tgtEl>
                                          <p:spTgt spid="403466"/>
                                        </p:tgtEl>
                                        <p:attrNameLst>
                                          <p:attrName>style.visibility</p:attrName>
                                        </p:attrNameLst>
                                      </p:cBhvr>
                                      <p:to>
                                        <p:strVal val="visible"/>
                                      </p:to>
                                    </p:set>
                                    <p:anim calcmode="lin" valueType="num">
                                      <p:cBhvr>
                                        <p:cTn id="12" dur="500" fill="hold"/>
                                        <p:tgtEl>
                                          <p:spTgt spid="403466"/>
                                        </p:tgtEl>
                                        <p:attrNameLst>
                                          <p:attrName>ppt_w</p:attrName>
                                        </p:attrNameLst>
                                      </p:cBhvr>
                                      <p:tavLst>
                                        <p:tav tm="0">
                                          <p:val>
                                            <p:fltVal val="0"/>
                                          </p:val>
                                        </p:tav>
                                        <p:tav tm="100000">
                                          <p:val>
                                            <p:strVal val="#ppt_w"/>
                                          </p:val>
                                        </p:tav>
                                      </p:tavLst>
                                    </p:anim>
                                    <p:anim calcmode="lin" valueType="num">
                                      <p:cBhvr>
                                        <p:cTn id="13" dur="500" fill="hold"/>
                                        <p:tgtEl>
                                          <p:spTgt spid="403466"/>
                                        </p:tgtEl>
                                        <p:attrNameLst>
                                          <p:attrName>ppt_h</p:attrName>
                                        </p:attrNameLst>
                                      </p:cBhvr>
                                      <p:tavLst>
                                        <p:tav tm="0">
                                          <p:val>
                                            <p:fltVal val="0"/>
                                          </p:val>
                                        </p:tav>
                                        <p:tav tm="100000">
                                          <p:val>
                                            <p:strVal val="#ppt_h"/>
                                          </p:val>
                                        </p:tav>
                                      </p:tavLst>
                                    </p:anim>
                                    <p:animEffect transition="in" filter="fade">
                                      <p:cBhvr>
                                        <p:cTn id="14" dur="500"/>
                                        <p:tgtEl>
                                          <p:spTgt spid="40346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3465" grpId="0"/>
      <p:bldP spid="403466"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4483" name="Rectangle 3"/>
          <p:cNvSpPr>
            <a:spLocks noGrp="1" noChangeArrowheads="1"/>
          </p:cNvSpPr>
          <p:nvPr>
            <p:ph type="title"/>
          </p:nvPr>
        </p:nvSpPr>
        <p:spPr/>
        <p:txBody>
          <a:bodyPr/>
          <a:lstStyle/>
          <a:p>
            <a:r>
              <a:rPr lang="en-US" altLang="en-US">
                <a:solidFill>
                  <a:srgbClr val="FFCC00"/>
                </a:solidFill>
              </a:rPr>
              <a:t>Section 17.2</a:t>
            </a:r>
            <a:r>
              <a:rPr lang="en-US" altLang="en-US"/>
              <a:t> Financing, Expanding, and Dissolving a Corporation</a:t>
            </a:r>
          </a:p>
        </p:txBody>
      </p:sp>
      <p:sp>
        <p:nvSpPr>
          <p:cNvPr id="404484" name="Rectangle 4"/>
          <p:cNvSpPr>
            <a:spLocks noGrp="1" noChangeArrowheads="1"/>
          </p:cNvSpPr>
          <p:nvPr>
            <p:ph type="body" idx="1"/>
          </p:nvPr>
        </p:nvSpPr>
        <p:spPr/>
        <p:txBody>
          <a:bodyPr/>
          <a:lstStyle/>
          <a:p>
            <a:pPr marL="0" indent="0">
              <a:buFontTx/>
              <a:buNone/>
            </a:pPr>
            <a:r>
              <a:rPr lang="en-US" altLang="en-US" dirty="0"/>
              <a:t>Voluntary dissolution can come about through a </a:t>
            </a:r>
            <a:r>
              <a:rPr lang="en-US" altLang="en-US" u="sng" dirty="0"/>
              <a:t>vote</a:t>
            </a:r>
            <a:r>
              <a:rPr lang="en-US" altLang="en-US" dirty="0"/>
              <a:t> of the shareholders or directors.</a:t>
            </a:r>
          </a:p>
          <a:p>
            <a:pPr marL="0" indent="0">
              <a:buFontTx/>
              <a:buNone/>
            </a:pPr>
            <a:endParaRPr lang="en-US" altLang="en-US" dirty="0"/>
          </a:p>
        </p:txBody>
      </p:sp>
    </p:spTree>
  </p:cSld>
  <p:clrMapOvr>
    <a:masterClrMapping/>
  </p:clrMapOvr>
  <p:transition>
    <p:wipe dir="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5506" name="Rectangle 2"/>
          <p:cNvSpPr>
            <a:spLocks noGrp="1" noChangeArrowheads="1"/>
          </p:cNvSpPr>
          <p:nvPr>
            <p:ph type="title"/>
          </p:nvPr>
        </p:nvSpPr>
        <p:spPr/>
        <p:txBody>
          <a:bodyPr/>
          <a:lstStyle/>
          <a:p>
            <a:r>
              <a:rPr lang="en-US" altLang="en-US">
                <a:solidFill>
                  <a:srgbClr val="FFCC00"/>
                </a:solidFill>
              </a:rPr>
              <a:t>Section 17.2</a:t>
            </a:r>
            <a:r>
              <a:rPr lang="en-US" altLang="en-US"/>
              <a:t> Financing, Expanding, and Dissolving a Corporation</a:t>
            </a:r>
          </a:p>
        </p:txBody>
      </p:sp>
      <p:sp>
        <p:nvSpPr>
          <p:cNvPr id="405507" name="Rectangle 3"/>
          <p:cNvSpPr>
            <a:spLocks noGrp="1" noChangeArrowheads="1"/>
          </p:cNvSpPr>
          <p:nvPr>
            <p:ph type="body" idx="1"/>
          </p:nvPr>
        </p:nvSpPr>
        <p:spPr/>
        <p:txBody>
          <a:bodyPr/>
          <a:lstStyle/>
          <a:p>
            <a:pPr marL="0" indent="0">
              <a:buFontTx/>
              <a:buNone/>
            </a:pPr>
            <a:r>
              <a:rPr lang="en-US" altLang="en-US" dirty="0"/>
              <a:t>Involuntary dissolution occurs when the government legally </a:t>
            </a:r>
            <a:r>
              <a:rPr lang="en-US" altLang="en-US" u="sng" dirty="0"/>
              <a:t>ends</a:t>
            </a:r>
            <a:r>
              <a:rPr lang="en-US" altLang="en-US" dirty="0"/>
              <a:t> a corporation because it was created by fraud, did business </a:t>
            </a:r>
            <a:r>
              <a:rPr lang="en-US" altLang="en-US" u="sng" dirty="0"/>
              <a:t>illegally</a:t>
            </a:r>
            <a:r>
              <a:rPr lang="en-US" altLang="en-US" dirty="0"/>
              <a:t>, or exceeded its authority.</a:t>
            </a:r>
          </a:p>
        </p:txBody>
      </p:sp>
    </p:spTree>
  </p:cSld>
  <p:clrMapOvr>
    <a:masterClrMapping/>
  </p:clrMapOvr>
  <p:transition>
    <p:wipe dir="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846" name="Picture 6" descr="next button">
            <a:hlinkClick r:id="" action="ppaction://hlinkshowjump?jump=nextslide"/>
          </p:cNvPr>
          <p:cNvPicPr>
            <a:picLocks noChangeAspect="1" noChangeArrowheads="1"/>
          </p:cNvPicPr>
          <p:nvPr/>
        </p:nvPicPr>
        <p:blipFill>
          <a:blip r:embed="rId4" cstate="print"/>
          <a:srcRect/>
          <a:stretch>
            <a:fillRect/>
          </a:stretch>
        </p:blipFill>
        <p:spPr bwMode="auto">
          <a:xfrm>
            <a:off x="6096000" y="5781675"/>
            <a:ext cx="2114550" cy="725488"/>
          </a:xfrm>
          <a:prstGeom prst="rect">
            <a:avLst/>
          </a:prstGeom>
          <a:noFill/>
        </p:spPr>
      </p:pic>
      <p:sp>
        <p:nvSpPr>
          <p:cNvPr id="35867" name="Text Box 27"/>
          <p:cNvSpPr txBox="1">
            <a:spLocks noChangeArrowheads="1"/>
          </p:cNvSpPr>
          <p:nvPr/>
        </p:nvSpPr>
        <p:spPr bwMode="auto">
          <a:xfrm>
            <a:off x="5534025" y="895350"/>
            <a:ext cx="3178175" cy="1311275"/>
          </a:xfrm>
          <a:prstGeom prst="rect">
            <a:avLst/>
          </a:prstGeom>
          <a:noFill/>
          <a:ln w="9525">
            <a:noFill/>
            <a:miter lim="800000"/>
            <a:headEnd/>
            <a:tailEnd/>
          </a:ln>
          <a:effectLst/>
        </p:spPr>
        <p:txBody>
          <a:bodyPr wrap="none">
            <a:spAutoFit/>
          </a:bodyPr>
          <a:lstStyle/>
          <a:p>
            <a:r>
              <a:rPr lang="en-US" sz="4000" b="1">
                <a:solidFill>
                  <a:srgbClr val="FFCC00"/>
                </a:solidFill>
              </a:rPr>
              <a:t>Chapter 17</a:t>
            </a:r>
            <a:br>
              <a:rPr lang="en-US" sz="4000" b="1">
                <a:solidFill>
                  <a:srgbClr val="FFCC00"/>
                </a:solidFill>
              </a:rPr>
            </a:br>
            <a:r>
              <a:rPr lang="en-US" sz="4000" b="1">
                <a:solidFill>
                  <a:srgbClr val="FFCC00"/>
                </a:solidFill>
              </a:rPr>
              <a:t>Assessment</a:t>
            </a:r>
          </a:p>
        </p:txBody>
      </p:sp>
      <p:sp>
        <p:nvSpPr>
          <p:cNvPr id="35868" name="Text Box 28"/>
          <p:cNvSpPr txBox="1">
            <a:spLocks noChangeArrowheads="1"/>
          </p:cNvSpPr>
          <p:nvPr/>
        </p:nvSpPr>
        <p:spPr bwMode="auto">
          <a:xfrm>
            <a:off x="5534025" y="2468563"/>
            <a:ext cx="3348038" cy="1250950"/>
          </a:xfrm>
          <a:prstGeom prst="rect">
            <a:avLst/>
          </a:prstGeom>
          <a:noFill/>
          <a:ln w="9525">
            <a:noFill/>
            <a:miter lim="800000"/>
            <a:headEnd/>
            <a:tailEnd/>
          </a:ln>
          <a:effectLst/>
        </p:spPr>
        <p:txBody>
          <a:bodyPr wrap="none">
            <a:spAutoFit/>
          </a:bodyPr>
          <a:lstStyle/>
          <a:p>
            <a:r>
              <a:rPr lang="en-US" sz="3800" b="1">
                <a:solidFill>
                  <a:schemeClr val="bg1"/>
                </a:solidFill>
              </a:rPr>
              <a:t>Operating</a:t>
            </a:r>
            <a:br>
              <a:rPr lang="en-US" sz="3800" b="1">
                <a:solidFill>
                  <a:schemeClr val="bg1"/>
                </a:solidFill>
              </a:rPr>
            </a:br>
            <a:r>
              <a:rPr lang="en-US" sz="3800" b="1">
                <a:solidFill>
                  <a:schemeClr val="bg1"/>
                </a:solidFill>
              </a:rPr>
              <a:t>a Corporation</a:t>
            </a:r>
          </a:p>
        </p:txBody>
      </p:sp>
    </p:spTree>
    <p:custDataLst>
      <p:tags r:id="rId1"/>
    </p:custDataLst>
  </p:cSld>
  <p:clrMapOvr>
    <a:masterClrMapping/>
  </p:clrMapOvr>
  <p:transition>
    <p:wipe dir="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2" name="TPQuestion"/>
          <p:cNvSpPr>
            <a:spLocks noGrp="1" noChangeArrowheads="1"/>
          </p:cNvSpPr>
          <p:nvPr>
            <p:ph type="title"/>
          </p:nvPr>
        </p:nvSpPr>
        <p:spPr>
          <a:xfrm>
            <a:off x="533400" y="1533525"/>
            <a:ext cx="7796213" cy="1066800"/>
          </a:xfrm>
        </p:spPr>
        <p:txBody>
          <a:bodyPr/>
          <a:lstStyle/>
          <a:p>
            <a:r>
              <a:rPr lang="en-US" sz="2800" dirty="0" smtClean="0">
                <a:solidFill>
                  <a:schemeClr val="tx1"/>
                </a:solidFill>
              </a:rPr>
              <a:t>1.  A </a:t>
            </a:r>
            <a:r>
              <a:rPr lang="en-US" sz="2800" dirty="0">
                <a:solidFill>
                  <a:schemeClr val="tx1"/>
                </a:solidFill>
              </a:rPr>
              <a:t>corporate bond is a type of loan.</a:t>
            </a:r>
          </a:p>
        </p:txBody>
      </p:sp>
      <p:sp>
        <p:nvSpPr>
          <p:cNvPr id="128003" name="TPAnswers"/>
          <p:cNvSpPr>
            <a:spLocks noGrp="1" noChangeArrowheads="1"/>
          </p:cNvSpPr>
          <p:nvPr>
            <p:ph type="body" idx="1"/>
            <p:custDataLst>
              <p:tags r:id="rId2"/>
            </p:custDataLst>
          </p:nvPr>
        </p:nvSpPr>
        <p:spPr>
          <a:xfrm>
            <a:off x="457200" y="2679700"/>
            <a:ext cx="4114800" cy="3429000"/>
          </a:xfrm>
        </p:spPr>
        <p:txBody>
          <a:bodyPr/>
          <a:lstStyle/>
          <a:p>
            <a:pPr marL="990600" lvl="1" indent="-533400">
              <a:lnSpc>
                <a:spcPct val="100000"/>
              </a:lnSpc>
              <a:spcBef>
                <a:spcPct val="20000"/>
              </a:spcBef>
              <a:buNone/>
            </a:pPr>
            <a:r>
              <a:rPr lang="en-US" dirty="0" smtClean="0"/>
              <a:t>True or False</a:t>
            </a:r>
            <a:endParaRPr lang="en-US" dirty="0"/>
          </a:p>
        </p:txBody>
      </p:sp>
    </p:spTree>
    <p:custDataLst>
      <p:tags r:id="rId1"/>
    </p:custDataLst>
  </p:cSld>
  <p:clrMapOvr>
    <a:masterClrMapping/>
  </p:clrMapOvr>
  <p:transition>
    <p:wipe dir="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TPQuestion"/>
          <p:cNvSpPr>
            <a:spLocks noGrp="1" noChangeArrowheads="1"/>
          </p:cNvSpPr>
          <p:nvPr>
            <p:ph type="title"/>
          </p:nvPr>
        </p:nvSpPr>
        <p:spPr>
          <a:xfrm>
            <a:off x="533400" y="1533525"/>
            <a:ext cx="7940675" cy="1841500"/>
          </a:xfrm>
        </p:spPr>
        <p:txBody>
          <a:bodyPr/>
          <a:lstStyle/>
          <a:p>
            <a:r>
              <a:rPr lang="en-US" sz="2800" dirty="0" smtClean="0">
                <a:solidFill>
                  <a:schemeClr val="tx1"/>
                </a:solidFill>
              </a:rPr>
              <a:t>2. A </a:t>
            </a:r>
            <a:r>
              <a:rPr lang="en-US" sz="2800" dirty="0">
                <a:solidFill>
                  <a:schemeClr val="tx1"/>
                </a:solidFill>
              </a:rPr>
              <a:t>grant by a corporation to sell its products or services to a smaller company is a: </a:t>
            </a:r>
          </a:p>
        </p:txBody>
      </p:sp>
      <p:sp>
        <p:nvSpPr>
          <p:cNvPr id="129027" name="TPAnswers"/>
          <p:cNvSpPr>
            <a:spLocks noGrp="1" noChangeArrowheads="1"/>
          </p:cNvSpPr>
          <p:nvPr>
            <p:ph type="body" idx="1"/>
            <p:custDataLst>
              <p:tags r:id="rId2"/>
            </p:custDataLst>
          </p:nvPr>
        </p:nvSpPr>
        <p:spPr>
          <a:xfrm>
            <a:off x="457200" y="3171825"/>
            <a:ext cx="4114800" cy="3429000"/>
          </a:xfrm>
        </p:spPr>
        <p:txBody>
          <a:bodyPr/>
          <a:lstStyle/>
          <a:p>
            <a:pPr marL="990600" lvl="1" indent="-533400">
              <a:lnSpc>
                <a:spcPct val="100000"/>
              </a:lnSpc>
              <a:spcBef>
                <a:spcPct val="20000"/>
              </a:spcBef>
              <a:buFont typeface="+mj-lt"/>
              <a:buAutoNum type="alphaLcPeriod"/>
            </a:pPr>
            <a:r>
              <a:rPr lang="en-US" dirty="0"/>
              <a:t>merger</a:t>
            </a:r>
          </a:p>
          <a:p>
            <a:pPr marL="990600" lvl="1" indent="-533400">
              <a:lnSpc>
                <a:spcPct val="100000"/>
              </a:lnSpc>
              <a:spcBef>
                <a:spcPct val="20000"/>
              </a:spcBef>
              <a:buFont typeface="+mj-lt"/>
              <a:buAutoNum type="alphaLcPeriod"/>
            </a:pPr>
            <a:r>
              <a:rPr lang="en-US" dirty="0"/>
              <a:t>franchise</a:t>
            </a:r>
          </a:p>
          <a:p>
            <a:pPr marL="990600" lvl="1" indent="-533400">
              <a:lnSpc>
                <a:spcPct val="100000"/>
              </a:lnSpc>
              <a:spcBef>
                <a:spcPct val="20000"/>
              </a:spcBef>
              <a:buFont typeface="+mj-lt"/>
              <a:buAutoNum type="alphaLcPeriod"/>
            </a:pPr>
            <a:r>
              <a:rPr lang="en-US" dirty="0"/>
              <a:t>consolidation</a:t>
            </a:r>
          </a:p>
          <a:p>
            <a:pPr marL="990600" lvl="1" indent="-533400">
              <a:lnSpc>
                <a:spcPct val="100000"/>
              </a:lnSpc>
              <a:spcBef>
                <a:spcPct val="20000"/>
              </a:spcBef>
              <a:buFont typeface="+mj-lt"/>
              <a:buAutoNum type="alphaLcPeriod"/>
            </a:pPr>
            <a:r>
              <a:rPr lang="en-US" dirty="0"/>
              <a:t>conglomerate</a:t>
            </a:r>
          </a:p>
        </p:txBody>
      </p:sp>
    </p:spTree>
    <p:custDataLst>
      <p:tags r:id="rId1"/>
    </p:custDataLst>
  </p:cSld>
  <p:clrMapOvr>
    <a:masterClrMapping/>
  </p:clrMapOvr>
  <p:transition>
    <p:wipe dir="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182880" y="938784"/>
            <a:ext cx="8741664" cy="5309616"/>
          </a:xfrm>
        </p:spPr>
        <p:txBody>
          <a:bodyPr/>
          <a:lstStyle/>
          <a:p>
            <a:pPr>
              <a:spcBef>
                <a:spcPts val="0"/>
              </a:spcBef>
              <a:buNone/>
            </a:pPr>
            <a:r>
              <a:rPr lang="en-US" dirty="0" smtClean="0"/>
              <a:t>3. What are the difference between stocks and bonds?</a:t>
            </a:r>
          </a:p>
          <a:p>
            <a:pPr>
              <a:spcBef>
                <a:spcPts val="0"/>
              </a:spcBef>
              <a:buNone/>
            </a:pPr>
            <a:r>
              <a:rPr lang="en-US" dirty="0" smtClean="0"/>
              <a:t>4. What is a tender offer, and what else is it called?</a:t>
            </a:r>
          </a:p>
          <a:p>
            <a:pPr>
              <a:spcBef>
                <a:spcPts val="0"/>
              </a:spcBef>
              <a:buNone/>
            </a:pPr>
            <a:r>
              <a:rPr lang="en-US" dirty="0" smtClean="0"/>
              <a:t>5. On what grounds might the government bring an action to dissolve a corporation?</a:t>
            </a:r>
          </a:p>
          <a:p>
            <a:pPr>
              <a:spcBef>
                <a:spcPts val="0"/>
              </a:spcBef>
              <a:buNone/>
            </a:pPr>
            <a:r>
              <a:rPr lang="en-US" dirty="0" smtClean="0"/>
              <a:t>6. What are two types of corporate stock?</a:t>
            </a:r>
          </a:p>
          <a:p>
            <a:pPr>
              <a:spcBef>
                <a:spcPts val="0"/>
              </a:spcBef>
              <a:buNone/>
            </a:pPr>
            <a:r>
              <a:rPr lang="en-US" dirty="0" smtClean="0"/>
              <a:t>7. For what types of purposes might a corporation issue stock?</a:t>
            </a:r>
          </a:p>
          <a:p>
            <a:pPr>
              <a:spcBef>
                <a:spcPts val="0"/>
              </a:spcBef>
              <a:buNone/>
            </a:pPr>
            <a:r>
              <a:rPr lang="en-US" dirty="0" smtClean="0"/>
              <a:t>8. What is a merger?</a:t>
            </a:r>
            <a:endParaRPr lang="en-US" dirty="0"/>
          </a:p>
        </p:txBody>
      </p:sp>
    </p:spTree>
  </p:cSld>
  <p:clrMapOvr>
    <a:masterClrMapping/>
  </p:clrMapOvr>
  <p:transition>
    <p:wipe dir="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You’ll Learn</a:t>
            </a:r>
            <a:endParaRPr lang="en-US" dirty="0"/>
          </a:p>
        </p:txBody>
      </p:sp>
      <p:sp>
        <p:nvSpPr>
          <p:cNvPr id="3" name="Content Placeholder 2"/>
          <p:cNvSpPr>
            <a:spLocks noGrp="1"/>
          </p:cNvSpPr>
          <p:nvPr>
            <p:ph idx="1"/>
          </p:nvPr>
        </p:nvSpPr>
        <p:spPr>
          <a:xfrm>
            <a:off x="329184" y="1109472"/>
            <a:ext cx="8522208" cy="5047488"/>
          </a:xfrm>
        </p:spPr>
        <p:txBody>
          <a:bodyPr/>
          <a:lstStyle/>
          <a:p>
            <a:pPr>
              <a:spcBef>
                <a:spcPts val="0"/>
              </a:spcBef>
            </a:pPr>
            <a:r>
              <a:rPr lang="en-US" sz="2800" dirty="0" smtClean="0"/>
              <a:t>Describe the different types of corporate stock.</a:t>
            </a:r>
          </a:p>
          <a:p>
            <a:pPr>
              <a:spcBef>
                <a:spcPts val="0"/>
              </a:spcBef>
            </a:pPr>
            <a:r>
              <a:rPr lang="en-US" sz="2800" dirty="0" smtClean="0"/>
              <a:t>Distinguish between a merger, a consolidation, a conglomerate.</a:t>
            </a:r>
          </a:p>
          <a:p>
            <a:pPr>
              <a:spcBef>
                <a:spcPts val="0"/>
              </a:spcBef>
            </a:pPr>
            <a:r>
              <a:rPr lang="en-US" sz="2800" dirty="0" smtClean="0"/>
              <a:t>Explain asset acquisition and stock acquisition.</a:t>
            </a:r>
          </a:p>
          <a:p>
            <a:pPr>
              <a:spcBef>
                <a:spcPts val="0"/>
              </a:spcBef>
            </a:pPr>
            <a:r>
              <a:rPr lang="en-US" sz="2800" dirty="0" smtClean="0"/>
              <a:t>Identify the ways a corporation can be terminated. </a:t>
            </a:r>
          </a:p>
          <a:p>
            <a:pPr>
              <a:spcBef>
                <a:spcPts val="0"/>
              </a:spcBef>
              <a:buNone/>
            </a:pPr>
            <a:endParaRPr lang="en-US" sz="2800" dirty="0" smtClean="0"/>
          </a:p>
          <a:p>
            <a:pPr marL="0" indent="0">
              <a:spcBef>
                <a:spcPts val="0"/>
              </a:spcBef>
              <a:buNone/>
            </a:pPr>
            <a:r>
              <a:rPr lang="en-US" sz="2800" dirty="0" smtClean="0"/>
              <a:t>Knowing the laws that regulate corporate financing, expansion, and dissolution will prepare you for any dealings you might have with a corporation in the future.</a:t>
            </a:r>
            <a:endParaRPr lang="en-US" sz="2800" dirty="0"/>
          </a:p>
        </p:txBody>
      </p:sp>
    </p:spTree>
  </p:cSld>
  <p:clrMapOvr>
    <a:masterClrMapping/>
  </p:clrMapOvr>
  <p:transition>
    <p:wipe dir="r"/>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transition>
    <p:wipe dir="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Warm Up</a:t>
            </a:r>
            <a:endParaRPr lang="en-US" dirty="0"/>
          </a:p>
        </p:txBody>
      </p:sp>
      <p:sp>
        <p:nvSpPr>
          <p:cNvPr id="3" name="Content Placeholder 2"/>
          <p:cNvSpPr>
            <a:spLocks noGrp="1"/>
          </p:cNvSpPr>
          <p:nvPr>
            <p:ph idx="1"/>
          </p:nvPr>
        </p:nvSpPr>
        <p:spPr/>
        <p:txBody>
          <a:bodyPr/>
          <a:lstStyle/>
          <a:p>
            <a:pPr>
              <a:buNone/>
            </a:pPr>
            <a:r>
              <a:rPr lang="en-US" dirty="0" smtClean="0"/>
              <a:t>Can you think of stores that have changed names or ownership.  Describe changes in products or operations as a result of the change.  </a:t>
            </a:r>
            <a:endParaRPr lang="en-US" dirty="0"/>
          </a:p>
        </p:txBody>
      </p:sp>
    </p:spTree>
  </p:cSld>
  <p:clrMapOvr>
    <a:masterClrMapping/>
  </p:clrMapOvr>
  <p:transition>
    <p:wipe dir="r"/>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Warm Up</a:t>
            </a:r>
            <a:endParaRPr lang="en-US" dirty="0"/>
          </a:p>
        </p:txBody>
      </p:sp>
      <p:sp>
        <p:nvSpPr>
          <p:cNvPr id="3" name="Content Placeholder 2"/>
          <p:cNvSpPr>
            <a:spLocks noGrp="1"/>
          </p:cNvSpPr>
          <p:nvPr>
            <p:ph idx="1"/>
          </p:nvPr>
        </p:nvSpPr>
        <p:spPr/>
        <p:txBody>
          <a:bodyPr/>
          <a:lstStyle/>
          <a:p>
            <a:pPr marL="0">
              <a:buNone/>
            </a:pPr>
            <a:r>
              <a:rPr lang="en-US" dirty="0" smtClean="0"/>
              <a:t>Buying and selling stock over the Internet has become a common way of playing the stock market. Why can this be risky for small investors?</a:t>
            </a:r>
            <a:endParaRPr lang="en-US" dirty="0"/>
          </a:p>
        </p:txBody>
      </p:sp>
    </p:spTree>
  </p:cSld>
  <p:clrMapOvr>
    <a:masterClrMapping/>
  </p:clrMapOvr>
  <p:transition>
    <p:wipe dir="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idx="1"/>
          </p:nvPr>
        </p:nvSpPr>
        <p:spPr>
          <a:xfrm>
            <a:off x="618046" y="1097279"/>
            <a:ext cx="3868737" cy="639699"/>
          </a:xfrm>
        </p:spPr>
        <p:txBody>
          <a:bodyPr/>
          <a:lstStyle/>
          <a:p>
            <a:r>
              <a:rPr lang="en-US" sz="2800" dirty="0" smtClean="0"/>
              <a:t>Key Terms</a:t>
            </a:r>
            <a:endParaRPr lang="en-US" sz="2800" dirty="0"/>
          </a:p>
        </p:txBody>
      </p:sp>
      <p:sp>
        <p:nvSpPr>
          <p:cNvPr id="6" name="Content Placeholder 5"/>
          <p:cNvSpPr>
            <a:spLocks noGrp="1"/>
          </p:cNvSpPr>
          <p:nvPr>
            <p:ph sz="half" idx="2"/>
          </p:nvPr>
        </p:nvSpPr>
        <p:spPr>
          <a:xfrm>
            <a:off x="630238" y="1627632"/>
            <a:ext cx="3868737" cy="4562031"/>
          </a:xfrm>
        </p:spPr>
        <p:txBody>
          <a:bodyPr/>
          <a:lstStyle/>
          <a:p>
            <a:pPr>
              <a:spcBef>
                <a:spcPts val="0"/>
              </a:spcBef>
            </a:pPr>
            <a:r>
              <a:rPr lang="en-US" sz="2800" dirty="0" smtClean="0"/>
              <a:t>Merger</a:t>
            </a:r>
          </a:p>
          <a:p>
            <a:pPr>
              <a:spcBef>
                <a:spcPts val="0"/>
              </a:spcBef>
            </a:pPr>
            <a:r>
              <a:rPr lang="en-US" sz="2800" dirty="0" smtClean="0"/>
              <a:t>Consolidation</a:t>
            </a:r>
          </a:p>
          <a:p>
            <a:pPr>
              <a:spcBef>
                <a:spcPts val="0"/>
              </a:spcBef>
            </a:pPr>
            <a:r>
              <a:rPr lang="en-US" sz="2800" dirty="0" smtClean="0"/>
              <a:t>Conglomerate</a:t>
            </a:r>
          </a:p>
          <a:p>
            <a:pPr>
              <a:spcBef>
                <a:spcPts val="0"/>
              </a:spcBef>
            </a:pPr>
            <a:r>
              <a:rPr lang="en-US" sz="2800" dirty="0" smtClean="0"/>
              <a:t>Asset acquisition</a:t>
            </a:r>
          </a:p>
          <a:p>
            <a:pPr>
              <a:spcBef>
                <a:spcPts val="0"/>
              </a:spcBef>
            </a:pPr>
            <a:r>
              <a:rPr lang="en-US" sz="2800" dirty="0" smtClean="0"/>
              <a:t>Stock acquisition</a:t>
            </a:r>
          </a:p>
          <a:p>
            <a:pPr>
              <a:spcBef>
                <a:spcPts val="0"/>
              </a:spcBef>
            </a:pPr>
            <a:r>
              <a:rPr lang="en-US" sz="2800" dirty="0" smtClean="0"/>
              <a:t>franchise</a:t>
            </a:r>
            <a:endParaRPr lang="en-US" sz="2800" dirty="0"/>
          </a:p>
        </p:txBody>
      </p:sp>
      <p:sp>
        <p:nvSpPr>
          <p:cNvPr id="7" name="Text Placeholder 6"/>
          <p:cNvSpPr>
            <a:spLocks noGrp="1"/>
          </p:cNvSpPr>
          <p:nvPr>
            <p:ph type="body" sz="quarter" idx="3"/>
          </p:nvPr>
        </p:nvSpPr>
        <p:spPr>
          <a:xfrm>
            <a:off x="4616958" y="1156907"/>
            <a:ext cx="3887788" cy="823912"/>
          </a:xfrm>
        </p:spPr>
        <p:txBody>
          <a:bodyPr/>
          <a:lstStyle/>
          <a:p>
            <a:r>
              <a:rPr lang="en-US" sz="2800" dirty="0" smtClean="0"/>
              <a:t>Academic Vocabulary</a:t>
            </a:r>
            <a:endParaRPr lang="en-US" sz="2800" dirty="0"/>
          </a:p>
        </p:txBody>
      </p:sp>
      <p:sp>
        <p:nvSpPr>
          <p:cNvPr id="8" name="Content Placeholder 7"/>
          <p:cNvSpPr>
            <a:spLocks noGrp="1"/>
          </p:cNvSpPr>
          <p:nvPr>
            <p:ph sz="quarter" idx="4"/>
          </p:nvPr>
        </p:nvSpPr>
        <p:spPr>
          <a:xfrm>
            <a:off x="4629150" y="2145792"/>
            <a:ext cx="3887788" cy="4043871"/>
          </a:xfrm>
        </p:spPr>
        <p:txBody>
          <a:bodyPr/>
          <a:lstStyle/>
          <a:p>
            <a:pPr>
              <a:spcBef>
                <a:spcPts val="0"/>
              </a:spcBef>
            </a:pPr>
            <a:r>
              <a:rPr lang="en-US" sz="2800" dirty="0" smtClean="0"/>
              <a:t>Subscription</a:t>
            </a:r>
          </a:p>
          <a:p>
            <a:pPr>
              <a:spcBef>
                <a:spcPts val="0"/>
              </a:spcBef>
            </a:pPr>
            <a:r>
              <a:rPr lang="en-US" sz="2800" dirty="0" smtClean="0"/>
              <a:t>Significant </a:t>
            </a:r>
          </a:p>
          <a:p>
            <a:pPr>
              <a:spcBef>
                <a:spcPts val="0"/>
              </a:spcBef>
            </a:pPr>
            <a:r>
              <a:rPr lang="en-US" sz="2800" smtClean="0"/>
              <a:t>unanimous</a:t>
            </a:r>
            <a:endParaRPr lang="en-US" sz="2800" dirty="0" smtClean="0"/>
          </a:p>
        </p:txBody>
      </p:sp>
      <p:pic>
        <p:nvPicPr>
          <p:cNvPr id="2" name="Audio 1">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cstate="print"/>
          <a:stretch>
            <a:fillRect/>
          </a:stretch>
        </p:blipFill>
        <p:spPr>
          <a:xfrm>
            <a:off x="8382000" y="6096000"/>
            <a:ext cx="609600" cy="609600"/>
          </a:xfrm>
          <a:prstGeom prst="rect">
            <a:avLst/>
          </a:prstGeom>
        </p:spPr>
      </p:pic>
    </p:spTree>
    <p:extLst>
      <p:ext uri="{BB962C8B-B14F-4D97-AF65-F5344CB8AC3E}">
        <p14:creationId xmlns:p14="http://schemas.microsoft.com/office/powerpoint/2010/main" val="1426789049"/>
      </p:ext>
    </p:extLst>
  </p:cSld>
  <p:clrMapOvr>
    <a:masterClrMapping/>
  </p:clrMapOvr>
  <p:transition advTm="10301">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2"/>
                </p:tgtEl>
              </p:cMediaNode>
            </p:audio>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2" name="Text Box 4"/>
          <p:cNvSpPr txBox="1">
            <a:spLocks noChangeArrowheads="1"/>
          </p:cNvSpPr>
          <p:nvPr/>
        </p:nvSpPr>
        <p:spPr bwMode="auto">
          <a:xfrm>
            <a:off x="2689225" y="2605088"/>
            <a:ext cx="285115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3600" b="1">
                <a:solidFill>
                  <a:srgbClr val="C4151C"/>
                </a:solidFill>
              </a:rPr>
              <a:t>Section 17.2</a:t>
            </a:r>
          </a:p>
        </p:txBody>
      </p:sp>
      <p:sp>
        <p:nvSpPr>
          <p:cNvPr id="48133" name="Text Box 5"/>
          <p:cNvSpPr txBox="1">
            <a:spLocks noChangeArrowheads="1"/>
          </p:cNvSpPr>
          <p:nvPr/>
        </p:nvSpPr>
        <p:spPr bwMode="auto">
          <a:xfrm>
            <a:off x="2689225" y="3271838"/>
            <a:ext cx="6292850" cy="1190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en-US" sz="3600" b="1">
                <a:solidFill>
                  <a:srgbClr val="003399"/>
                </a:solidFill>
              </a:rPr>
              <a:t>Financing, Expanding, and Dissolving a Corporation</a:t>
            </a:r>
          </a:p>
        </p:txBody>
      </p:sp>
      <p:pic>
        <p:nvPicPr>
          <p:cNvPr id="48134" name="Picture 6" descr="cover for ppt"/>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66700" y="1990725"/>
            <a:ext cx="2432050" cy="310832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p:wipe dir="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3" presetClass="entr" presetSubtype="0" fill="hold" grpId="0" nodeType="withEffect">
                                  <p:stCondLst>
                                    <p:cond delay="0"/>
                                  </p:stCondLst>
                                  <p:childTnLst>
                                    <p:set>
                                      <p:cBhvr>
                                        <p:cTn id="6" dur="1" fill="hold">
                                          <p:stCondLst>
                                            <p:cond delay="0"/>
                                          </p:stCondLst>
                                        </p:cTn>
                                        <p:tgtEl>
                                          <p:spTgt spid="48132"/>
                                        </p:tgtEl>
                                        <p:attrNameLst>
                                          <p:attrName>style.visibility</p:attrName>
                                        </p:attrNameLst>
                                      </p:cBhvr>
                                      <p:to>
                                        <p:strVal val="visible"/>
                                      </p:to>
                                    </p:set>
                                    <p:anim calcmode="lin" valueType="num">
                                      <p:cBhvr>
                                        <p:cTn id="7" dur="500" fill="hold"/>
                                        <p:tgtEl>
                                          <p:spTgt spid="48132"/>
                                        </p:tgtEl>
                                        <p:attrNameLst>
                                          <p:attrName>ppt_w</p:attrName>
                                        </p:attrNameLst>
                                      </p:cBhvr>
                                      <p:tavLst>
                                        <p:tav tm="0">
                                          <p:val>
                                            <p:fltVal val="0"/>
                                          </p:val>
                                        </p:tav>
                                        <p:tav tm="100000">
                                          <p:val>
                                            <p:strVal val="#ppt_w"/>
                                          </p:val>
                                        </p:tav>
                                      </p:tavLst>
                                    </p:anim>
                                    <p:anim calcmode="lin" valueType="num">
                                      <p:cBhvr>
                                        <p:cTn id="8" dur="500" fill="hold"/>
                                        <p:tgtEl>
                                          <p:spTgt spid="48132"/>
                                        </p:tgtEl>
                                        <p:attrNameLst>
                                          <p:attrName>ppt_h</p:attrName>
                                        </p:attrNameLst>
                                      </p:cBhvr>
                                      <p:tavLst>
                                        <p:tav tm="0">
                                          <p:val>
                                            <p:fltVal val="0"/>
                                          </p:val>
                                        </p:tav>
                                        <p:tav tm="100000">
                                          <p:val>
                                            <p:strVal val="#ppt_h"/>
                                          </p:val>
                                        </p:tav>
                                      </p:tavLst>
                                    </p:anim>
                                    <p:animEffect transition="in" filter="fade">
                                      <p:cBhvr>
                                        <p:cTn id="9" dur="500"/>
                                        <p:tgtEl>
                                          <p:spTgt spid="48132"/>
                                        </p:tgtEl>
                                      </p:cBhvr>
                                    </p:animEffect>
                                  </p:childTnLst>
                                </p:cTn>
                              </p:par>
                              <p:par>
                                <p:cTn id="10" presetID="53" presetClass="entr" presetSubtype="0" fill="hold" grpId="0" nodeType="withEffect">
                                  <p:stCondLst>
                                    <p:cond delay="0"/>
                                  </p:stCondLst>
                                  <p:childTnLst>
                                    <p:set>
                                      <p:cBhvr>
                                        <p:cTn id="11" dur="1" fill="hold">
                                          <p:stCondLst>
                                            <p:cond delay="0"/>
                                          </p:stCondLst>
                                        </p:cTn>
                                        <p:tgtEl>
                                          <p:spTgt spid="48133"/>
                                        </p:tgtEl>
                                        <p:attrNameLst>
                                          <p:attrName>style.visibility</p:attrName>
                                        </p:attrNameLst>
                                      </p:cBhvr>
                                      <p:to>
                                        <p:strVal val="visible"/>
                                      </p:to>
                                    </p:set>
                                    <p:anim calcmode="lin" valueType="num">
                                      <p:cBhvr>
                                        <p:cTn id="12" dur="500" fill="hold"/>
                                        <p:tgtEl>
                                          <p:spTgt spid="48133"/>
                                        </p:tgtEl>
                                        <p:attrNameLst>
                                          <p:attrName>ppt_w</p:attrName>
                                        </p:attrNameLst>
                                      </p:cBhvr>
                                      <p:tavLst>
                                        <p:tav tm="0">
                                          <p:val>
                                            <p:fltVal val="0"/>
                                          </p:val>
                                        </p:tav>
                                        <p:tav tm="100000">
                                          <p:val>
                                            <p:strVal val="#ppt_w"/>
                                          </p:val>
                                        </p:tav>
                                      </p:tavLst>
                                    </p:anim>
                                    <p:anim calcmode="lin" valueType="num">
                                      <p:cBhvr>
                                        <p:cTn id="13" dur="500" fill="hold"/>
                                        <p:tgtEl>
                                          <p:spTgt spid="48133"/>
                                        </p:tgtEl>
                                        <p:attrNameLst>
                                          <p:attrName>ppt_h</p:attrName>
                                        </p:attrNameLst>
                                      </p:cBhvr>
                                      <p:tavLst>
                                        <p:tav tm="0">
                                          <p:val>
                                            <p:fltVal val="0"/>
                                          </p:val>
                                        </p:tav>
                                        <p:tav tm="100000">
                                          <p:val>
                                            <p:strVal val="#ppt_h"/>
                                          </p:val>
                                        </p:tav>
                                      </p:tavLst>
                                    </p:anim>
                                    <p:animEffect transition="in" filter="fade">
                                      <p:cBhvr>
                                        <p:cTn id="14" dur="500"/>
                                        <p:tgtEl>
                                          <p:spTgt spid="481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132" grpId="0"/>
      <p:bldP spid="48133"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5266" name="Rectangle 2"/>
          <p:cNvSpPr>
            <a:spLocks noGrp="1" noChangeArrowheads="1"/>
          </p:cNvSpPr>
          <p:nvPr>
            <p:ph type="title"/>
          </p:nvPr>
        </p:nvSpPr>
        <p:spPr/>
        <p:txBody>
          <a:bodyPr/>
          <a:lstStyle/>
          <a:p>
            <a:r>
              <a:rPr lang="en-US" altLang="en-US">
                <a:solidFill>
                  <a:srgbClr val="FFCC00"/>
                </a:solidFill>
              </a:rPr>
              <a:t>Section 17.2</a:t>
            </a:r>
            <a:r>
              <a:rPr lang="en-US" altLang="en-US"/>
              <a:t> Financing, Expanding, and Dissolving a Corporation</a:t>
            </a:r>
          </a:p>
        </p:txBody>
      </p:sp>
      <p:sp>
        <p:nvSpPr>
          <p:cNvPr id="395267" name="Rectangle 3"/>
          <p:cNvSpPr>
            <a:spLocks noGrp="1" noChangeArrowheads="1"/>
          </p:cNvSpPr>
          <p:nvPr>
            <p:ph type="body" idx="1"/>
          </p:nvPr>
        </p:nvSpPr>
        <p:spPr/>
        <p:txBody>
          <a:bodyPr/>
          <a:lstStyle/>
          <a:p>
            <a:pPr marL="0" indent="0">
              <a:buFontTx/>
              <a:buNone/>
            </a:pPr>
            <a:r>
              <a:rPr lang="en-US" altLang="en-US" dirty="0"/>
              <a:t>Corporations need to </a:t>
            </a:r>
            <a:r>
              <a:rPr lang="en-US" altLang="en-US" u="sng" dirty="0"/>
              <a:t>raise</a:t>
            </a:r>
            <a:r>
              <a:rPr lang="en-US" altLang="en-US" dirty="0"/>
              <a:t> money to pay for things like research, marketing, product development, and advertising.</a:t>
            </a:r>
          </a:p>
          <a:p>
            <a:pPr marL="0" indent="0">
              <a:buFontTx/>
              <a:buNone/>
            </a:pPr>
            <a:r>
              <a:rPr lang="en-US" altLang="en-US" dirty="0"/>
              <a:t>They can finance their business activities by selling </a:t>
            </a:r>
            <a:r>
              <a:rPr lang="en-US" altLang="en-US" u="sng" dirty="0"/>
              <a:t>stocks</a:t>
            </a:r>
            <a:r>
              <a:rPr lang="en-US" altLang="en-US" dirty="0"/>
              <a:t> or bonds.</a:t>
            </a:r>
          </a:p>
        </p:txBody>
      </p:sp>
    </p:spTree>
  </p:cSld>
  <p:clrMapOvr>
    <a:masterClrMapping/>
  </p:clrMapOvr>
  <p:transition>
    <p:wipe dir="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6290" name="Rectangle 2"/>
          <p:cNvSpPr>
            <a:spLocks noGrp="1" noChangeArrowheads="1"/>
          </p:cNvSpPr>
          <p:nvPr>
            <p:ph type="title"/>
          </p:nvPr>
        </p:nvSpPr>
        <p:spPr/>
        <p:txBody>
          <a:bodyPr/>
          <a:lstStyle/>
          <a:p>
            <a:r>
              <a:rPr lang="en-US" altLang="en-US">
                <a:solidFill>
                  <a:srgbClr val="FFCC00"/>
                </a:solidFill>
              </a:rPr>
              <a:t>Section 17.2</a:t>
            </a:r>
            <a:r>
              <a:rPr lang="en-US" altLang="en-US"/>
              <a:t> Financing, Expanding, and Dissolving a Corporation</a:t>
            </a:r>
          </a:p>
        </p:txBody>
      </p:sp>
      <p:sp>
        <p:nvSpPr>
          <p:cNvPr id="396291" name="Rectangle 3"/>
          <p:cNvSpPr>
            <a:spLocks noGrp="1" noChangeArrowheads="1"/>
          </p:cNvSpPr>
          <p:nvPr>
            <p:ph type="body" idx="1"/>
          </p:nvPr>
        </p:nvSpPr>
        <p:spPr/>
        <p:txBody>
          <a:bodyPr/>
          <a:lstStyle/>
          <a:p>
            <a:pPr marL="0" indent="0">
              <a:buFontTx/>
              <a:buNone/>
            </a:pPr>
            <a:r>
              <a:rPr lang="en-US" altLang="en-US" dirty="0"/>
              <a:t>Stocks are shares of </a:t>
            </a:r>
            <a:r>
              <a:rPr lang="en-US" altLang="en-US" u="sng" dirty="0"/>
              <a:t>ownership</a:t>
            </a:r>
            <a:r>
              <a:rPr lang="en-US" altLang="en-US" dirty="0"/>
              <a:t> in a corporation sold to investors. Investors, or shareholders, make </a:t>
            </a:r>
            <a:r>
              <a:rPr lang="en-US" altLang="en-US" u="sng" dirty="0"/>
              <a:t>money</a:t>
            </a:r>
            <a:r>
              <a:rPr lang="en-US" altLang="en-US" dirty="0"/>
              <a:t> depending on how well the company does.</a:t>
            </a:r>
          </a:p>
          <a:p>
            <a:pPr marL="0" indent="0">
              <a:buFontTx/>
              <a:buNone/>
            </a:pPr>
            <a:endParaRPr lang="en-US" altLang="en-US" dirty="0"/>
          </a:p>
        </p:txBody>
      </p:sp>
    </p:spTree>
  </p:cSld>
  <p:clrMapOvr>
    <a:masterClrMapping/>
  </p:clrMapOvr>
  <p:transition>
    <p:wipe dir="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7314" name="Rectangle 2"/>
          <p:cNvSpPr>
            <a:spLocks noGrp="1" noChangeArrowheads="1"/>
          </p:cNvSpPr>
          <p:nvPr>
            <p:ph type="title"/>
          </p:nvPr>
        </p:nvSpPr>
        <p:spPr/>
        <p:txBody>
          <a:bodyPr/>
          <a:lstStyle/>
          <a:p>
            <a:r>
              <a:rPr lang="en-US" altLang="en-US">
                <a:solidFill>
                  <a:srgbClr val="FFCC00"/>
                </a:solidFill>
              </a:rPr>
              <a:t>Section 17.2</a:t>
            </a:r>
            <a:r>
              <a:rPr lang="en-US" altLang="en-US"/>
              <a:t> Financing, Expanding, and Dissolving a Corporation</a:t>
            </a:r>
          </a:p>
        </p:txBody>
      </p:sp>
      <p:sp>
        <p:nvSpPr>
          <p:cNvPr id="397315" name="Rectangle 3"/>
          <p:cNvSpPr>
            <a:spLocks noGrp="1" noChangeArrowheads="1"/>
          </p:cNvSpPr>
          <p:nvPr>
            <p:ph type="body" idx="1"/>
          </p:nvPr>
        </p:nvSpPr>
        <p:spPr/>
        <p:txBody>
          <a:bodyPr/>
          <a:lstStyle/>
          <a:p>
            <a:pPr marL="0" indent="0">
              <a:buFontTx/>
              <a:buNone/>
            </a:pPr>
            <a:r>
              <a:rPr lang="en-US" altLang="en-US" dirty="0"/>
              <a:t>Bonds are notes issued for loans by a corporation. Unlike stocks, bonds earn </a:t>
            </a:r>
            <a:r>
              <a:rPr lang="en-US" altLang="en-US" u="sng" dirty="0"/>
              <a:t>interest</a:t>
            </a:r>
            <a:r>
              <a:rPr lang="en-US" altLang="en-US" dirty="0"/>
              <a:t> and must be </a:t>
            </a:r>
            <a:r>
              <a:rPr lang="en-US" altLang="en-US" u="sng" dirty="0"/>
              <a:t>repaid</a:t>
            </a:r>
            <a:r>
              <a:rPr lang="en-US" altLang="en-US" dirty="0"/>
              <a:t> in the future, just like a bank loan.</a:t>
            </a:r>
          </a:p>
        </p:txBody>
      </p:sp>
    </p:spTree>
  </p:cSld>
  <p:clrMapOvr>
    <a:masterClrMapping/>
  </p:clrMapOvr>
  <p:transition>
    <p:wipe dir="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8338" name="Rectangle 2"/>
          <p:cNvSpPr>
            <a:spLocks noGrp="1" noChangeArrowheads="1"/>
          </p:cNvSpPr>
          <p:nvPr>
            <p:ph type="title"/>
          </p:nvPr>
        </p:nvSpPr>
        <p:spPr/>
        <p:txBody>
          <a:bodyPr/>
          <a:lstStyle/>
          <a:p>
            <a:r>
              <a:rPr lang="en-US" altLang="en-US">
                <a:solidFill>
                  <a:srgbClr val="FFCC00"/>
                </a:solidFill>
              </a:rPr>
              <a:t>Section 17.2</a:t>
            </a:r>
            <a:r>
              <a:rPr lang="en-US" altLang="en-US"/>
              <a:t> Financing, Expanding, and Dissolving a Corporation</a:t>
            </a:r>
          </a:p>
        </p:txBody>
      </p:sp>
      <p:sp>
        <p:nvSpPr>
          <p:cNvPr id="398339" name="Rectangle 3"/>
          <p:cNvSpPr>
            <a:spLocks noGrp="1" noChangeArrowheads="1"/>
          </p:cNvSpPr>
          <p:nvPr>
            <p:ph type="body" idx="1"/>
          </p:nvPr>
        </p:nvSpPr>
        <p:spPr/>
        <p:txBody>
          <a:bodyPr/>
          <a:lstStyle/>
          <a:p>
            <a:pPr marL="0" indent="0">
              <a:buFontTx/>
              <a:buNone/>
            </a:pPr>
            <a:r>
              <a:rPr lang="en-US" altLang="en-US" dirty="0"/>
              <a:t>Corporations can </a:t>
            </a:r>
            <a:r>
              <a:rPr lang="en-US" altLang="en-US" u="sng" dirty="0"/>
              <a:t>expand</a:t>
            </a:r>
            <a:r>
              <a:rPr lang="en-US" altLang="en-US" dirty="0"/>
              <a:t>, or grow, in several ways:</a:t>
            </a:r>
          </a:p>
        </p:txBody>
      </p:sp>
      <p:pic>
        <p:nvPicPr>
          <p:cNvPr id="398340" name="Picture 4" descr="4 yellow box"/>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257300" y="2755900"/>
            <a:ext cx="6003925" cy="3313113"/>
          </a:xfrm>
          <a:prstGeom prst="rect">
            <a:avLst/>
          </a:prstGeom>
          <a:noFill/>
          <a:extLst>
            <a:ext uri="{909E8E84-426E-40DD-AFC4-6F175D3DCCD1}">
              <a14:hiddenFill xmlns:a14="http://schemas.microsoft.com/office/drawing/2010/main">
                <a:solidFill>
                  <a:srgbClr val="FFFFFF"/>
                </a:solidFill>
              </a14:hiddenFill>
            </a:ext>
          </a:extLst>
        </p:spPr>
      </p:pic>
      <p:sp>
        <p:nvSpPr>
          <p:cNvPr id="398341" name="Rectangle 5"/>
          <p:cNvSpPr>
            <a:spLocks noChangeArrowheads="1"/>
          </p:cNvSpPr>
          <p:nvPr/>
        </p:nvSpPr>
        <p:spPr bwMode="auto">
          <a:xfrm>
            <a:off x="1631950" y="2944813"/>
            <a:ext cx="4932363" cy="519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2800" b="1" u="sng" dirty="0">
                <a:solidFill>
                  <a:srgbClr val="003399"/>
                </a:solidFill>
              </a:rPr>
              <a:t>mergers</a:t>
            </a:r>
            <a:r>
              <a:rPr lang="en-US" altLang="en-US" sz="2800" b="1" dirty="0">
                <a:solidFill>
                  <a:srgbClr val="003399"/>
                </a:solidFill>
              </a:rPr>
              <a:t> and consolidations</a:t>
            </a:r>
          </a:p>
        </p:txBody>
      </p:sp>
      <p:sp>
        <p:nvSpPr>
          <p:cNvPr id="398342" name="Rectangle 6"/>
          <p:cNvSpPr>
            <a:spLocks noChangeArrowheads="1"/>
          </p:cNvSpPr>
          <p:nvPr/>
        </p:nvSpPr>
        <p:spPr bwMode="auto">
          <a:xfrm>
            <a:off x="1631950" y="3719513"/>
            <a:ext cx="3074988" cy="519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2800" b="1">
                <a:solidFill>
                  <a:srgbClr val="003399"/>
                </a:solidFill>
              </a:rPr>
              <a:t>asset acquisition</a:t>
            </a:r>
          </a:p>
        </p:txBody>
      </p:sp>
      <p:sp>
        <p:nvSpPr>
          <p:cNvPr id="398343" name="Rectangle 7"/>
          <p:cNvSpPr>
            <a:spLocks noChangeArrowheads="1"/>
          </p:cNvSpPr>
          <p:nvPr/>
        </p:nvSpPr>
        <p:spPr bwMode="auto">
          <a:xfrm>
            <a:off x="1631950" y="4481513"/>
            <a:ext cx="3094038" cy="519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2800" b="1">
                <a:solidFill>
                  <a:srgbClr val="003399"/>
                </a:solidFill>
              </a:rPr>
              <a:t>stock acquisition</a:t>
            </a:r>
          </a:p>
        </p:txBody>
      </p:sp>
      <p:sp>
        <p:nvSpPr>
          <p:cNvPr id="398344" name="Rectangle 8"/>
          <p:cNvSpPr>
            <a:spLocks noChangeArrowheads="1"/>
          </p:cNvSpPr>
          <p:nvPr/>
        </p:nvSpPr>
        <p:spPr bwMode="auto">
          <a:xfrm>
            <a:off x="1631950" y="5268913"/>
            <a:ext cx="1966913" cy="519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2800" b="1">
                <a:solidFill>
                  <a:srgbClr val="003399"/>
                </a:solidFill>
              </a:rPr>
              <a:t>franchises</a:t>
            </a: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2" fill="hold" grpId="0" nodeType="withEffect">
                                  <p:stCondLst>
                                    <p:cond delay="0"/>
                                  </p:stCondLst>
                                  <p:childTnLst>
                                    <p:set>
                                      <p:cBhvr>
                                        <p:cTn id="6" dur="1" fill="hold">
                                          <p:stCondLst>
                                            <p:cond delay="0"/>
                                          </p:stCondLst>
                                        </p:cTn>
                                        <p:tgtEl>
                                          <p:spTgt spid="398344"/>
                                        </p:tgtEl>
                                        <p:attrNameLst>
                                          <p:attrName>style.visibility</p:attrName>
                                        </p:attrNameLst>
                                      </p:cBhvr>
                                      <p:to>
                                        <p:strVal val="visible"/>
                                      </p:to>
                                    </p:set>
                                    <p:animEffect transition="in" filter="wipe(right)">
                                      <p:cBhvr>
                                        <p:cTn id="7" dur="500"/>
                                        <p:tgtEl>
                                          <p:spTgt spid="398344"/>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398343"/>
                                        </p:tgtEl>
                                        <p:attrNameLst>
                                          <p:attrName>style.visibility</p:attrName>
                                        </p:attrNameLst>
                                      </p:cBhvr>
                                      <p:to>
                                        <p:strVal val="visible"/>
                                      </p:to>
                                    </p:set>
                                    <p:animEffect transition="in" filter="wipe(left)">
                                      <p:cBhvr>
                                        <p:cTn id="10" dur="500"/>
                                        <p:tgtEl>
                                          <p:spTgt spid="398343"/>
                                        </p:tgtEl>
                                      </p:cBhvr>
                                    </p:animEffect>
                                  </p:childTnLst>
                                </p:cTn>
                              </p:par>
                              <p:par>
                                <p:cTn id="11" presetID="22" presetClass="entr" presetSubtype="2" fill="hold" grpId="0" nodeType="withEffect">
                                  <p:stCondLst>
                                    <p:cond delay="0"/>
                                  </p:stCondLst>
                                  <p:childTnLst>
                                    <p:set>
                                      <p:cBhvr>
                                        <p:cTn id="12" dur="1" fill="hold">
                                          <p:stCondLst>
                                            <p:cond delay="0"/>
                                          </p:stCondLst>
                                        </p:cTn>
                                        <p:tgtEl>
                                          <p:spTgt spid="398342"/>
                                        </p:tgtEl>
                                        <p:attrNameLst>
                                          <p:attrName>style.visibility</p:attrName>
                                        </p:attrNameLst>
                                      </p:cBhvr>
                                      <p:to>
                                        <p:strVal val="visible"/>
                                      </p:to>
                                    </p:set>
                                    <p:animEffect transition="in" filter="wipe(right)">
                                      <p:cBhvr>
                                        <p:cTn id="13" dur="500"/>
                                        <p:tgtEl>
                                          <p:spTgt spid="398342"/>
                                        </p:tgtEl>
                                      </p:cBhvr>
                                    </p:animEffect>
                                  </p:childTnLst>
                                </p:cTn>
                              </p:par>
                              <p:par>
                                <p:cTn id="14" presetID="22" presetClass="entr" presetSubtype="8" fill="hold" grpId="0" nodeType="withEffect">
                                  <p:stCondLst>
                                    <p:cond delay="0"/>
                                  </p:stCondLst>
                                  <p:childTnLst>
                                    <p:set>
                                      <p:cBhvr>
                                        <p:cTn id="15" dur="1" fill="hold">
                                          <p:stCondLst>
                                            <p:cond delay="0"/>
                                          </p:stCondLst>
                                        </p:cTn>
                                        <p:tgtEl>
                                          <p:spTgt spid="398341"/>
                                        </p:tgtEl>
                                        <p:attrNameLst>
                                          <p:attrName>style.visibility</p:attrName>
                                        </p:attrNameLst>
                                      </p:cBhvr>
                                      <p:to>
                                        <p:strVal val="visible"/>
                                      </p:to>
                                    </p:set>
                                    <p:animEffect transition="in" filter="wipe(left)">
                                      <p:cBhvr>
                                        <p:cTn id="16" dur="500"/>
                                        <p:tgtEl>
                                          <p:spTgt spid="3983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8341" grpId="0"/>
      <p:bldP spid="398342" grpId="0"/>
      <p:bldP spid="398343" grpId="0"/>
      <p:bldP spid="398344"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65" name="Rectangle 5"/>
          <p:cNvSpPr>
            <a:spLocks noChangeArrowheads="1"/>
          </p:cNvSpPr>
          <p:nvPr/>
        </p:nvSpPr>
        <p:spPr bwMode="auto">
          <a:xfrm>
            <a:off x="895350" y="2879725"/>
            <a:ext cx="2714625" cy="457200"/>
          </a:xfrm>
          <a:prstGeom prst="rect">
            <a:avLst/>
          </a:prstGeom>
          <a:solidFill>
            <a:srgbClr val="FFFF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99362" name="Rectangle 2"/>
          <p:cNvSpPr>
            <a:spLocks noChangeArrowheads="1"/>
          </p:cNvSpPr>
          <p:nvPr/>
        </p:nvSpPr>
        <p:spPr bwMode="auto">
          <a:xfrm>
            <a:off x="911225" y="1482725"/>
            <a:ext cx="1470025" cy="457200"/>
          </a:xfrm>
          <a:prstGeom prst="rect">
            <a:avLst/>
          </a:prstGeom>
          <a:solidFill>
            <a:srgbClr val="FFFF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99363" name="Rectangle 3"/>
          <p:cNvSpPr>
            <a:spLocks noGrp="1" noChangeArrowheads="1"/>
          </p:cNvSpPr>
          <p:nvPr>
            <p:ph type="title"/>
          </p:nvPr>
        </p:nvSpPr>
        <p:spPr/>
        <p:txBody>
          <a:bodyPr/>
          <a:lstStyle/>
          <a:p>
            <a:r>
              <a:rPr lang="en-US" altLang="en-US">
                <a:solidFill>
                  <a:srgbClr val="FFCC00"/>
                </a:solidFill>
              </a:rPr>
              <a:t>Section 17.2</a:t>
            </a:r>
            <a:r>
              <a:rPr lang="en-US" altLang="en-US"/>
              <a:t> Financing, Expanding, and Dissolving a Corporation</a:t>
            </a:r>
          </a:p>
        </p:txBody>
      </p:sp>
      <p:sp>
        <p:nvSpPr>
          <p:cNvPr id="399364" name="Rectangle 4"/>
          <p:cNvSpPr>
            <a:spLocks noGrp="1" noChangeArrowheads="1"/>
          </p:cNvSpPr>
          <p:nvPr>
            <p:ph type="body" idx="1"/>
          </p:nvPr>
        </p:nvSpPr>
        <p:spPr/>
        <p:txBody>
          <a:bodyPr/>
          <a:lstStyle/>
          <a:p>
            <a:pPr marL="0" indent="0">
              <a:buFontTx/>
              <a:buNone/>
            </a:pPr>
            <a:r>
              <a:rPr lang="en-US" altLang="en-US" dirty="0"/>
              <a:t>A </a:t>
            </a:r>
            <a:r>
              <a:rPr lang="en-US" altLang="en-US" b="1" dirty="0"/>
              <a:t>merger</a:t>
            </a:r>
            <a:r>
              <a:rPr lang="en-US" altLang="en-US" dirty="0"/>
              <a:t> is when one corporation takes over, or </a:t>
            </a:r>
            <a:r>
              <a:rPr lang="en-US" altLang="en-US" u="sng" dirty="0"/>
              <a:t>buys</a:t>
            </a:r>
            <a:r>
              <a:rPr lang="en-US" altLang="en-US" dirty="0"/>
              <a:t> out, another corporation.</a:t>
            </a:r>
          </a:p>
          <a:p>
            <a:pPr marL="0" indent="0">
              <a:buFontTx/>
              <a:buNone/>
            </a:pPr>
            <a:r>
              <a:rPr lang="en-US" altLang="en-US" dirty="0"/>
              <a:t>A </a:t>
            </a:r>
            <a:r>
              <a:rPr lang="en-US" altLang="en-US" b="1" dirty="0"/>
              <a:t>consolidation</a:t>
            </a:r>
            <a:r>
              <a:rPr lang="en-US" altLang="en-US" dirty="0"/>
              <a:t> is when two corporations </a:t>
            </a:r>
            <a:r>
              <a:rPr lang="en-US" altLang="en-US" u="sng" dirty="0"/>
              <a:t>join</a:t>
            </a:r>
            <a:r>
              <a:rPr lang="en-US" altLang="en-US" dirty="0"/>
              <a:t> together to form a new corporation.</a:t>
            </a:r>
          </a:p>
          <a:p>
            <a:pPr marL="0" indent="0">
              <a:buFontTx/>
              <a:buNone/>
            </a:pPr>
            <a:endParaRPr lang="en-US" altLang="en-US" dirty="0"/>
          </a:p>
        </p:txBody>
      </p:sp>
    </p:spTree>
  </p:cSld>
  <p:clrMapOvr>
    <a:masterClrMapping/>
  </p:clrMapOvr>
  <p:transition>
    <p:wipe dir="r"/>
  </p:transition>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NOPREFERENCE" val="False"/>
</p:tagLst>
</file>

<file path=ppt/tags/tag2.xml><?xml version="1.0" encoding="utf-8"?>
<p:tagLst xmlns:a="http://schemas.openxmlformats.org/drawingml/2006/main" xmlns:r="http://schemas.openxmlformats.org/officeDocument/2006/relationships" xmlns:p="http://schemas.openxmlformats.org/presentationml/2006/main">
  <p:tag name="SLIDEGUID" val="21F51A0D73A44EBBB5B7C037F17C329A"/>
  <p:tag name="SLIDEID" val="21F51A0D73A44EBBB5B7C037F17C329A"/>
  <p:tag name="SLIDEORDER" val="1"/>
  <p:tag name="SLIDETYPE" val="Q"/>
  <p:tag name="DEMOGRAPHIC" val="False"/>
  <p:tag name="SPEEDSCORING" val="False"/>
  <p:tag name="VALUES" val="Correct¤Incorrect"/>
  <p:tag name="QUESTIONALIAS" val="A corporate bond is a type of loan."/>
  <p:tag name="ANSWERSALIAS" val="True¤False"/>
</p:tagLst>
</file>

<file path=ppt/tags/tag3.xml><?xml version="1.0" encoding="utf-8"?>
<p:tagLst xmlns:a="http://schemas.openxmlformats.org/drawingml/2006/main" xmlns:r="http://schemas.openxmlformats.org/officeDocument/2006/relationships" xmlns:p="http://schemas.openxmlformats.org/presentationml/2006/main">
  <p:tag name="TEXTLENGTH" val="11"/>
  <p:tag name="FONTSIZE" val="28"/>
  <p:tag name="BULLETTYPE" val="ppBulletArabicPeriod"/>
</p:tagLst>
</file>

<file path=ppt/tags/tag4.xml><?xml version="1.0" encoding="utf-8"?>
<p:tagLst xmlns:a="http://schemas.openxmlformats.org/drawingml/2006/main" xmlns:r="http://schemas.openxmlformats.org/officeDocument/2006/relationships" xmlns:p="http://schemas.openxmlformats.org/presentationml/2006/main">
  <p:tag name="SLIDEGUID" val="D59ED409D6BA449D83187A7E19F5EDAA"/>
  <p:tag name="SLIDEID" val="D59ED409D6BA449D83187A7E19F5EDAA"/>
  <p:tag name="SLIDEORDER" val="1"/>
  <p:tag name="SLIDETYPE" val="Q"/>
  <p:tag name="DEMOGRAPHIC" val="False"/>
  <p:tag name="SPEEDSCORING" val="False"/>
  <p:tag name="VALUES" val="Incorrect¤Correct¤Incorrect¤Incorrect"/>
  <p:tag name="QUESTIONALIAS" val="A grant by a corporation to sell its products or services to a smaller company is a: "/>
  <p:tag name="ANSWERSALIAS" val="merger¤franchise¤consolidation¤conglomerate"/>
</p:tagLst>
</file>

<file path=ppt/tags/tag5.xml><?xml version="1.0" encoding="utf-8"?>
<p:tagLst xmlns:a="http://schemas.openxmlformats.org/drawingml/2006/main" xmlns:r="http://schemas.openxmlformats.org/officeDocument/2006/relationships" xmlns:p="http://schemas.openxmlformats.org/presentationml/2006/main">
  <p:tag name="TEXTLENGTH" val="46"/>
  <p:tag name="FONTSIZE" val="28"/>
  <p:tag name="BULLETTYPE" val="ppBulletArabicPeriod"/>
</p:tagLst>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3252</TotalTime>
  <Words>1777</Words>
  <Application>Microsoft Office PowerPoint</Application>
  <PresentationFormat>On-screen Show (4:3)</PresentationFormat>
  <Paragraphs>166</Paragraphs>
  <Slides>22</Slides>
  <Notes>18</Notes>
  <HiddenSlides>0</HiddenSlides>
  <MMClips>1</MMClips>
  <ScaleCrop>false</ScaleCrop>
  <HeadingPairs>
    <vt:vector size="6" baseType="variant">
      <vt:variant>
        <vt:lpstr>Fonts Used</vt:lpstr>
      </vt:variant>
      <vt:variant>
        <vt:i4>1</vt:i4>
      </vt:variant>
      <vt:variant>
        <vt:lpstr>Theme</vt:lpstr>
      </vt:variant>
      <vt:variant>
        <vt:i4>1</vt:i4>
      </vt:variant>
      <vt:variant>
        <vt:lpstr>Slide Titles</vt:lpstr>
      </vt:variant>
      <vt:variant>
        <vt:i4>22</vt:i4>
      </vt:variant>
    </vt:vector>
  </HeadingPairs>
  <TitlesOfParts>
    <vt:vector size="24" baseType="lpstr">
      <vt:lpstr>Arial</vt:lpstr>
      <vt:lpstr>Default Design</vt:lpstr>
      <vt:lpstr>PowerPoint Presentation</vt:lpstr>
      <vt:lpstr>What You’ll Learn</vt:lpstr>
      <vt:lpstr>PowerPoint Presentation</vt:lpstr>
      <vt:lpstr>PowerPoint Presentation</vt:lpstr>
      <vt:lpstr>Section 17.2 Financing, Expanding, and Dissolving a Corporation</vt:lpstr>
      <vt:lpstr>Section 17.2 Financing, Expanding, and Dissolving a Corporation</vt:lpstr>
      <vt:lpstr>Section 17.2 Financing, Expanding, and Dissolving a Corporation</vt:lpstr>
      <vt:lpstr>Section 17.2 Financing, Expanding, and Dissolving a Corporation</vt:lpstr>
      <vt:lpstr>Section 17.2 Financing, Expanding, and Dissolving a Corporation</vt:lpstr>
      <vt:lpstr>Section 17.2 Financing, Expanding, and Dissolving a Corporation</vt:lpstr>
      <vt:lpstr>Section 17.2 Financing, Expanding, and Dissolving a Corporation</vt:lpstr>
      <vt:lpstr>Section 17.2 Financing, Expanding, and Dissolving a Corporation</vt:lpstr>
      <vt:lpstr>Section 17.2 Financing, Expanding, and Dissolving a Corporation</vt:lpstr>
      <vt:lpstr>Section 17.2 Financing, Expanding, and Dissolving a Corporation</vt:lpstr>
      <vt:lpstr>Section 17.2 Financing, Expanding, and Dissolving a Corporation</vt:lpstr>
      <vt:lpstr>PowerPoint Presentation</vt:lpstr>
      <vt:lpstr>1.  A corporate bond is a type of loan.</vt:lpstr>
      <vt:lpstr>2. A grant by a corporation to sell its products or services to a smaller company is a: </vt:lpstr>
      <vt:lpstr>PowerPoint Presentation</vt:lpstr>
      <vt:lpstr>PowerPoint Presentation</vt:lpstr>
      <vt:lpstr>Warm Up</vt:lpstr>
      <vt:lpstr>Warm Up</vt:lpstr>
    </vt:vector>
  </TitlesOfParts>
  <Company>Textbook Presentations</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Nigel Wright</dc:creator>
  <cp:lastModifiedBy>Heidi Robison</cp:lastModifiedBy>
  <cp:revision>49</cp:revision>
  <dcterms:created xsi:type="dcterms:W3CDTF">2006-11-26T23:34:49Z</dcterms:created>
  <dcterms:modified xsi:type="dcterms:W3CDTF">2016-03-08T13:34:54Z</dcterms:modified>
</cp:coreProperties>
</file>