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Default Extension="png" ContentType="image/png"/>
  <Override PartName="/ppt/tags/tag6.xml" ContentType="application/vnd.openxmlformats-officedocument.presentationml.tag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Default Extension="jpeg" ContentType="image/jpeg"/>
  <Override PartName="/ppt/tags/tag3.xml" ContentType="application/vnd.openxmlformats-officedocument.presentationml.tags+xml"/>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tableStyles.xml" ContentType="application/vnd.openxmlformats-officedocument.presentationml.tableStyles+xml"/>
  <Override PartName="/docProps/custom.xml" ContentType="application/vnd.openxmlformats-officedocument.custom-properties+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11"/>
  </p:notesMasterIdLst>
  <p:sldIdLst>
    <p:sldId id="353" r:id="rId2"/>
    <p:sldId id="315" r:id="rId3"/>
    <p:sldId id="358" r:id="rId4"/>
    <p:sldId id="359" r:id="rId5"/>
    <p:sldId id="373" r:id="rId6"/>
    <p:sldId id="360" r:id="rId7"/>
    <p:sldId id="361" r:id="rId8"/>
    <p:sldId id="371" r:id="rId9"/>
    <p:sldId id="362"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 User" initials="CU"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FF00"/>
    <a:srgbClr val="B6D5AB"/>
    <a:srgbClr val="EA0000"/>
    <a:srgbClr val="77933C"/>
    <a:srgbClr val="FF3300"/>
    <a:srgbClr val="FF0000"/>
    <a:srgbClr val="CC0000"/>
    <a:srgbClr val="73BEF1"/>
    <a:srgbClr val="1376B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622" autoAdjust="0"/>
    <p:restoredTop sz="94686" autoAdjust="0"/>
  </p:normalViewPr>
  <p:slideViewPr>
    <p:cSldViewPr>
      <p:cViewPr>
        <p:scale>
          <a:sx n="84" d="100"/>
          <a:sy n="84" d="100"/>
        </p:scale>
        <p:origin x="222" y="-222"/>
      </p:cViewPr>
      <p:guideLst>
        <p:guide orient="horz" pos="2160"/>
        <p:guide pos="2880"/>
      </p:guideLst>
    </p:cSldViewPr>
  </p:slideViewPr>
  <p:outlineViewPr>
    <p:cViewPr>
      <p:scale>
        <a:sx n="33" d="100"/>
        <a:sy n="33" d="100"/>
      </p:scale>
      <p:origin x="0" y="7368"/>
    </p:cViewPr>
  </p:outlineViewPr>
  <p:notesTextViewPr>
    <p:cViewPr>
      <p:scale>
        <a:sx n="100" d="100"/>
        <a:sy n="100" d="100"/>
      </p:scale>
      <p:origin x="0" y="0"/>
    </p:cViewPr>
  </p:notesTextViewPr>
  <p:sorterViewPr>
    <p:cViewPr>
      <p:scale>
        <a:sx n="80" d="100"/>
        <a:sy n="8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B02248-3E8E-4013-A492-EE2D20E1DA6B}" type="datetimeFigureOut">
              <a:rPr lang="en-US" smtClean="0"/>
              <a:pPr/>
              <a:t>8/11/2015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4F03EE-1FBA-4CD6-A9B1-250AC4FFD3B6}" type="slidenum">
              <a:rPr lang="en-US" smtClean="0"/>
              <a:pPr/>
              <a:t>‹#›</a:t>
            </a:fld>
            <a:endParaRPr lang="en-US" dirty="0"/>
          </a:p>
        </p:txBody>
      </p:sp>
    </p:spTree>
    <p:extLst>
      <p:ext uri="{BB962C8B-B14F-4D97-AF65-F5344CB8AC3E}">
        <p14:creationId xmlns="" xmlns:p14="http://schemas.microsoft.com/office/powerpoint/2010/main" val="2773148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5438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r>
              <a:rPr lang="en-US" dirty="0" smtClean="0"/>
              <a:t>SLIDE </a:t>
            </a:r>
            <a:fld id="{FCD2455E-EC1D-45EA-B6B2-90AB88848CFD}" type="slidenum">
              <a:rPr lang="en-US" smtClean="0"/>
              <a:pPr/>
              <a:t>‹#›</a:t>
            </a:fld>
            <a:endParaRPr lang="en-US" dirty="0"/>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r>
              <a:rPr lang="en-US" dirty="0" smtClean="0"/>
              <a:t>SLIDE </a:t>
            </a:r>
            <a:fld id="{FCD2455E-EC1D-45EA-B6B2-90AB88848CFD}" type="slidenum">
              <a:rPr lang="en-US" smtClean="0"/>
              <a:pPr/>
              <a:t>‹#›</a:t>
            </a:fld>
            <a:endParaRPr lang="en-US" dirty="0"/>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r>
              <a:rPr lang="en-US" dirty="0" smtClean="0"/>
              <a:t>SLIDE </a:t>
            </a:r>
            <a:fld id="{FCD2455E-EC1D-45EA-B6B2-90AB88848CFD}" type="slidenum">
              <a:rPr lang="en-US" smtClean="0"/>
              <a:pPr/>
              <a:t>‹#›</a:t>
            </a:fld>
            <a:endParaRPr lang="en-US" dirty="0"/>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962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600200"/>
            <a:ext cx="3962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r>
              <a:rPr lang="en-US" dirty="0" smtClean="0"/>
              <a:t>SLIDE </a:t>
            </a:r>
            <a:fld id="{FCD2455E-EC1D-45EA-B6B2-90AB88848CFD}" type="slidenum">
              <a:rPr lang="en-US" smtClean="0"/>
              <a:pPr/>
              <a:t>‹#›</a:t>
            </a:fld>
            <a:endParaRPr lang="en-US" dirty="0"/>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396239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1" y="2174875"/>
            <a:ext cx="39623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4400" y="1535113"/>
            <a:ext cx="3962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2174875"/>
            <a:ext cx="3962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r>
              <a:rPr lang="en-US" dirty="0" smtClean="0"/>
              <a:t>SLIDE </a:t>
            </a:r>
            <a:fld id="{FCD2455E-EC1D-45EA-B6B2-90AB88848CFD}" type="slidenum">
              <a:rPr lang="en-US" smtClean="0"/>
              <a:pPr/>
              <a:t>‹#›</a:t>
            </a:fld>
            <a:endParaRPr lang="en-US" dirty="0"/>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7772400" cy="1143000"/>
          </a:xfrm>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r>
              <a:rPr lang="en-US" dirty="0" smtClean="0"/>
              <a:t>SLIDE </a:t>
            </a:r>
            <a:fld id="{FCD2455E-EC1D-45EA-B6B2-90AB88848CFD}" type="slidenum">
              <a:rPr lang="en-US" smtClean="0"/>
              <a:pPr/>
              <a:t>‹#›</a:t>
            </a:fld>
            <a:endParaRPr lang="en-US" dirty="0"/>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smtClean="0"/>
              <a:t>SLIDE </a:t>
            </a:r>
            <a:fld id="{FCD2455E-EC1D-45EA-B6B2-90AB88848CFD}" type="slidenum">
              <a:rPr lang="en-US" smtClean="0"/>
              <a:pPr/>
              <a:t>‹#›</a:t>
            </a:fld>
            <a:endParaRPr lang="en-US" dirty="0"/>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82880"/>
            <a:ext cx="7772400" cy="1143000"/>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Wave 6"/>
          <p:cNvSpPr/>
          <p:nvPr/>
        </p:nvSpPr>
        <p:spPr>
          <a:xfrm>
            <a:off x="0" y="6400800"/>
            <a:ext cx="9144000" cy="457200"/>
          </a:xfrm>
          <a:prstGeom prst="wave">
            <a:avLst/>
          </a:prstGeom>
          <a:solidFill>
            <a:srgbClr val="0066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6583680"/>
            <a:ext cx="9144000" cy="2743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06600"/>
                </a:solidFill>
              </a:rPr>
              <a:t>© 2014 Cengage Learning. All Rights Reserved.</a:t>
            </a:r>
            <a:endParaRPr lang="en-US" sz="1000" dirty="0">
              <a:solidFill>
                <a:srgbClr val="006600"/>
              </a:solidFill>
            </a:endParaRPr>
          </a:p>
        </p:txBody>
      </p:sp>
      <p:sp>
        <p:nvSpPr>
          <p:cNvPr id="6" name="Slide Number Placeholder 5"/>
          <p:cNvSpPr>
            <a:spLocks noGrp="1"/>
          </p:cNvSpPr>
          <p:nvPr>
            <p:ph type="sldNum" sz="quarter" idx="4"/>
          </p:nvPr>
        </p:nvSpPr>
        <p:spPr>
          <a:xfrm>
            <a:off x="7132320" y="6583680"/>
            <a:ext cx="1828800" cy="274320"/>
          </a:xfrm>
          <a:prstGeom prst="rect">
            <a:avLst/>
          </a:prstGeom>
          <a:solidFill>
            <a:schemeClr val="tx1"/>
          </a:solidFill>
        </p:spPr>
        <p:txBody>
          <a:bodyPr vert="horz" lIns="91440" tIns="45720" rIns="91440" bIns="45720" rtlCol="0" anchor="ctr"/>
          <a:lstStyle>
            <a:lvl1pPr algn="r">
              <a:defRPr sz="1200">
                <a:solidFill>
                  <a:schemeClr val="bg1"/>
                </a:solidFill>
              </a:defRPr>
            </a:lvl1pPr>
          </a:lstStyle>
          <a:p>
            <a:r>
              <a:rPr lang="en-US" dirty="0" smtClean="0"/>
              <a:t>SLIDE </a:t>
            </a:r>
            <a:fld id="{FCD2455E-EC1D-45EA-B6B2-90AB88848CFD}" type="slidenum">
              <a:rPr lang="en-US" smtClean="0"/>
              <a:pPr/>
              <a:t>‹#›</a:t>
            </a:fld>
            <a:endParaRPr lang="en-US" dirty="0"/>
          </a:p>
        </p:txBody>
      </p:sp>
      <p:cxnSp>
        <p:nvCxnSpPr>
          <p:cNvPr id="12" name="Straight Connector 11"/>
          <p:cNvCxnSpPr/>
          <p:nvPr/>
        </p:nvCxnSpPr>
        <p:spPr>
          <a:xfrm>
            <a:off x="0" y="1325880"/>
            <a:ext cx="8686800" cy="0"/>
          </a:xfrm>
          <a:prstGeom prst="line">
            <a:avLst/>
          </a:prstGeom>
          <a:ln w="38100">
            <a:solidFill>
              <a:srgbClr val="AAD24B"/>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ransition>
    <p:wipe dir="r"/>
  </p:transition>
  <p:hf hdr="0" ftr="0" dt="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FF0000"/>
        </a:buClr>
        <a:buFont typeface="Calibri" pitchFamily="34" charset="0"/>
        <a:buChar char="●"/>
        <a:defRPr lang="en-US" sz="3200" kern="1200" dirty="0" smtClean="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Calibri"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1"/>
        </a:buClr>
        <a:buFont typeface="Calibri"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1"/>
        </a:buClr>
        <a:buFont typeface="Calibri"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1"/>
        </a:buClr>
        <a:buFont typeface="Calibri"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media1.m4a"/><Relationship Id="rId5" Type="http://schemas.openxmlformats.org/officeDocument/2006/relationships/image" Target="../media/image2.png"/><Relationship Id="rId4" Type="http://schemas.microsoft.com/office/2007/relationships/media" Target="../media/media1.m4a"/></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slideLayout" Target="../slideLayouts/slideLayout2.xml"/><Relationship Id="rId1" Type="http://schemas.openxmlformats.org/officeDocument/2006/relationships/audio"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openxmlformats.org/officeDocument/2006/relationships/tags" Target="../tags/tag1.xml"/><Relationship Id="rId5" Type="http://schemas.openxmlformats.org/officeDocument/2006/relationships/image" Target="../media/image2.png"/><Relationship Id="rId4" Type="http://schemas.microsoft.com/office/2007/relationships/media"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openxmlformats.org/officeDocument/2006/relationships/tags" Target="../tags/tag2.xml"/><Relationship Id="rId6" Type="http://schemas.openxmlformats.org/officeDocument/2006/relationships/image" Target="../media/image2.png"/><Relationship Id="rId5" Type="http://schemas.microsoft.com/office/2007/relationships/media" Target="../media/media4.m4a"/><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openxmlformats.org/officeDocument/2006/relationships/tags" Target="../tags/tag3.xml"/><Relationship Id="rId5" Type="http://schemas.openxmlformats.org/officeDocument/2006/relationships/image" Target="../media/image2.png"/><Relationship Id="rId4" Type="http://schemas.microsoft.com/office/2007/relationships/media"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openxmlformats.org/officeDocument/2006/relationships/tags" Target="../tags/tag4.xml"/><Relationship Id="rId6" Type="http://schemas.openxmlformats.org/officeDocument/2006/relationships/image" Target="../media/image2.png"/><Relationship Id="rId5" Type="http://schemas.microsoft.com/office/2007/relationships/media" Target="../media/media6.m4a"/><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slideLayout" Target="../slideLayouts/slideLayout2.xml"/><Relationship Id="rId1" Type="http://schemas.openxmlformats.org/officeDocument/2006/relationships/audio"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openxmlformats.org/officeDocument/2006/relationships/tags" Target="../tags/tag5.xml"/><Relationship Id="rId6" Type="http://schemas.openxmlformats.org/officeDocument/2006/relationships/image" Target="../media/image2.png"/><Relationship Id="rId5" Type="http://schemas.microsoft.com/office/2007/relationships/media" Target="../media/media8.m4a"/><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openxmlformats.org/officeDocument/2006/relationships/tags" Target="../tags/tag6.xml"/><Relationship Id="rId6" Type="http://schemas.openxmlformats.org/officeDocument/2006/relationships/image" Target="../media/image2.png"/><Relationship Id="rId5" Type="http://schemas.microsoft.com/office/2007/relationships/media" Target="../media/media9.m4a"/><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00200"/>
            <a:ext cx="914400" cy="5257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smtClean="0"/>
              <a:t>Learning Objectives</a:t>
            </a:r>
            <a:endParaRPr lang="en-US" sz="2800" dirty="0"/>
          </a:p>
        </p:txBody>
      </p:sp>
      <p:sp>
        <p:nvSpPr>
          <p:cNvPr id="7" name="Wave 6"/>
          <p:cNvSpPr/>
          <p:nvPr/>
        </p:nvSpPr>
        <p:spPr>
          <a:xfrm>
            <a:off x="0" y="6400800"/>
            <a:ext cx="9144000" cy="457200"/>
          </a:xfrm>
          <a:prstGeom prst="wave">
            <a:avLst/>
          </a:prstGeom>
          <a:solidFill>
            <a:srgbClr val="0066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6583680"/>
            <a:ext cx="9144000" cy="2743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06600"/>
                </a:solidFill>
              </a:rPr>
              <a:t>© 2014 Cengage Learning. All Rights Reserved.</a:t>
            </a:r>
            <a:endParaRPr lang="en-US" sz="1000" dirty="0">
              <a:solidFill>
                <a:srgbClr val="006600"/>
              </a:solidFill>
            </a:endParaRPr>
          </a:p>
        </p:txBody>
      </p:sp>
      <p:sp>
        <p:nvSpPr>
          <p:cNvPr id="9" name="TextBox 8"/>
          <p:cNvSpPr txBox="1"/>
          <p:nvPr/>
        </p:nvSpPr>
        <p:spPr>
          <a:xfrm>
            <a:off x="1828801" y="2514600"/>
            <a:ext cx="6400800" cy="1723549"/>
          </a:xfrm>
          <a:prstGeom prst="rect">
            <a:avLst/>
          </a:prstGeom>
          <a:noFill/>
        </p:spPr>
        <p:txBody>
          <a:bodyPr wrap="square" rtlCol="0">
            <a:spAutoFit/>
          </a:bodyPr>
          <a:lstStyle/>
          <a:p>
            <a:pPr marL="685800" indent="-685800">
              <a:spcAft>
                <a:spcPts val="1200"/>
              </a:spcAft>
            </a:pPr>
            <a:r>
              <a:rPr lang="en-US" sz="2400" b="1" dirty="0" smtClean="0"/>
              <a:t>LO</a:t>
            </a:r>
            <a:r>
              <a:rPr lang="en-US" sz="2400" b="1" dirty="0" smtClean="0">
                <a:solidFill>
                  <a:srgbClr val="FF0000"/>
                </a:solidFill>
              </a:rPr>
              <a:t>3</a:t>
            </a:r>
            <a:r>
              <a:rPr lang="en-US" sz="2400" dirty="0" smtClean="0"/>
              <a:t> 	Identify the components of a loan application.</a:t>
            </a:r>
          </a:p>
          <a:p>
            <a:pPr marL="685800" indent="-685800">
              <a:spcAft>
                <a:spcPts val="1200"/>
              </a:spcAft>
            </a:pPr>
            <a:r>
              <a:rPr lang="en-US" sz="2400" b="1" dirty="0" smtClean="0"/>
              <a:t>LO</a:t>
            </a:r>
            <a:r>
              <a:rPr lang="en-US" sz="2400" b="1" dirty="0" smtClean="0">
                <a:solidFill>
                  <a:srgbClr val="FF0000"/>
                </a:solidFill>
              </a:rPr>
              <a:t>4</a:t>
            </a:r>
            <a:r>
              <a:rPr lang="en-US" sz="2400" dirty="0" smtClean="0"/>
              <a:t> 	Journalize transactions related to long-term financing.</a:t>
            </a:r>
          </a:p>
        </p:txBody>
      </p:sp>
      <p:pic>
        <p:nvPicPr>
          <p:cNvPr id="35843" name="Picture 3"/>
          <p:cNvPicPr>
            <a:picLocks noChangeAspect="1" noChangeArrowheads="1"/>
          </p:cNvPicPr>
          <p:nvPr/>
        </p:nvPicPr>
        <p:blipFill>
          <a:blip r:embed="rId3" cstate="print"/>
          <a:srcRect b="292"/>
          <a:stretch>
            <a:fillRect/>
          </a:stretch>
        </p:blipFill>
        <p:spPr bwMode="auto">
          <a:xfrm>
            <a:off x="0" y="0"/>
            <a:ext cx="9144000" cy="2202953"/>
          </a:xfrm>
          <a:prstGeom prst="rect">
            <a:avLst/>
          </a:prstGeom>
          <a:noFill/>
          <a:ln w="9525">
            <a:noFill/>
            <a:miter lim="800000"/>
            <a:headEnd/>
            <a:tailEnd/>
          </a:ln>
        </p:spPr>
      </p:pic>
      <p:pic>
        <p:nvPicPr>
          <p:cNvPr id="2" name="Audio 1">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6761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for a Business Loan</a:t>
            </a:r>
            <a:endParaRPr lang="en-US" dirty="0"/>
          </a:p>
        </p:txBody>
      </p:sp>
      <p:sp>
        <p:nvSpPr>
          <p:cNvPr id="34" name="Content Placeholder 33"/>
          <p:cNvSpPr>
            <a:spLocks noGrp="1"/>
          </p:cNvSpPr>
          <p:nvPr>
            <p:ph idx="1"/>
          </p:nvPr>
        </p:nvSpPr>
        <p:spPr/>
        <p:txBody>
          <a:bodyPr>
            <a:normAutofit/>
          </a:bodyPr>
          <a:lstStyle/>
          <a:p>
            <a:r>
              <a:rPr lang="en-US" dirty="0" smtClean="0"/>
              <a:t>The assets or other financial resources available to a business are called </a:t>
            </a:r>
            <a:r>
              <a:rPr lang="en-US" b="1" dirty="0" smtClean="0">
                <a:solidFill>
                  <a:srgbClr val="0070C0"/>
                </a:solidFill>
              </a:rPr>
              <a:t>capital</a:t>
            </a:r>
            <a:r>
              <a:rPr lang="en-US" dirty="0" smtClean="0"/>
              <a:t>. </a:t>
            </a:r>
          </a:p>
          <a:p>
            <a:r>
              <a:rPr lang="en-US" dirty="0" smtClean="0"/>
              <a:t>Purchases of plant assets used in the operation of a business are called </a:t>
            </a:r>
            <a:r>
              <a:rPr lang="en-US" b="1" dirty="0" smtClean="0">
                <a:solidFill>
                  <a:srgbClr val="0070C0"/>
                </a:solidFill>
              </a:rPr>
              <a:t>capital expenditures</a:t>
            </a:r>
            <a:r>
              <a:rPr lang="en-US" dirty="0" smtClean="0"/>
              <a:t>.</a:t>
            </a:r>
          </a:p>
          <a:p>
            <a:r>
              <a:rPr lang="en-US" dirty="0" smtClean="0"/>
              <a:t>Assets pledged to a creditor to guarantee repayment of a loan are called </a:t>
            </a:r>
            <a:r>
              <a:rPr lang="en-US" b="1" dirty="0" smtClean="0">
                <a:solidFill>
                  <a:srgbClr val="0070C0"/>
                </a:solidFill>
              </a:rPr>
              <a:t>collateral</a:t>
            </a:r>
            <a:r>
              <a:rPr lang="en-US" dirty="0" smtClean="0"/>
              <a:t>.</a:t>
            </a:r>
          </a:p>
          <a:p>
            <a:endParaRPr lang="en-US" dirty="0"/>
          </a:p>
        </p:txBody>
      </p:sp>
      <p:sp>
        <p:nvSpPr>
          <p:cNvPr id="4" name="Slide Number Placeholder 3"/>
          <p:cNvSpPr>
            <a:spLocks noGrp="1"/>
          </p:cNvSpPr>
          <p:nvPr>
            <p:ph type="sldNum" sz="quarter" idx="12"/>
          </p:nvPr>
        </p:nvSpPr>
        <p:spPr/>
        <p:txBody>
          <a:bodyPr/>
          <a:lstStyle/>
          <a:p>
            <a:r>
              <a:rPr lang="en-US" dirty="0" smtClean="0"/>
              <a:t>SLIDE </a:t>
            </a:r>
            <a:fld id="{FCD2455E-EC1D-45EA-B6B2-90AB88848CFD}" type="slidenum">
              <a:rPr lang="en-US" smtClean="0"/>
              <a:pPr/>
              <a:t>2</a:t>
            </a:fld>
            <a:endParaRPr lang="en-US" dirty="0"/>
          </a:p>
        </p:txBody>
      </p:sp>
      <p:sp>
        <p:nvSpPr>
          <p:cNvPr id="12" name="TextBox 11"/>
          <p:cNvSpPr txBox="1"/>
          <p:nvPr/>
        </p:nvSpPr>
        <p:spPr>
          <a:xfrm>
            <a:off x="8229600" y="1115568"/>
            <a:ext cx="588216" cy="408623"/>
          </a:xfrm>
          <a:prstGeom prst="roundRect">
            <a:avLst/>
          </a:prstGeom>
          <a:ln/>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b="1" dirty="0" smtClean="0"/>
              <a:t>LO3</a:t>
            </a:r>
            <a:endParaRPr lang="en-US" dirty="0"/>
          </a:p>
        </p:txBody>
      </p:sp>
      <p:grpSp>
        <p:nvGrpSpPr>
          <p:cNvPr id="3" name="Group 12"/>
          <p:cNvGrpSpPr/>
          <p:nvPr/>
        </p:nvGrpSpPr>
        <p:grpSpPr>
          <a:xfrm>
            <a:off x="7879080" y="0"/>
            <a:ext cx="1188720" cy="381000"/>
            <a:chOff x="7879080" y="0"/>
            <a:chExt cx="1188720" cy="381000"/>
          </a:xfrm>
        </p:grpSpPr>
        <p:sp>
          <p:nvSpPr>
            <p:cNvPr id="14" name="Flowchart: Delay 13"/>
            <p:cNvSpPr/>
            <p:nvPr/>
          </p:nvSpPr>
          <p:spPr>
            <a:xfrm rot="5400000">
              <a:off x="8282940" y="-403860"/>
              <a:ext cx="381000" cy="1188720"/>
            </a:xfrm>
            <a:prstGeom prst="flowChartDelay">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TextBox 14"/>
            <p:cNvSpPr txBox="1"/>
            <p:nvPr/>
          </p:nvSpPr>
          <p:spPr>
            <a:xfrm>
              <a:off x="8010012" y="0"/>
              <a:ext cx="926857" cy="276999"/>
            </a:xfrm>
            <a:prstGeom prst="rect">
              <a:avLst/>
            </a:prstGeom>
            <a:noFill/>
          </p:spPr>
          <p:txBody>
            <a:bodyPr wrap="none" rtlCol="0">
              <a:spAutoFit/>
            </a:bodyPr>
            <a:lstStyle/>
            <a:p>
              <a:pPr algn="ctr"/>
              <a:r>
                <a:rPr lang="en-US" sz="1200" dirty="0" smtClean="0">
                  <a:solidFill>
                    <a:schemeClr val="bg1"/>
                  </a:solidFill>
                </a:rPr>
                <a:t>Lesson 18-2</a:t>
              </a:r>
              <a:endParaRPr lang="en-US" sz="1200" dirty="0">
                <a:solidFill>
                  <a:schemeClr val="bg1"/>
                </a:solidFill>
              </a:endParaRPr>
            </a:p>
          </p:txBody>
        </p:sp>
      </p:grpSp>
      <p:pic>
        <p:nvPicPr>
          <p:cNvPr id="5" name="Audio 4">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8382000" y="6096000"/>
            <a:ext cx="609600" cy="609600"/>
          </a:xfrm>
          <a:prstGeom prst="rect">
            <a:avLst/>
          </a:prstGeom>
        </p:spPr>
      </p:pic>
    </p:spTree>
  </p:cSld>
  <p:clrMapOvr>
    <a:masterClrMapping/>
  </p:clrMapOvr>
  <p:transition advTm="4476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for a Business Loan</a:t>
            </a:r>
            <a:endParaRPr lang="en-US" dirty="0"/>
          </a:p>
        </p:txBody>
      </p:sp>
      <p:graphicFrame>
        <p:nvGraphicFramePr>
          <p:cNvPr id="5" name="Content Placeholder 4"/>
          <p:cNvGraphicFramePr>
            <a:graphicFrameLocks noGrp="1"/>
          </p:cNvGraphicFramePr>
          <p:nvPr>
            <p:ph idx="1"/>
          </p:nvPr>
        </p:nvGraphicFramePr>
        <p:xfrm>
          <a:off x="457200" y="1600200"/>
          <a:ext cx="8229600" cy="4577080"/>
        </p:xfrm>
        <a:graphic>
          <a:graphicData uri="http://schemas.openxmlformats.org/drawingml/2006/table">
            <a:tbl>
              <a:tblPr firstRow="1" bandRow="1">
                <a:tableStyleId>{5C22544A-7EE6-4342-B048-85BDC9FD1C3A}</a:tableStyleId>
              </a:tblPr>
              <a:tblGrid>
                <a:gridCol w="1524000"/>
                <a:gridCol w="6705600"/>
              </a:tblGrid>
              <a:tr h="370840">
                <a:tc>
                  <a:txBody>
                    <a:bodyPr/>
                    <a:lstStyle/>
                    <a:p>
                      <a:r>
                        <a:rPr lang="en-US" sz="1600" b="1" baseline="0" dirty="0" smtClean="0">
                          <a:latin typeface="MyriadPro-Bold"/>
                        </a:rPr>
                        <a:t>Section Title</a:t>
                      </a:r>
                      <a:endParaRPr lang="en-US" sz="1600" dirty="0"/>
                    </a:p>
                  </a:txBody>
                  <a:tcPr/>
                </a:tc>
                <a:tc>
                  <a:txBody>
                    <a:bodyPr/>
                    <a:lstStyle/>
                    <a:p>
                      <a:r>
                        <a:rPr lang="en-US" sz="1600" b="1" baseline="0" dirty="0" smtClean="0">
                          <a:latin typeface="MyriadPro-Bold"/>
                        </a:rPr>
                        <a:t>Questions of Interest to Bank Officers</a:t>
                      </a:r>
                      <a:endParaRPr lang="en-US" sz="1600" dirty="0"/>
                    </a:p>
                  </a:txBody>
                  <a:tcPr/>
                </a:tc>
              </a:tr>
              <a:tr h="370840">
                <a:tc>
                  <a:txBody>
                    <a:bodyPr/>
                    <a:lstStyle/>
                    <a:p>
                      <a:r>
                        <a:rPr lang="en-US" sz="1600" b="1" baseline="0" dirty="0" smtClean="0">
                          <a:latin typeface="MyriadPro-Regular"/>
                        </a:rPr>
                        <a:t>Use of funds</a:t>
                      </a:r>
                      <a:endParaRPr lang="en-US" sz="1600" b="1" dirty="0"/>
                    </a:p>
                  </a:txBody>
                  <a:tcPr/>
                </a:tc>
                <a:tc>
                  <a:txBody>
                    <a:bodyPr/>
                    <a:lstStyle/>
                    <a:p>
                      <a:pPr algn="l"/>
                      <a:r>
                        <a:rPr lang="en-US" sz="1600" baseline="0" dirty="0" smtClean="0">
                          <a:latin typeface="MyriadPro-Regular"/>
                        </a:rPr>
                        <a:t>What portion of the funds will be used for revenue expenditures and capital expenditures?</a:t>
                      </a:r>
                      <a:endParaRPr lang="en-US" sz="1600" dirty="0"/>
                    </a:p>
                  </a:txBody>
                  <a:tcPr/>
                </a:tc>
              </a:tr>
              <a:tr h="370840">
                <a:tc>
                  <a:txBody>
                    <a:bodyPr/>
                    <a:lstStyle/>
                    <a:p>
                      <a:pPr algn="l"/>
                      <a:r>
                        <a:rPr lang="en-US" sz="1600" b="1" baseline="0" dirty="0" smtClean="0">
                          <a:latin typeface="MyriadPro-Regular"/>
                        </a:rPr>
                        <a:t>Business</a:t>
                      </a:r>
                    </a:p>
                    <a:p>
                      <a:pPr algn="l"/>
                      <a:r>
                        <a:rPr lang="en-US" sz="1600" b="1" baseline="0" dirty="0" smtClean="0">
                          <a:latin typeface="MyriadPro-Regular"/>
                        </a:rPr>
                        <a:t>experience</a:t>
                      </a:r>
                      <a:endParaRPr lang="en-US" sz="1600" b="1" dirty="0"/>
                    </a:p>
                  </a:txBody>
                  <a:tcPr/>
                </a:tc>
                <a:tc>
                  <a:txBody>
                    <a:bodyPr/>
                    <a:lstStyle/>
                    <a:p>
                      <a:pPr algn="l"/>
                      <a:r>
                        <a:rPr lang="en-US" sz="1600" baseline="0" dirty="0" smtClean="0">
                          <a:latin typeface="MyriadPro-Regular"/>
                        </a:rPr>
                        <a:t>What experience do the primary owners and managers have in the industry? Do the decision makers understand how to operate the business? Can they anticipate problems and react to ensure success?</a:t>
                      </a:r>
                      <a:endParaRPr lang="en-US" sz="1600" dirty="0"/>
                    </a:p>
                  </a:txBody>
                  <a:tcPr/>
                </a:tc>
              </a:tr>
              <a:tr h="370840">
                <a:tc>
                  <a:txBody>
                    <a:bodyPr/>
                    <a:lstStyle/>
                    <a:p>
                      <a:r>
                        <a:rPr lang="en-US" sz="1600" b="1" baseline="0" dirty="0" smtClean="0">
                          <a:latin typeface="MyriadPro-Regular"/>
                        </a:rPr>
                        <a:t>Market demand</a:t>
                      </a:r>
                      <a:endParaRPr lang="en-US" sz="1600" b="1" dirty="0"/>
                    </a:p>
                  </a:txBody>
                  <a:tcPr/>
                </a:tc>
                <a:tc>
                  <a:txBody>
                    <a:bodyPr/>
                    <a:lstStyle/>
                    <a:p>
                      <a:pPr algn="l"/>
                      <a:r>
                        <a:rPr lang="en-US" sz="1600" baseline="0" dirty="0" smtClean="0">
                          <a:latin typeface="MyriadPro-Regular"/>
                        </a:rPr>
                        <a:t>Is there a proven consumer demand for the product or service? What competition does the business face?</a:t>
                      </a:r>
                      <a:endParaRPr lang="en-US" sz="1600" dirty="0"/>
                    </a:p>
                  </a:txBody>
                  <a:tcPr/>
                </a:tc>
              </a:tr>
              <a:tr h="370840">
                <a:tc>
                  <a:txBody>
                    <a:bodyPr/>
                    <a:lstStyle/>
                    <a:p>
                      <a:pPr algn="l"/>
                      <a:r>
                        <a:rPr lang="en-US" sz="1600" b="1" baseline="0" dirty="0" smtClean="0">
                          <a:latin typeface="MyriadPro-Regular"/>
                        </a:rPr>
                        <a:t>Financial</a:t>
                      </a:r>
                    </a:p>
                    <a:p>
                      <a:pPr algn="l"/>
                      <a:r>
                        <a:rPr lang="en-US" sz="1600" b="1" baseline="0" dirty="0" smtClean="0">
                          <a:latin typeface="MyriadPro-Regular"/>
                        </a:rPr>
                        <a:t>projections</a:t>
                      </a:r>
                      <a:endParaRPr lang="en-US" sz="1600" b="1" dirty="0"/>
                    </a:p>
                  </a:txBody>
                  <a:tcPr/>
                </a:tc>
                <a:tc>
                  <a:txBody>
                    <a:bodyPr/>
                    <a:lstStyle/>
                    <a:p>
                      <a:pPr algn="l"/>
                      <a:r>
                        <a:rPr lang="en-US" sz="1600" baseline="0" dirty="0" smtClean="0">
                          <a:latin typeface="MyriadPro-Regular"/>
                        </a:rPr>
                        <a:t>When will the project become profitable? What assumptions is the business using to make its projections?</a:t>
                      </a:r>
                      <a:endParaRPr lang="en-US" sz="1600" dirty="0"/>
                    </a:p>
                  </a:txBody>
                  <a:tcPr/>
                </a:tc>
              </a:tr>
              <a:tr h="370840">
                <a:tc>
                  <a:txBody>
                    <a:bodyPr/>
                    <a:lstStyle/>
                    <a:p>
                      <a:r>
                        <a:rPr lang="en-US" sz="1600" b="1" baseline="0" dirty="0" smtClean="0">
                          <a:latin typeface="MyriadPro-Regular"/>
                        </a:rPr>
                        <a:t>Collateral</a:t>
                      </a:r>
                      <a:endParaRPr lang="en-US" sz="1600" b="1" dirty="0"/>
                    </a:p>
                  </a:txBody>
                  <a:tcPr/>
                </a:tc>
                <a:tc>
                  <a:txBody>
                    <a:bodyPr/>
                    <a:lstStyle/>
                    <a:p>
                      <a:pPr algn="l"/>
                      <a:r>
                        <a:rPr lang="en-US" sz="1600" baseline="0" dirty="0" smtClean="0">
                          <a:latin typeface="MyriadPro-Regular"/>
                        </a:rPr>
                        <a:t>What assets will be offered as collateral that could be claimed if the business is unable to pay the loan? How easy will it be to resell those assets?</a:t>
                      </a:r>
                      <a:endParaRPr lang="en-US" sz="1600" dirty="0"/>
                    </a:p>
                  </a:txBody>
                  <a:tcPr/>
                </a:tc>
              </a:tr>
              <a:tr h="370840">
                <a:tc>
                  <a:txBody>
                    <a:bodyPr/>
                    <a:lstStyle/>
                    <a:p>
                      <a:r>
                        <a:rPr lang="en-US" sz="1600" b="1" baseline="0" dirty="0" smtClean="0">
                          <a:latin typeface="MyriadPro-Regular"/>
                        </a:rPr>
                        <a:t>Capital profile</a:t>
                      </a:r>
                      <a:endParaRPr lang="en-US" sz="1600" b="1" dirty="0"/>
                    </a:p>
                  </a:txBody>
                  <a:tcPr/>
                </a:tc>
                <a:tc>
                  <a:txBody>
                    <a:bodyPr/>
                    <a:lstStyle/>
                    <a:p>
                      <a:pPr algn="l"/>
                      <a:r>
                        <a:rPr lang="en-US" sz="1600" baseline="0" dirty="0" smtClean="0">
                          <a:latin typeface="MyriadPro-Regular"/>
                        </a:rPr>
                        <a:t>What is the business risking in the project? Does the business have an adequate stake in the project to ensure management is motivated to succeed?</a:t>
                      </a:r>
                      <a:endParaRPr lang="en-US" sz="1600" dirty="0"/>
                    </a:p>
                  </a:txBody>
                  <a:tcPr/>
                </a:tc>
              </a:tr>
            </a:tbl>
          </a:graphicData>
        </a:graphic>
      </p:graphicFrame>
      <p:sp>
        <p:nvSpPr>
          <p:cNvPr id="4" name="Slide Number Placeholder 3"/>
          <p:cNvSpPr>
            <a:spLocks noGrp="1"/>
          </p:cNvSpPr>
          <p:nvPr>
            <p:ph type="sldNum" sz="quarter" idx="12"/>
          </p:nvPr>
        </p:nvSpPr>
        <p:spPr/>
        <p:txBody>
          <a:bodyPr/>
          <a:lstStyle/>
          <a:p>
            <a:r>
              <a:rPr lang="en-US" dirty="0" smtClean="0"/>
              <a:t>SLIDE </a:t>
            </a:r>
            <a:fld id="{FCD2455E-EC1D-45EA-B6B2-90AB88848CFD}" type="slidenum">
              <a:rPr lang="en-US" smtClean="0"/>
              <a:pPr/>
              <a:t>3</a:t>
            </a:fld>
            <a:endParaRPr lang="en-US" dirty="0"/>
          </a:p>
        </p:txBody>
      </p:sp>
      <p:sp>
        <p:nvSpPr>
          <p:cNvPr id="6" name="TextBox 5"/>
          <p:cNvSpPr txBox="1"/>
          <p:nvPr/>
        </p:nvSpPr>
        <p:spPr>
          <a:xfrm>
            <a:off x="8229600" y="1115568"/>
            <a:ext cx="588216" cy="408623"/>
          </a:xfrm>
          <a:prstGeom prst="roundRect">
            <a:avLst/>
          </a:prstGeom>
          <a:ln/>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b="1" dirty="0" smtClean="0"/>
              <a:t>LO3</a:t>
            </a:r>
            <a:endParaRPr lang="en-US" dirty="0"/>
          </a:p>
        </p:txBody>
      </p:sp>
      <p:grpSp>
        <p:nvGrpSpPr>
          <p:cNvPr id="7" name="Group 12"/>
          <p:cNvGrpSpPr/>
          <p:nvPr/>
        </p:nvGrpSpPr>
        <p:grpSpPr>
          <a:xfrm>
            <a:off x="7879080" y="0"/>
            <a:ext cx="1188720" cy="381000"/>
            <a:chOff x="7879080" y="0"/>
            <a:chExt cx="1188720" cy="381000"/>
          </a:xfrm>
        </p:grpSpPr>
        <p:sp>
          <p:nvSpPr>
            <p:cNvPr id="8" name="Flowchart: Delay 7"/>
            <p:cNvSpPr/>
            <p:nvPr/>
          </p:nvSpPr>
          <p:spPr>
            <a:xfrm rot="5400000">
              <a:off x="8282940" y="-403860"/>
              <a:ext cx="381000" cy="1188720"/>
            </a:xfrm>
            <a:prstGeom prst="flowChartDelay">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TextBox 8"/>
            <p:cNvSpPr txBox="1"/>
            <p:nvPr/>
          </p:nvSpPr>
          <p:spPr>
            <a:xfrm>
              <a:off x="8010012" y="0"/>
              <a:ext cx="926857" cy="276999"/>
            </a:xfrm>
            <a:prstGeom prst="rect">
              <a:avLst/>
            </a:prstGeom>
            <a:noFill/>
          </p:spPr>
          <p:txBody>
            <a:bodyPr wrap="none" rtlCol="0">
              <a:spAutoFit/>
            </a:bodyPr>
            <a:lstStyle/>
            <a:p>
              <a:pPr algn="ctr"/>
              <a:r>
                <a:rPr lang="en-US" sz="1200" dirty="0" smtClean="0">
                  <a:solidFill>
                    <a:schemeClr val="bg1"/>
                  </a:solidFill>
                </a:rPr>
                <a:t>Lesson 18-2</a:t>
              </a:r>
              <a:endParaRPr lang="en-US" sz="1200" dirty="0">
                <a:solidFill>
                  <a:schemeClr val="bg1"/>
                </a:solidFill>
              </a:endParaRPr>
            </a:p>
          </p:txBody>
        </p:sp>
      </p:grpSp>
      <p:pic>
        <p:nvPicPr>
          <p:cNvPr id="3" name="Audio 2">
            <a:hlinkClick r:id="" action="ppaction://media"/>
          </p:cNvPr>
          <p:cNvPicPr>
            <a:picLocks noChangeAspect="1"/>
          </p:cNvPicPr>
          <p:nvPr>
            <a:audioFile r:link="rId2"/>
            <p:extLst>
              <p:ext uri="{DAA4B4D4-6D71-4841-9C94-3DE7FCFB9230}">
                <p14:media xmlns="" xmlns:p14="http://schemas.microsoft.com/office/powerpoint/2010/main" r:embed="rId4"/>
              </p:ext>
            </p:extLst>
          </p:nvPr>
        </p:nvPicPr>
        <p:blipFill>
          <a:blip r:embed="rId5" cstate="print"/>
          <a:stretch>
            <a:fillRect/>
          </a:stretch>
        </p:blipFill>
        <p:spPr>
          <a:xfrm>
            <a:off x="8382000" y="6096000"/>
            <a:ext cx="609600" cy="609600"/>
          </a:xfrm>
          <a:prstGeom prst="rect">
            <a:avLst/>
          </a:prstGeom>
        </p:spPr>
      </p:pic>
    </p:spTree>
    <p:custDataLst>
      <p:tags r:id="rId1"/>
    </p:custDataLst>
  </p:cSld>
  <p:clrMapOvr>
    <a:masterClrMapping/>
  </p:clrMapOvr>
  <p:transition advTm="10685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Signing a Long-Term Note Payable</a:t>
            </a:r>
            <a:endParaRPr lang="en-US" dirty="0"/>
          </a:p>
        </p:txBody>
      </p:sp>
      <p:sp>
        <p:nvSpPr>
          <p:cNvPr id="4" name="Slide Number Placeholder 3"/>
          <p:cNvSpPr>
            <a:spLocks noGrp="1"/>
          </p:cNvSpPr>
          <p:nvPr>
            <p:ph type="sldNum" sz="quarter" idx="12"/>
          </p:nvPr>
        </p:nvSpPr>
        <p:spPr/>
        <p:txBody>
          <a:bodyPr/>
          <a:lstStyle/>
          <a:p>
            <a:r>
              <a:rPr lang="en-US" dirty="0" smtClean="0"/>
              <a:t>SLIDE </a:t>
            </a:r>
            <a:fld id="{FCD2455E-EC1D-45EA-B6B2-90AB88848CFD}" type="slidenum">
              <a:rPr lang="en-US" smtClean="0"/>
              <a:pPr/>
              <a:t>4</a:t>
            </a:fld>
            <a:endParaRPr lang="en-US" dirty="0"/>
          </a:p>
        </p:txBody>
      </p:sp>
      <p:sp>
        <p:nvSpPr>
          <p:cNvPr id="6" name="Rectangle 5"/>
          <p:cNvSpPr/>
          <p:nvPr/>
        </p:nvSpPr>
        <p:spPr>
          <a:xfrm>
            <a:off x="457200" y="1600200"/>
            <a:ext cx="4114800" cy="646331"/>
          </a:xfrm>
          <a:prstGeom prst="rect">
            <a:avLst/>
          </a:prstGeom>
          <a:gradFill flip="none" rotWithShape="1">
            <a:gsLst>
              <a:gs pos="0">
                <a:schemeClr val="bg1"/>
              </a:gs>
              <a:gs pos="50000">
                <a:srgbClr val="CCECFF"/>
              </a:gs>
              <a:gs pos="100000">
                <a:schemeClr val="bg1"/>
              </a:gs>
            </a:gsLst>
            <a:lin ang="10800000" scaled="1"/>
            <a:tileRect/>
          </a:gradFill>
        </p:spPr>
        <p:txBody>
          <a:bodyPr vert="horz" wrap="square" lIns="91440" tIns="45720" rIns="91440" bIns="45720" rtlCol="0" anchor="t" anchorCtr="0">
            <a:spAutoFit/>
          </a:bodyPr>
          <a:lstStyle/>
          <a:p>
            <a:r>
              <a:rPr lang="en-US" dirty="0" smtClean="0"/>
              <a:t>April 1. Signed a 5-year, 8.0% note for $120,000.00. Receipt No. 628.</a:t>
            </a:r>
          </a:p>
        </p:txBody>
      </p:sp>
      <p:pic>
        <p:nvPicPr>
          <p:cNvPr id="9" name="Picture 8" descr="Chapter 18_Page 560.jpg"/>
          <p:cNvPicPr>
            <a:picLocks noChangeAspect="1"/>
          </p:cNvPicPr>
          <p:nvPr/>
        </p:nvPicPr>
        <p:blipFill>
          <a:blip r:embed="rId4" cstate="print"/>
          <a:stretch>
            <a:fillRect/>
          </a:stretch>
        </p:blipFill>
        <p:spPr>
          <a:xfrm>
            <a:off x="457200" y="3684714"/>
            <a:ext cx="8229600" cy="1649286"/>
          </a:xfrm>
          <a:prstGeom prst="rect">
            <a:avLst/>
          </a:prstGeom>
        </p:spPr>
      </p:pic>
      <p:sp>
        <p:nvSpPr>
          <p:cNvPr id="10" name="TextBox 9"/>
          <p:cNvSpPr txBox="1"/>
          <p:nvPr/>
        </p:nvSpPr>
        <p:spPr>
          <a:xfrm>
            <a:off x="8229600" y="1115568"/>
            <a:ext cx="588216" cy="408623"/>
          </a:xfrm>
          <a:prstGeom prst="roundRect">
            <a:avLst/>
          </a:prstGeom>
          <a:ln/>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b="1" dirty="0" smtClean="0"/>
              <a:t>LO4</a:t>
            </a:r>
            <a:endParaRPr lang="en-US" dirty="0"/>
          </a:p>
        </p:txBody>
      </p:sp>
      <p:grpSp>
        <p:nvGrpSpPr>
          <p:cNvPr id="13" name="Group 12"/>
          <p:cNvGrpSpPr/>
          <p:nvPr/>
        </p:nvGrpSpPr>
        <p:grpSpPr>
          <a:xfrm>
            <a:off x="7879080" y="0"/>
            <a:ext cx="1188720" cy="381000"/>
            <a:chOff x="7879080" y="0"/>
            <a:chExt cx="1188720" cy="381000"/>
          </a:xfrm>
        </p:grpSpPr>
        <p:sp>
          <p:nvSpPr>
            <p:cNvPr id="14" name="Flowchart: Delay 13"/>
            <p:cNvSpPr/>
            <p:nvPr/>
          </p:nvSpPr>
          <p:spPr>
            <a:xfrm rot="5400000">
              <a:off x="8282940" y="-403860"/>
              <a:ext cx="381000" cy="1188720"/>
            </a:xfrm>
            <a:prstGeom prst="flowChartDelay">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TextBox 14"/>
            <p:cNvSpPr txBox="1"/>
            <p:nvPr/>
          </p:nvSpPr>
          <p:spPr>
            <a:xfrm>
              <a:off x="8010012" y="0"/>
              <a:ext cx="926857" cy="276999"/>
            </a:xfrm>
            <a:prstGeom prst="rect">
              <a:avLst/>
            </a:prstGeom>
            <a:noFill/>
          </p:spPr>
          <p:txBody>
            <a:bodyPr wrap="none" rtlCol="0">
              <a:spAutoFit/>
            </a:bodyPr>
            <a:lstStyle/>
            <a:p>
              <a:pPr algn="ctr"/>
              <a:r>
                <a:rPr lang="en-US" sz="1200" dirty="0" smtClean="0">
                  <a:solidFill>
                    <a:schemeClr val="bg1"/>
                  </a:solidFill>
                </a:rPr>
                <a:t>Lesson 18-2</a:t>
              </a:r>
              <a:endParaRPr lang="en-US" sz="1200" dirty="0">
                <a:solidFill>
                  <a:schemeClr val="bg1"/>
                </a:solidFill>
              </a:endParaRPr>
            </a:p>
          </p:txBody>
        </p:sp>
      </p:grpSp>
      <p:grpSp>
        <p:nvGrpSpPr>
          <p:cNvPr id="16" name="Group 17"/>
          <p:cNvGrpSpPr/>
          <p:nvPr/>
        </p:nvGrpSpPr>
        <p:grpSpPr>
          <a:xfrm>
            <a:off x="5486401" y="1566446"/>
            <a:ext cx="3505200" cy="628732"/>
            <a:chOff x="5649621" y="1734956"/>
            <a:chExt cx="3689684" cy="628732"/>
          </a:xfrm>
        </p:grpSpPr>
        <p:sp>
          <p:nvSpPr>
            <p:cNvPr id="17" name="Rectangle 16"/>
            <p:cNvSpPr/>
            <p:nvPr/>
          </p:nvSpPr>
          <p:spPr>
            <a:xfrm>
              <a:off x="5649621" y="2025134"/>
              <a:ext cx="1860884" cy="338554"/>
            </a:xfrm>
            <a:prstGeom prst="rect">
              <a:avLst/>
            </a:prstGeom>
          </p:spPr>
          <p:txBody>
            <a:bodyPr wrap="square">
              <a:spAutoFit/>
            </a:bodyPr>
            <a:lstStyle/>
            <a:p>
              <a:pPr>
                <a:tabLst>
                  <a:tab pos="1490663" algn="dec"/>
                </a:tabLst>
              </a:pPr>
              <a:r>
                <a:rPr lang="en-US" sz="1600" dirty="0" smtClean="0"/>
                <a:t>	120,000.00</a:t>
              </a:r>
            </a:p>
          </p:txBody>
        </p:sp>
        <p:grpSp>
          <p:nvGrpSpPr>
            <p:cNvPr id="18" name="Group 53"/>
            <p:cNvGrpSpPr/>
            <p:nvPr/>
          </p:nvGrpSpPr>
          <p:grpSpPr>
            <a:xfrm>
              <a:off x="5681705" y="1734956"/>
              <a:ext cx="3657600" cy="568070"/>
              <a:chOff x="5681705" y="1734956"/>
              <a:chExt cx="3657600" cy="568070"/>
            </a:xfrm>
          </p:grpSpPr>
          <p:sp>
            <p:nvSpPr>
              <p:cNvPr id="19" name="Rectangle 18"/>
              <p:cNvSpPr/>
              <p:nvPr/>
            </p:nvSpPr>
            <p:spPr>
              <a:xfrm>
                <a:off x="6087036" y="1734956"/>
                <a:ext cx="2871269" cy="338554"/>
              </a:xfrm>
              <a:prstGeom prst="rect">
                <a:avLst/>
              </a:prstGeom>
            </p:spPr>
            <p:txBody>
              <a:bodyPr wrap="square">
                <a:spAutoFit/>
              </a:bodyPr>
              <a:lstStyle/>
              <a:p>
                <a:pPr algn="ctr"/>
                <a:r>
                  <a:rPr lang="en-US" sz="1600" dirty="0" smtClean="0"/>
                  <a:t>Cash</a:t>
                </a:r>
              </a:p>
            </p:txBody>
          </p:sp>
          <p:cxnSp>
            <p:nvCxnSpPr>
              <p:cNvPr id="20" name="Straight Connector 19"/>
              <p:cNvCxnSpPr/>
              <p:nvPr/>
            </p:nvCxnSpPr>
            <p:spPr>
              <a:xfrm flipH="1">
                <a:off x="5681705" y="2028706"/>
                <a:ext cx="3657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513553" y="2028706"/>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2" name="Down Arrow 21"/>
          <p:cNvSpPr/>
          <p:nvPr/>
        </p:nvSpPr>
        <p:spPr>
          <a:xfrm flipV="1">
            <a:off x="5943600" y="1905000"/>
            <a:ext cx="274320" cy="182880"/>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5516880" y="2286000"/>
            <a:ext cx="3492650" cy="650176"/>
            <a:chOff x="5516880" y="2286000"/>
            <a:chExt cx="3492650" cy="650176"/>
          </a:xfrm>
        </p:grpSpPr>
        <p:sp>
          <p:nvSpPr>
            <p:cNvPr id="24" name="Rectangle 23"/>
            <p:cNvSpPr/>
            <p:nvPr/>
          </p:nvSpPr>
          <p:spPr>
            <a:xfrm>
              <a:off x="7239000" y="2590800"/>
              <a:ext cx="1770530" cy="338554"/>
            </a:xfrm>
            <a:prstGeom prst="rect">
              <a:avLst/>
            </a:prstGeom>
          </p:spPr>
          <p:txBody>
            <a:bodyPr wrap="square">
              <a:spAutoFit/>
            </a:bodyPr>
            <a:lstStyle/>
            <a:p>
              <a:pPr algn="r">
                <a:tabLst>
                  <a:tab pos="1490663" algn="dec"/>
                </a:tabLst>
              </a:pPr>
              <a:r>
                <a:rPr lang="en-US" sz="1600" dirty="0" smtClean="0"/>
                <a:t>120,000.00</a:t>
              </a:r>
            </a:p>
          </p:txBody>
        </p:sp>
        <p:grpSp>
          <p:nvGrpSpPr>
            <p:cNvPr id="25" name="Group 23"/>
            <p:cNvGrpSpPr/>
            <p:nvPr/>
          </p:nvGrpSpPr>
          <p:grpSpPr>
            <a:xfrm>
              <a:off x="5516880" y="2286000"/>
              <a:ext cx="3474720" cy="650176"/>
              <a:chOff x="121919" y="2478133"/>
              <a:chExt cx="3794761" cy="636606"/>
            </a:xfrm>
          </p:grpSpPr>
          <p:grpSp>
            <p:nvGrpSpPr>
              <p:cNvPr id="26" name="Group 49"/>
              <p:cNvGrpSpPr/>
              <p:nvPr/>
            </p:nvGrpSpPr>
            <p:grpSpPr>
              <a:xfrm>
                <a:off x="121919" y="2478133"/>
                <a:ext cx="3794761" cy="636606"/>
                <a:chOff x="2743199" y="3845542"/>
                <a:chExt cx="3794761" cy="636606"/>
              </a:xfrm>
            </p:grpSpPr>
            <p:grpSp>
              <p:nvGrpSpPr>
                <p:cNvPr id="28" name="Group 55"/>
                <p:cNvGrpSpPr/>
                <p:nvPr/>
              </p:nvGrpSpPr>
              <p:grpSpPr>
                <a:xfrm>
                  <a:off x="2743199" y="3845542"/>
                  <a:ext cx="3794760" cy="575536"/>
                  <a:chOff x="5673000" y="2712365"/>
                  <a:chExt cx="3523831" cy="575536"/>
                </a:xfrm>
              </p:grpSpPr>
              <p:sp>
                <p:nvSpPr>
                  <p:cNvPr id="30" name="Rectangle 29"/>
                  <p:cNvSpPr/>
                  <p:nvPr/>
                </p:nvSpPr>
                <p:spPr>
                  <a:xfrm>
                    <a:off x="5996656" y="2712365"/>
                    <a:ext cx="2871269" cy="331488"/>
                  </a:xfrm>
                  <a:prstGeom prst="rect">
                    <a:avLst/>
                  </a:prstGeom>
                </p:spPr>
                <p:txBody>
                  <a:bodyPr wrap="square">
                    <a:spAutoFit/>
                  </a:bodyPr>
                  <a:lstStyle/>
                  <a:p>
                    <a:pPr algn="ctr"/>
                    <a:r>
                      <a:rPr lang="en-US" sz="1600" dirty="0" smtClean="0"/>
                      <a:t>Long-term Notes Payable</a:t>
                    </a:r>
                  </a:p>
                </p:txBody>
              </p:sp>
              <p:cxnSp>
                <p:nvCxnSpPr>
                  <p:cNvPr id="31" name="Straight Connector 30"/>
                  <p:cNvCxnSpPr/>
                  <p:nvPr/>
                </p:nvCxnSpPr>
                <p:spPr>
                  <a:xfrm flipH="1">
                    <a:off x="5673000" y="3019309"/>
                    <a:ext cx="35238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434915" y="3019307"/>
                    <a:ext cx="0" cy="2685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4678680" y="4150660"/>
                  <a:ext cx="1859280" cy="331488"/>
                </a:xfrm>
                <a:prstGeom prst="rect">
                  <a:avLst/>
                </a:prstGeom>
              </p:spPr>
              <p:txBody>
                <a:bodyPr wrap="square">
                  <a:spAutoFit/>
                </a:bodyPr>
                <a:lstStyle/>
                <a:p>
                  <a:pPr>
                    <a:tabLst>
                      <a:tab pos="1371600" algn="dec"/>
                    </a:tabLst>
                  </a:pPr>
                  <a:endParaRPr lang="en-US" sz="1600" dirty="0" smtClean="0"/>
                </a:p>
              </p:txBody>
            </p:sp>
          </p:grpSp>
          <p:sp>
            <p:nvSpPr>
              <p:cNvPr id="27" name="Rectangle 26"/>
              <p:cNvSpPr/>
              <p:nvPr/>
            </p:nvSpPr>
            <p:spPr>
              <a:xfrm>
                <a:off x="1950720" y="2766536"/>
                <a:ext cx="1828800" cy="331488"/>
              </a:xfrm>
              <a:prstGeom prst="rect">
                <a:avLst/>
              </a:prstGeom>
            </p:spPr>
            <p:txBody>
              <a:bodyPr wrap="square">
                <a:spAutoFit/>
              </a:bodyPr>
              <a:lstStyle/>
              <a:p>
                <a:pPr algn="r"/>
                <a:endParaRPr lang="en-US" sz="1600" dirty="0" smtClean="0"/>
              </a:p>
            </p:txBody>
          </p:sp>
        </p:grpSp>
      </p:grpSp>
      <p:sp>
        <p:nvSpPr>
          <p:cNvPr id="33" name="Down Arrow 32"/>
          <p:cNvSpPr/>
          <p:nvPr/>
        </p:nvSpPr>
        <p:spPr>
          <a:xfrm flipV="1">
            <a:off x="7696200" y="2640105"/>
            <a:ext cx="274320" cy="182880"/>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grpSp>
        <p:nvGrpSpPr>
          <p:cNvPr id="39" name="Group 38"/>
          <p:cNvGrpSpPr/>
          <p:nvPr/>
        </p:nvGrpSpPr>
        <p:grpSpPr>
          <a:xfrm>
            <a:off x="1611218" y="4800600"/>
            <a:ext cx="1394239" cy="1636931"/>
            <a:chOff x="1820131" y="4800600"/>
            <a:chExt cx="1394239" cy="1636931"/>
          </a:xfrm>
        </p:grpSpPr>
        <p:grpSp>
          <p:nvGrpSpPr>
            <p:cNvPr id="40" name="Group 44"/>
            <p:cNvGrpSpPr/>
            <p:nvPr/>
          </p:nvGrpSpPr>
          <p:grpSpPr>
            <a:xfrm>
              <a:off x="1820131" y="4800600"/>
              <a:ext cx="365760" cy="1371600"/>
              <a:chOff x="1066800" y="2819400"/>
              <a:chExt cx="365760" cy="1371600"/>
            </a:xfrm>
          </p:grpSpPr>
          <p:cxnSp>
            <p:nvCxnSpPr>
              <p:cNvPr id="42" name="Straight Arrow Connector 41"/>
              <p:cNvCxnSpPr/>
              <p:nvPr/>
            </p:nvCxnSpPr>
            <p:spPr>
              <a:xfrm flipH="1" flipV="1">
                <a:off x="1241839" y="2819400"/>
                <a:ext cx="7841" cy="137160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Rectangle 7"/>
              <p:cNvSpPr>
                <a:spLocks noChangeArrowheads="1"/>
              </p:cNvSpPr>
              <p:nvPr/>
            </p:nvSpPr>
            <p:spPr bwMode="auto">
              <a:xfrm>
                <a:off x="1066800" y="3825240"/>
                <a:ext cx="365760" cy="365760"/>
              </a:xfrm>
              <a:prstGeom prst="ellipse">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a:r>
                  <a:rPr lang="en-US" b="1" dirty="0" smtClean="0"/>
                  <a:t>1</a:t>
                </a:r>
              </a:p>
            </p:txBody>
          </p:sp>
        </p:grpSp>
        <p:sp>
          <p:nvSpPr>
            <p:cNvPr id="41" name="TextBox 40"/>
            <p:cNvSpPr txBox="1"/>
            <p:nvPr/>
          </p:nvSpPr>
          <p:spPr>
            <a:xfrm>
              <a:off x="2209800" y="5791200"/>
              <a:ext cx="1004570" cy="646331"/>
            </a:xfrm>
            <a:prstGeom prst="rect">
              <a:avLst/>
            </a:prstGeom>
            <a:noFill/>
          </p:spPr>
          <p:txBody>
            <a:bodyPr wrap="none" rtlCol="0">
              <a:spAutoFit/>
            </a:bodyPr>
            <a:lstStyle/>
            <a:p>
              <a:r>
                <a:rPr lang="en-US" dirty="0" smtClean="0">
                  <a:solidFill>
                    <a:srgbClr val="0070C0"/>
                  </a:solidFill>
                </a:rPr>
                <a:t>Account </a:t>
              </a:r>
              <a:br>
                <a:rPr lang="en-US" dirty="0" smtClean="0">
                  <a:solidFill>
                    <a:srgbClr val="0070C0"/>
                  </a:solidFill>
                </a:rPr>
              </a:br>
              <a:r>
                <a:rPr lang="en-US" dirty="0" smtClean="0">
                  <a:solidFill>
                    <a:srgbClr val="0070C0"/>
                  </a:solidFill>
                </a:rPr>
                <a:t>Title</a:t>
              </a:r>
              <a:endParaRPr lang="en-US" dirty="0">
                <a:solidFill>
                  <a:srgbClr val="0070C0"/>
                </a:solidFill>
              </a:endParaRPr>
            </a:p>
          </p:txBody>
        </p:sp>
      </p:grpSp>
      <p:grpSp>
        <p:nvGrpSpPr>
          <p:cNvPr id="49" name="Group 48"/>
          <p:cNvGrpSpPr/>
          <p:nvPr/>
        </p:nvGrpSpPr>
        <p:grpSpPr>
          <a:xfrm>
            <a:off x="4343400" y="4800600"/>
            <a:ext cx="1797420" cy="1636931"/>
            <a:chOff x="5331723" y="4800600"/>
            <a:chExt cx="1797420" cy="1636931"/>
          </a:xfrm>
        </p:grpSpPr>
        <p:grpSp>
          <p:nvGrpSpPr>
            <p:cNvPr id="50" name="Group 50"/>
            <p:cNvGrpSpPr/>
            <p:nvPr/>
          </p:nvGrpSpPr>
          <p:grpSpPr>
            <a:xfrm>
              <a:off x="5331723" y="4800600"/>
              <a:ext cx="662659" cy="1371600"/>
              <a:chOff x="769901" y="2819400"/>
              <a:chExt cx="662659" cy="1371600"/>
            </a:xfrm>
          </p:grpSpPr>
          <p:cxnSp>
            <p:nvCxnSpPr>
              <p:cNvPr id="52" name="Straight Arrow Connector 51"/>
              <p:cNvCxnSpPr/>
              <p:nvPr/>
            </p:nvCxnSpPr>
            <p:spPr>
              <a:xfrm flipH="1" flipV="1">
                <a:off x="769901" y="2819400"/>
                <a:ext cx="479779" cy="137160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Rectangle 7"/>
              <p:cNvSpPr>
                <a:spLocks noChangeArrowheads="1"/>
              </p:cNvSpPr>
              <p:nvPr/>
            </p:nvSpPr>
            <p:spPr bwMode="auto">
              <a:xfrm>
                <a:off x="1066800" y="3825240"/>
                <a:ext cx="365760" cy="365760"/>
              </a:xfrm>
              <a:prstGeom prst="ellipse">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a:r>
                  <a:rPr lang="en-US" b="1" dirty="0" smtClean="0"/>
                  <a:t>2</a:t>
                </a:r>
              </a:p>
            </p:txBody>
          </p:sp>
        </p:grpSp>
        <p:sp>
          <p:nvSpPr>
            <p:cNvPr id="51" name="TextBox 50"/>
            <p:cNvSpPr txBox="1"/>
            <p:nvPr/>
          </p:nvSpPr>
          <p:spPr>
            <a:xfrm>
              <a:off x="6019800" y="5791200"/>
              <a:ext cx="1109343" cy="646331"/>
            </a:xfrm>
            <a:prstGeom prst="rect">
              <a:avLst/>
            </a:prstGeom>
            <a:noFill/>
          </p:spPr>
          <p:txBody>
            <a:bodyPr wrap="none" rtlCol="0">
              <a:spAutoFit/>
            </a:bodyPr>
            <a:lstStyle/>
            <a:p>
              <a:r>
                <a:rPr lang="en-US" dirty="0" smtClean="0">
                  <a:solidFill>
                    <a:srgbClr val="0070C0"/>
                  </a:solidFill>
                </a:rPr>
                <a:t>Amount </a:t>
              </a:r>
              <a:br>
                <a:rPr lang="en-US" dirty="0" smtClean="0">
                  <a:solidFill>
                    <a:srgbClr val="0070C0"/>
                  </a:solidFill>
                </a:rPr>
              </a:br>
              <a:r>
                <a:rPr lang="en-US" dirty="0" smtClean="0">
                  <a:solidFill>
                    <a:srgbClr val="0070C0"/>
                  </a:solidFill>
                </a:rPr>
                <a:t>Borrowed</a:t>
              </a:r>
              <a:endParaRPr lang="en-US" dirty="0">
                <a:solidFill>
                  <a:srgbClr val="0070C0"/>
                </a:solidFill>
              </a:endParaRPr>
            </a:p>
          </p:txBody>
        </p:sp>
      </p:grpSp>
      <p:grpSp>
        <p:nvGrpSpPr>
          <p:cNvPr id="54" name="Group 53"/>
          <p:cNvGrpSpPr/>
          <p:nvPr/>
        </p:nvGrpSpPr>
        <p:grpSpPr>
          <a:xfrm>
            <a:off x="7661269" y="4800600"/>
            <a:ext cx="1366102" cy="1636931"/>
            <a:chOff x="7661269" y="4800600"/>
            <a:chExt cx="1366102" cy="1636931"/>
          </a:xfrm>
        </p:grpSpPr>
        <p:grpSp>
          <p:nvGrpSpPr>
            <p:cNvPr id="55" name="Group 53"/>
            <p:cNvGrpSpPr/>
            <p:nvPr/>
          </p:nvGrpSpPr>
          <p:grpSpPr>
            <a:xfrm>
              <a:off x="7661269" y="4800600"/>
              <a:ext cx="365760" cy="1371600"/>
              <a:chOff x="1066800" y="2819400"/>
              <a:chExt cx="365760" cy="1371600"/>
            </a:xfrm>
          </p:grpSpPr>
          <p:cxnSp>
            <p:nvCxnSpPr>
              <p:cNvPr id="57" name="Straight Arrow Connector 56"/>
              <p:cNvCxnSpPr/>
              <p:nvPr/>
            </p:nvCxnSpPr>
            <p:spPr>
              <a:xfrm flipV="1">
                <a:off x="1249680" y="2819400"/>
                <a:ext cx="80651" cy="137160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Rectangle 7"/>
              <p:cNvSpPr>
                <a:spLocks noChangeArrowheads="1"/>
              </p:cNvSpPr>
              <p:nvPr/>
            </p:nvSpPr>
            <p:spPr bwMode="auto">
              <a:xfrm>
                <a:off x="1066800" y="3825240"/>
                <a:ext cx="365760" cy="365760"/>
              </a:xfrm>
              <a:prstGeom prst="ellipse">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a:r>
                  <a:rPr lang="en-US" b="1" dirty="0" smtClean="0"/>
                  <a:t>3</a:t>
                </a:r>
              </a:p>
            </p:txBody>
          </p:sp>
        </p:grpSp>
        <p:sp>
          <p:nvSpPr>
            <p:cNvPr id="56" name="TextBox 55"/>
            <p:cNvSpPr txBox="1"/>
            <p:nvPr/>
          </p:nvSpPr>
          <p:spPr>
            <a:xfrm>
              <a:off x="8001000" y="5791200"/>
              <a:ext cx="1026371" cy="646331"/>
            </a:xfrm>
            <a:prstGeom prst="rect">
              <a:avLst/>
            </a:prstGeom>
            <a:noFill/>
          </p:spPr>
          <p:txBody>
            <a:bodyPr wrap="none" rtlCol="0">
              <a:spAutoFit/>
            </a:bodyPr>
            <a:lstStyle/>
            <a:p>
              <a:r>
                <a:rPr lang="en-US" dirty="0" smtClean="0">
                  <a:solidFill>
                    <a:srgbClr val="0070C0"/>
                  </a:solidFill>
                </a:rPr>
                <a:t>Cash </a:t>
              </a:r>
              <a:br>
                <a:rPr lang="en-US" dirty="0" smtClean="0">
                  <a:solidFill>
                    <a:srgbClr val="0070C0"/>
                  </a:solidFill>
                </a:rPr>
              </a:br>
              <a:r>
                <a:rPr lang="en-US" dirty="0" smtClean="0">
                  <a:solidFill>
                    <a:srgbClr val="0070C0"/>
                  </a:solidFill>
                </a:rPr>
                <a:t>Received</a:t>
              </a:r>
              <a:endParaRPr lang="en-US" dirty="0">
                <a:solidFill>
                  <a:srgbClr val="0070C0"/>
                </a:solidFill>
              </a:endParaRPr>
            </a:p>
          </p:txBody>
        </p:sp>
      </p:grpSp>
      <p:pic>
        <p:nvPicPr>
          <p:cNvPr id="3" name="Audio 2">
            <a:hlinkClick r:id="" action="ppaction://media"/>
          </p:cNvPr>
          <p:cNvPicPr>
            <a:picLocks noChangeAspect="1"/>
          </p:cNvPicPr>
          <p:nvPr>
            <a:audioFile r:link="rId2"/>
            <p:extLst>
              <p:ext uri="{DAA4B4D4-6D71-4841-9C94-3DE7FCFB9230}">
                <p14:media xmlns="" xmlns:p14="http://schemas.microsoft.com/office/powerpoint/2010/main" r:embed="rId5"/>
              </p:ext>
            </p:extLst>
          </p:nvPr>
        </p:nvPicPr>
        <p:blipFill>
          <a:blip r:embed="rId6" cstate="print"/>
          <a:stretch>
            <a:fillRect/>
          </a:stretch>
        </p:blipFill>
        <p:spPr>
          <a:xfrm>
            <a:off x="8382000" y="6096000"/>
            <a:ext cx="609600" cy="609600"/>
          </a:xfrm>
          <a:prstGeom prst="rect">
            <a:avLst/>
          </a:prstGeom>
        </p:spPr>
      </p:pic>
    </p:spTree>
    <p:custDataLst>
      <p:tags r:id="rId1"/>
    </p:custDataLst>
  </p:cSld>
  <p:clrMapOvr>
    <a:masterClrMapping/>
  </p:clrMapOvr>
  <p:transition advTm="4754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10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10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down)">
                                      <p:cBhvr>
                                        <p:cTn id="43" dur="500"/>
                                        <p:tgtEl>
                                          <p:spTgt spid="4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wipe(down)">
                                      <p:cBhvr>
                                        <p:cTn id="4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6" grpId="0" animBg="1"/>
      <p:bldP spid="2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Making a Monthly Payment on a Long-Term Note Payable</a:t>
            </a:r>
            <a:endParaRPr lang="en-US" dirty="0"/>
          </a:p>
        </p:txBody>
      </p:sp>
      <p:sp>
        <p:nvSpPr>
          <p:cNvPr id="3" name="Slide Number Placeholder 2"/>
          <p:cNvSpPr>
            <a:spLocks noGrp="1"/>
          </p:cNvSpPr>
          <p:nvPr>
            <p:ph type="sldNum" sz="quarter" idx="12"/>
          </p:nvPr>
        </p:nvSpPr>
        <p:spPr/>
        <p:txBody>
          <a:bodyPr/>
          <a:lstStyle/>
          <a:p>
            <a:r>
              <a:rPr lang="en-US" dirty="0" smtClean="0"/>
              <a:t>SLIDE </a:t>
            </a:r>
            <a:fld id="{FCD2455E-EC1D-45EA-B6B2-90AB88848CFD}" type="slidenum">
              <a:rPr lang="en-US" smtClean="0"/>
              <a:pPr/>
              <a:t>5</a:t>
            </a:fld>
            <a:endParaRPr lang="en-US" dirty="0"/>
          </a:p>
        </p:txBody>
      </p:sp>
      <p:sp>
        <p:nvSpPr>
          <p:cNvPr id="10" name="TextBox 9"/>
          <p:cNvSpPr txBox="1"/>
          <p:nvPr/>
        </p:nvSpPr>
        <p:spPr>
          <a:xfrm>
            <a:off x="8229600" y="1115568"/>
            <a:ext cx="588216" cy="408623"/>
          </a:xfrm>
          <a:prstGeom prst="roundRect">
            <a:avLst/>
          </a:prstGeom>
          <a:ln/>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b="1" dirty="0" smtClean="0"/>
              <a:t>LO4</a:t>
            </a:r>
            <a:endParaRPr lang="en-US" dirty="0"/>
          </a:p>
        </p:txBody>
      </p:sp>
      <p:grpSp>
        <p:nvGrpSpPr>
          <p:cNvPr id="4" name="Group 12"/>
          <p:cNvGrpSpPr/>
          <p:nvPr/>
        </p:nvGrpSpPr>
        <p:grpSpPr>
          <a:xfrm>
            <a:off x="7879080" y="0"/>
            <a:ext cx="1188720" cy="381000"/>
            <a:chOff x="7879080" y="0"/>
            <a:chExt cx="1188720" cy="381000"/>
          </a:xfrm>
        </p:grpSpPr>
        <p:sp>
          <p:nvSpPr>
            <p:cNvPr id="14" name="Flowchart: Delay 13"/>
            <p:cNvSpPr/>
            <p:nvPr/>
          </p:nvSpPr>
          <p:spPr>
            <a:xfrm rot="5400000">
              <a:off x="8282940" y="-403860"/>
              <a:ext cx="381000" cy="1188720"/>
            </a:xfrm>
            <a:prstGeom prst="flowChartDelay">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TextBox 14"/>
            <p:cNvSpPr txBox="1"/>
            <p:nvPr/>
          </p:nvSpPr>
          <p:spPr>
            <a:xfrm>
              <a:off x="8010012" y="0"/>
              <a:ext cx="926857" cy="276999"/>
            </a:xfrm>
            <a:prstGeom prst="rect">
              <a:avLst/>
            </a:prstGeom>
            <a:noFill/>
          </p:spPr>
          <p:txBody>
            <a:bodyPr wrap="none" rtlCol="0">
              <a:spAutoFit/>
            </a:bodyPr>
            <a:lstStyle/>
            <a:p>
              <a:pPr algn="ctr"/>
              <a:r>
                <a:rPr lang="en-US" sz="1200" dirty="0" smtClean="0">
                  <a:solidFill>
                    <a:schemeClr val="bg1"/>
                  </a:solidFill>
                </a:rPr>
                <a:t>Lesson 18-2</a:t>
              </a:r>
              <a:endParaRPr lang="en-US" sz="1200" dirty="0">
                <a:solidFill>
                  <a:schemeClr val="bg1"/>
                </a:solidFill>
              </a:endParaRPr>
            </a:p>
          </p:txBody>
        </p:sp>
      </p:grpSp>
      <p:graphicFrame>
        <p:nvGraphicFramePr>
          <p:cNvPr id="13" name="Table 12"/>
          <p:cNvGraphicFramePr>
            <a:graphicFrameLocks noGrp="1"/>
          </p:cNvGraphicFramePr>
          <p:nvPr/>
        </p:nvGraphicFramePr>
        <p:xfrm>
          <a:off x="914400" y="1676400"/>
          <a:ext cx="7315200" cy="4328160"/>
        </p:xfrm>
        <a:graphic>
          <a:graphicData uri="http://schemas.openxmlformats.org/drawingml/2006/table">
            <a:tbl>
              <a:tblPr/>
              <a:tblGrid>
                <a:gridCol w="1219200"/>
                <a:gridCol w="1219200"/>
                <a:gridCol w="1219200"/>
                <a:gridCol w="1219200"/>
                <a:gridCol w="1219200"/>
                <a:gridCol w="1219200"/>
              </a:tblGrid>
              <a:tr h="853440">
                <a:tc>
                  <a:txBody>
                    <a:bodyPr/>
                    <a:lstStyle/>
                    <a:p>
                      <a:pPr algn="l" fontAlgn="b"/>
                      <a:r>
                        <a:rPr lang="en-US" sz="1600" b="0" i="0" u="none" strike="noStrike" dirty="0" smtClean="0">
                          <a:solidFill>
                            <a:srgbClr val="000000"/>
                          </a:solidFill>
                          <a:latin typeface="Calibri"/>
                        </a:rPr>
                        <a:t> </a:t>
                      </a:r>
                      <a:endParaRPr lang="en-US" sz="1600" b="0" i="0" u="none" strike="noStrike" dirty="0">
                        <a:solidFill>
                          <a:srgbClr val="000000"/>
                        </a:solidFill>
                        <a:latin typeface="Calibri"/>
                      </a:endParaRPr>
                    </a:p>
                    <a:p>
                      <a:pPr algn="l" fontAlgn="b"/>
                      <a:r>
                        <a:rPr lang="en-US" sz="1600" b="0" i="0" u="none" strike="noStrike" dirty="0">
                          <a:solidFill>
                            <a:srgbClr val="000000"/>
                          </a:solidFill>
                          <a:latin typeface="Calibri"/>
                        </a:rPr>
                        <a:t> </a:t>
                      </a:r>
                    </a:p>
                  </a:txBody>
                  <a:tcPr anchor="b">
                    <a:lnL>
                      <a:noFill/>
                    </a:lnL>
                    <a:lnR>
                      <a:noFill/>
                    </a:lnR>
                    <a:lnT>
                      <a:noFill/>
                    </a:lnT>
                    <a:lnB>
                      <a:noFill/>
                    </a:lnB>
                    <a:solidFill>
                      <a:schemeClr val="accent1">
                        <a:lumMod val="20000"/>
                        <a:lumOff val="80000"/>
                      </a:schemeClr>
                    </a:solidFill>
                  </a:tcPr>
                </a:tc>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Amount Borrowed </a:t>
                      </a:r>
                      <a:br>
                        <a:rPr lang="en-US" sz="1600" b="0" i="0" u="none" strike="noStrike" dirty="0" smtClean="0">
                          <a:solidFill>
                            <a:srgbClr val="000000"/>
                          </a:solidFill>
                          <a:latin typeface="+mn-lt"/>
                        </a:rPr>
                      </a:br>
                      <a:r>
                        <a:rPr lang="en-US" sz="1600" b="0" i="0" u="none" strike="noStrike" dirty="0" smtClean="0">
                          <a:solidFill>
                            <a:srgbClr val="000000"/>
                          </a:solidFill>
                          <a:latin typeface="+mn-lt"/>
                        </a:rPr>
                        <a:t>Term of Note (Months) Annual Interest Rate Monthly Payment</a:t>
                      </a:r>
                      <a:endParaRPr lang="en-US" sz="1600" b="0" i="0" u="none" strike="noStrike" dirty="0">
                        <a:solidFill>
                          <a:srgbClr val="000000"/>
                        </a:solidFill>
                        <a:latin typeface="Calibri"/>
                      </a:endParaRPr>
                    </a:p>
                  </a:txBody>
                  <a:tcPr anchor="b">
                    <a:lnL>
                      <a:noFill/>
                    </a:lnL>
                    <a:lnR>
                      <a:noFill/>
                    </a:lnR>
                    <a:lnT>
                      <a:noFill/>
                    </a:lnT>
                    <a:lnB>
                      <a:noFill/>
                    </a:lnB>
                    <a:solidFill>
                      <a:schemeClr val="accent1">
                        <a:lumMod val="20000"/>
                        <a:lumOff val="80000"/>
                      </a:schemeClr>
                    </a:solidFill>
                  </a:tcPr>
                </a:tc>
                <a:tc hMerge="1">
                  <a:txBody>
                    <a:bodyPr/>
                    <a:lstStyle/>
                    <a:p>
                      <a:pPr algn="l" fontAlgn="b"/>
                      <a:endParaRPr lang="en-US" sz="1600" b="0" i="0" u="none" strike="noStrike" dirty="0">
                        <a:solidFill>
                          <a:srgbClr val="000000"/>
                        </a:solidFill>
                        <a:latin typeface="Calibri"/>
                      </a:endParaRPr>
                    </a:p>
                  </a:txBody>
                  <a:tcPr anchor="b">
                    <a:lnL>
                      <a:noFill/>
                    </a:lnL>
                    <a:lnR>
                      <a:noFill/>
                    </a:lnR>
                    <a:lnT>
                      <a:noFill/>
                    </a:lnT>
                    <a:lnB>
                      <a:noFill/>
                    </a:lnB>
                    <a:solidFill>
                      <a:schemeClr val="accent1">
                        <a:lumMod val="20000"/>
                        <a:lumOff val="80000"/>
                      </a:schemeClr>
                    </a:solidFill>
                  </a:tcPr>
                </a:tc>
                <a:tc>
                  <a:txBody>
                    <a:bodyPr/>
                    <a:lstStyle/>
                    <a:p>
                      <a:pPr algn="l" fontAlgn="b"/>
                      <a:endParaRPr lang="en-US" sz="1600" b="0" i="0" u="none" strike="noStrike" dirty="0">
                        <a:solidFill>
                          <a:srgbClr val="000000"/>
                        </a:solidFill>
                        <a:latin typeface="Calibri"/>
                      </a:endParaRPr>
                    </a:p>
                  </a:txBody>
                  <a:tcPr anchor="b">
                    <a:lnL>
                      <a:noFill/>
                    </a:lnL>
                    <a:lnR>
                      <a:noFill/>
                    </a:lnR>
                    <a:lnT>
                      <a:noFill/>
                    </a:lnT>
                    <a:lnB>
                      <a:noFill/>
                    </a:lnB>
                    <a:solidFill>
                      <a:schemeClr val="accent1">
                        <a:lumMod val="20000"/>
                        <a:lumOff val="80000"/>
                      </a:schemeClr>
                    </a:solidFill>
                  </a:tcPr>
                </a:tc>
                <a:tc gridSpan="2">
                  <a:txBody>
                    <a:bodyPr/>
                    <a:lstStyle/>
                    <a:p>
                      <a:pPr algn="l" fontAlgn="b"/>
                      <a:r>
                        <a:rPr lang="en-US" sz="1600" b="0" i="0" u="none" strike="noStrike" dirty="0" smtClean="0">
                          <a:solidFill>
                            <a:srgbClr val="000000"/>
                          </a:solidFill>
                          <a:latin typeface="+mn-lt"/>
                        </a:rPr>
                        <a:t>$120,000.00</a:t>
                      </a:r>
                    </a:p>
                    <a:p>
                      <a:pPr algn="l" fontAlgn="b"/>
                      <a:r>
                        <a:rPr lang="en-US" sz="1600" b="0" i="0" u="none" strike="noStrike" dirty="0" smtClean="0">
                          <a:solidFill>
                            <a:srgbClr val="000000"/>
                          </a:solidFill>
                          <a:latin typeface="+mn-lt"/>
                        </a:rPr>
                        <a:t>60 </a:t>
                      </a:r>
                      <a:br>
                        <a:rPr lang="en-US" sz="1600" b="0" i="0" u="none" strike="noStrike" dirty="0" smtClean="0">
                          <a:solidFill>
                            <a:srgbClr val="000000"/>
                          </a:solidFill>
                          <a:latin typeface="+mn-lt"/>
                        </a:rPr>
                      </a:br>
                      <a:r>
                        <a:rPr lang="en-US" sz="1600" b="0" i="0" u="none" strike="noStrike" dirty="0" smtClean="0">
                          <a:solidFill>
                            <a:srgbClr val="000000"/>
                          </a:solidFill>
                          <a:latin typeface="+mn-lt"/>
                        </a:rPr>
                        <a:t>8% </a:t>
                      </a:r>
                    </a:p>
                    <a:p>
                      <a:pPr algn="l" fontAlgn="b"/>
                      <a:r>
                        <a:rPr lang="en-US" sz="1600" b="0" i="0" u="none" strike="noStrike" dirty="0" smtClean="0">
                          <a:solidFill>
                            <a:srgbClr val="000000"/>
                          </a:solidFill>
                          <a:latin typeface="+mn-lt"/>
                        </a:rPr>
                        <a:t>$2,433.17</a:t>
                      </a:r>
                      <a:endParaRPr lang="en-US" sz="1600" b="0" i="0" u="none" strike="noStrike" dirty="0">
                        <a:solidFill>
                          <a:srgbClr val="000000"/>
                        </a:solidFill>
                        <a:latin typeface="Calibri"/>
                      </a:endParaRPr>
                    </a:p>
                  </a:txBody>
                  <a:tcPr anchor="b">
                    <a:lnL>
                      <a:noFill/>
                    </a:lnL>
                    <a:lnR>
                      <a:noFill/>
                    </a:lnR>
                    <a:lnT>
                      <a:noFill/>
                    </a:lnT>
                    <a:lnB>
                      <a:noFill/>
                    </a:lnB>
                    <a:solidFill>
                      <a:schemeClr val="accent1">
                        <a:lumMod val="20000"/>
                        <a:lumOff val="80000"/>
                      </a:schemeClr>
                    </a:solidFill>
                  </a:tcPr>
                </a:tc>
                <a:tc hMerge="1">
                  <a:txBody>
                    <a:bodyPr/>
                    <a:lstStyle/>
                    <a:p>
                      <a:pPr algn="l" fontAlgn="b"/>
                      <a:endParaRPr lang="en-US" sz="1100" b="0" i="0" u="none" strike="noStrike" dirty="0">
                        <a:solidFill>
                          <a:srgbClr val="000000"/>
                        </a:solidFill>
                        <a:latin typeface="Calibri"/>
                      </a:endParaRPr>
                    </a:p>
                  </a:txBody>
                  <a:tcPr marL="7620" marR="7620" marT="7620" marB="0" anchor="b">
                    <a:lnL>
                      <a:noFill/>
                    </a:lnL>
                    <a:lnR>
                      <a:noFill/>
                    </a:lnR>
                    <a:lnT>
                      <a:noFill/>
                    </a:lnT>
                    <a:lnB>
                      <a:noFill/>
                    </a:lnB>
                  </a:tcPr>
                </a:tc>
              </a:tr>
              <a:tr h="182880">
                <a:tc>
                  <a:txBody>
                    <a:bodyPr/>
                    <a:lstStyle/>
                    <a:p>
                      <a:pPr algn="ctr" fontAlgn="b"/>
                      <a:r>
                        <a:rPr lang="en-US" sz="1600" b="1" i="0" u="none" strike="noStrike" dirty="0">
                          <a:solidFill>
                            <a:srgbClr val="000000"/>
                          </a:solidFill>
                          <a:latin typeface="Calibri"/>
                        </a:rPr>
                        <a:t>Payment Number </a:t>
                      </a:r>
                    </a:p>
                  </a:txBody>
                  <a:tcPr anchor="b">
                    <a:lnL>
                      <a:noFill/>
                    </a:lnL>
                    <a:lnR>
                      <a:noFill/>
                    </a:lnR>
                    <a:lnT>
                      <a:noFill/>
                    </a:lnT>
                    <a:lnB>
                      <a:noFill/>
                    </a:lnB>
                    <a:solidFill>
                      <a:schemeClr val="accent1">
                        <a:lumMod val="40000"/>
                        <a:lumOff val="60000"/>
                      </a:schemeClr>
                    </a:solidFill>
                  </a:tcPr>
                </a:tc>
                <a:tc>
                  <a:txBody>
                    <a:bodyPr/>
                    <a:lstStyle/>
                    <a:p>
                      <a:pPr algn="ctr" fontAlgn="b"/>
                      <a:r>
                        <a:rPr lang="en-US" sz="1600" b="1" i="0" u="none" strike="noStrike" dirty="0">
                          <a:solidFill>
                            <a:srgbClr val="000000"/>
                          </a:solidFill>
                          <a:latin typeface="Calibri"/>
                        </a:rPr>
                        <a:t>Payable 1st day of </a:t>
                      </a:r>
                    </a:p>
                  </a:txBody>
                  <a:tcPr anchor="b">
                    <a:lnL>
                      <a:noFill/>
                    </a:lnL>
                    <a:lnR>
                      <a:noFill/>
                    </a:lnR>
                    <a:lnT>
                      <a:noFill/>
                    </a:lnT>
                    <a:lnB>
                      <a:noFill/>
                    </a:lnB>
                    <a:solidFill>
                      <a:schemeClr val="accent1">
                        <a:lumMod val="40000"/>
                        <a:lumOff val="60000"/>
                      </a:schemeClr>
                    </a:solidFill>
                  </a:tcPr>
                </a:tc>
                <a:tc>
                  <a:txBody>
                    <a:bodyPr/>
                    <a:lstStyle/>
                    <a:p>
                      <a:pPr algn="ctr" fontAlgn="b"/>
                      <a:r>
                        <a:rPr lang="en-US" sz="1600" b="1" i="0" u="none" strike="noStrike" dirty="0">
                          <a:solidFill>
                            <a:srgbClr val="000000"/>
                          </a:solidFill>
                          <a:latin typeface="Calibri"/>
                        </a:rPr>
                        <a:t>Beginning Balance </a:t>
                      </a:r>
                    </a:p>
                  </a:txBody>
                  <a:tcPr anchor="b">
                    <a:lnL>
                      <a:noFill/>
                    </a:lnL>
                    <a:lnR>
                      <a:noFill/>
                    </a:lnR>
                    <a:lnT>
                      <a:noFill/>
                    </a:lnT>
                    <a:lnB>
                      <a:noFill/>
                    </a:lnB>
                    <a:solidFill>
                      <a:schemeClr val="accent1">
                        <a:lumMod val="40000"/>
                        <a:lumOff val="60000"/>
                      </a:schemeClr>
                    </a:solidFill>
                  </a:tcPr>
                </a:tc>
                <a:tc>
                  <a:txBody>
                    <a:bodyPr/>
                    <a:lstStyle/>
                    <a:p>
                      <a:pPr algn="ctr" fontAlgn="b"/>
                      <a:r>
                        <a:rPr lang="en-US" sz="1600" b="1" i="0" u="none" strike="noStrike" dirty="0">
                          <a:solidFill>
                            <a:srgbClr val="000000"/>
                          </a:solidFill>
                          <a:latin typeface="Calibri"/>
                        </a:rPr>
                        <a:t>Interest </a:t>
                      </a:r>
                    </a:p>
                  </a:txBody>
                  <a:tcPr anchor="b">
                    <a:lnL>
                      <a:noFill/>
                    </a:lnL>
                    <a:lnR>
                      <a:noFill/>
                    </a:lnR>
                    <a:lnT>
                      <a:noFill/>
                    </a:lnT>
                    <a:lnB>
                      <a:noFill/>
                    </a:lnB>
                    <a:solidFill>
                      <a:schemeClr val="accent1">
                        <a:lumMod val="40000"/>
                        <a:lumOff val="60000"/>
                      </a:schemeClr>
                    </a:solidFill>
                  </a:tcPr>
                </a:tc>
                <a:tc>
                  <a:txBody>
                    <a:bodyPr/>
                    <a:lstStyle/>
                    <a:p>
                      <a:pPr algn="ctr" fontAlgn="b"/>
                      <a:r>
                        <a:rPr lang="en-US" sz="1600" b="1" i="0" u="none" strike="noStrike" dirty="0">
                          <a:solidFill>
                            <a:srgbClr val="000000"/>
                          </a:solidFill>
                          <a:latin typeface="Calibri"/>
                        </a:rPr>
                        <a:t>Principal </a:t>
                      </a:r>
                    </a:p>
                  </a:txBody>
                  <a:tcPr anchor="b">
                    <a:lnL>
                      <a:noFill/>
                    </a:lnL>
                    <a:lnR>
                      <a:noFill/>
                    </a:lnR>
                    <a:lnT>
                      <a:noFill/>
                    </a:lnT>
                    <a:lnB>
                      <a:noFill/>
                    </a:lnB>
                    <a:solidFill>
                      <a:schemeClr val="accent1">
                        <a:lumMod val="40000"/>
                        <a:lumOff val="60000"/>
                      </a:schemeClr>
                    </a:solidFill>
                  </a:tcPr>
                </a:tc>
                <a:tc>
                  <a:txBody>
                    <a:bodyPr/>
                    <a:lstStyle/>
                    <a:p>
                      <a:pPr algn="ctr" fontAlgn="b"/>
                      <a:r>
                        <a:rPr lang="en-US" sz="1600" b="1" i="0" u="none" strike="noStrike" dirty="0">
                          <a:solidFill>
                            <a:srgbClr val="000000"/>
                          </a:solidFill>
                          <a:latin typeface="Calibri"/>
                        </a:rPr>
                        <a:t>Ending Balance </a:t>
                      </a:r>
                    </a:p>
                  </a:txBody>
                  <a:tcPr anchor="b">
                    <a:lnL>
                      <a:noFill/>
                    </a:lnL>
                    <a:lnR>
                      <a:noFill/>
                    </a:lnR>
                    <a:lnT>
                      <a:noFill/>
                    </a:lnT>
                    <a:lnB>
                      <a:noFill/>
                    </a:lnB>
                    <a:solidFill>
                      <a:schemeClr val="accent1">
                        <a:lumMod val="40000"/>
                        <a:lumOff val="60000"/>
                      </a:schemeClr>
                    </a:solidFill>
                  </a:tcPr>
                </a:tc>
              </a:tr>
              <a:tr h="182880">
                <a:tc>
                  <a:txBody>
                    <a:bodyPr/>
                    <a:lstStyle/>
                    <a:p>
                      <a:pPr algn="ctr" fontAlgn="b"/>
                      <a:r>
                        <a:rPr lang="en-US" sz="1600" b="0" i="0" u="none" strike="noStrike" dirty="0">
                          <a:solidFill>
                            <a:srgbClr val="000000"/>
                          </a:solidFill>
                          <a:latin typeface="Calibri"/>
                        </a:rPr>
                        <a:t>1</a:t>
                      </a:r>
                    </a:p>
                  </a:txBody>
                  <a:tcPr anchor="b">
                    <a:lnL>
                      <a:noFill/>
                    </a:lnL>
                    <a:lnR>
                      <a:noFill/>
                    </a:lnR>
                    <a:lnT>
                      <a:noFill/>
                    </a:lnT>
                    <a:lnB>
                      <a:noFill/>
                    </a:lnB>
                    <a:solidFill>
                      <a:schemeClr val="accent1">
                        <a:lumMod val="20000"/>
                        <a:lumOff val="80000"/>
                      </a:schemeClr>
                    </a:solidFill>
                  </a:tcPr>
                </a:tc>
                <a:tc>
                  <a:txBody>
                    <a:bodyPr/>
                    <a:lstStyle/>
                    <a:p>
                      <a:pPr algn="l" fontAlgn="b"/>
                      <a:r>
                        <a:rPr lang="en-US" sz="1600" b="0" i="0" u="none" strike="noStrike" dirty="0">
                          <a:solidFill>
                            <a:srgbClr val="000000"/>
                          </a:solidFill>
                          <a:latin typeface="Calibri"/>
                        </a:rPr>
                        <a:t>May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$120,000.00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$800.00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$1,633.17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$118,366.83 </a:t>
                      </a:r>
                    </a:p>
                  </a:txBody>
                  <a:tcPr anchor="b">
                    <a:lnL>
                      <a:noFill/>
                    </a:lnL>
                    <a:lnR>
                      <a:noFill/>
                    </a:lnR>
                    <a:lnT>
                      <a:noFill/>
                    </a:lnT>
                    <a:lnB>
                      <a:noFill/>
                    </a:lnB>
                    <a:solidFill>
                      <a:schemeClr val="accent1">
                        <a:lumMod val="20000"/>
                        <a:lumOff val="80000"/>
                      </a:schemeClr>
                    </a:solidFill>
                  </a:tcPr>
                </a:tc>
              </a:tr>
              <a:tr h="182880">
                <a:tc>
                  <a:txBody>
                    <a:bodyPr/>
                    <a:lstStyle/>
                    <a:p>
                      <a:pPr algn="ctr" fontAlgn="b"/>
                      <a:r>
                        <a:rPr lang="en-US" sz="1600" b="0" i="0" u="none" strike="noStrike" dirty="0">
                          <a:solidFill>
                            <a:srgbClr val="000000"/>
                          </a:solidFill>
                          <a:latin typeface="Calibri"/>
                        </a:rPr>
                        <a:t>2</a:t>
                      </a:r>
                    </a:p>
                  </a:txBody>
                  <a:tcPr anchor="b">
                    <a:lnL>
                      <a:noFill/>
                    </a:lnL>
                    <a:lnR>
                      <a:noFill/>
                    </a:lnR>
                    <a:lnT>
                      <a:noFill/>
                    </a:lnT>
                    <a:lnB>
                      <a:noFill/>
                    </a:lnB>
                    <a:solidFill>
                      <a:schemeClr val="accent1">
                        <a:lumMod val="20000"/>
                        <a:lumOff val="80000"/>
                      </a:schemeClr>
                    </a:solidFill>
                  </a:tcPr>
                </a:tc>
                <a:tc>
                  <a:txBody>
                    <a:bodyPr/>
                    <a:lstStyle/>
                    <a:p>
                      <a:pPr algn="l" fontAlgn="b"/>
                      <a:r>
                        <a:rPr lang="en-US" sz="1600" b="0" i="0" u="none" strike="noStrike" dirty="0">
                          <a:solidFill>
                            <a:srgbClr val="000000"/>
                          </a:solidFill>
                          <a:latin typeface="Calibri"/>
                        </a:rPr>
                        <a:t>June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$118,366.83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$789.11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$1,644.06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$116,722.77 </a:t>
                      </a:r>
                    </a:p>
                  </a:txBody>
                  <a:tcPr anchor="b">
                    <a:lnL>
                      <a:noFill/>
                    </a:lnL>
                    <a:lnR>
                      <a:noFill/>
                    </a:lnR>
                    <a:lnT>
                      <a:noFill/>
                    </a:lnT>
                    <a:lnB>
                      <a:noFill/>
                    </a:lnB>
                    <a:solidFill>
                      <a:schemeClr val="accent1">
                        <a:lumMod val="20000"/>
                        <a:lumOff val="80000"/>
                      </a:schemeClr>
                    </a:solidFill>
                  </a:tcPr>
                </a:tc>
              </a:tr>
              <a:tr h="182880">
                <a:tc>
                  <a:txBody>
                    <a:bodyPr/>
                    <a:lstStyle/>
                    <a:p>
                      <a:pPr algn="ctr" fontAlgn="b"/>
                      <a:r>
                        <a:rPr lang="en-US" sz="1600" b="0" i="0" u="none" strike="noStrike" dirty="0">
                          <a:solidFill>
                            <a:srgbClr val="000000"/>
                          </a:solidFill>
                          <a:latin typeface="Calibri"/>
                        </a:rPr>
                        <a:t>3</a:t>
                      </a:r>
                    </a:p>
                  </a:txBody>
                  <a:tcPr anchor="b">
                    <a:lnL>
                      <a:noFill/>
                    </a:lnL>
                    <a:lnR>
                      <a:noFill/>
                    </a:lnR>
                    <a:lnT>
                      <a:noFill/>
                    </a:lnT>
                    <a:lnB>
                      <a:noFill/>
                    </a:lnB>
                    <a:solidFill>
                      <a:schemeClr val="accent1">
                        <a:lumMod val="20000"/>
                        <a:lumOff val="80000"/>
                      </a:schemeClr>
                    </a:solidFill>
                  </a:tcPr>
                </a:tc>
                <a:tc>
                  <a:txBody>
                    <a:bodyPr/>
                    <a:lstStyle/>
                    <a:p>
                      <a:pPr algn="l" fontAlgn="b"/>
                      <a:r>
                        <a:rPr lang="en-US" sz="1600" b="0" i="0" u="none" strike="noStrike" dirty="0">
                          <a:solidFill>
                            <a:srgbClr val="000000"/>
                          </a:solidFill>
                          <a:latin typeface="Calibri"/>
                        </a:rPr>
                        <a:t>July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$116,722.77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$778.15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$1,655.02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$115,067.75 </a:t>
                      </a:r>
                    </a:p>
                  </a:txBody>
                  <a:tcPr anchor="b">
                    <a:lnL>
                      <a:noFill/>
                    </a:lnL>
                    <a:lnR>
                      <a:noFill/>
                    </a:lnR>
                    <a:lnT>
                      <a:noFill/>
                    </a:lnT>
                    <a:lnB>
                      <a:noFill/>
                    </a:lnB>
                    <a:solidFill>
                      <a:schemeClr val="accent1">
                        <a:lumMod val="20000"/>
                        <a:lumOff val="80000"/>
                      </a:schemeClr>
                    </a:solidFill>
                  </a:tcPr>
                </a:tc>
              </a:tr>
              <a:tr h="182880">
                <a:tc>
                  <a:txBody>
                    <a:bodyPr/>
                    <a:lstStyle/>
                    <a:p>
                      <a:pPr algn="ctr" fontAlgn="b"/>
                      <a:r>
                        <a:rPr lang="en-US" sz="1600" b="0" i="0" u="none" strike="noStrike" dirty="0">
                          <a:solidFill>
                            <a:srgbClr val="000000"/>
                          </a:solidFill>
                          <a:latin typeface="Calibri"/>
                        </a:rPr>
                        <a:t>4</a:t>
                      </a:r>
                    </a:p>
                  </a:txBody>
                  <a:tcPr anchor="b">
                    <a:lnL>
                      <a:noFill/>
                    </a:lnL>
                    <a:lnR>
                      <a:noFill/>
                    </a:lnR>
                    <a:lnT>
                      <a:noFill/>
                    </a:lnT>
                    <a:lnB>
                      <a:noFill/>
                    </a:lnB>
                    <a:solidFill>
                      <a:schemeClr val="accent1">
                        <a:lumMod val="20000"/>
                        <a:lumOff val="80000"/>
                      </a:schemeClr>
                    </a:solidFill>
                  </a:tcPr>
                </a:tc>
                <a:tc>
                  <a:txBody>
                    <a:bodyPr/>
                    <a:lstStyle/>
                    <a:p>
                      <a:pPr algn="l" fontAlgn="b"/>
                      <a:r>
                        <a:rPr lang="en-US" sz="1600" b="0" i="0" u="none" strike="noStrike" dirty="0">
                          <a:solidFill>
                            <a:srgbClr val="000000"/>
                          </a:solidFill>
                          <a:latin typeface="Calibri"/>
                        </a:rPr>
                        <a:t>August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$115,067.75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$767.12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$1,666.05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$113,401.70 </a:t>
                      </a:r>
                    </a:p>
                  </a:txBody>
                  <a:tcPr anchor="b">
                    <a:lnL>
                      <a:noFill/>
                    </a:lnL>
                    <a:lnR>
                      <a:noFill/>
                    </a:lnR>
                    <a:lnT>
                      <a:noFill/>
                    </a:lnT>
                    <a:lnB>
                      <a:noFill/>
                    </a:lnB>
                    <a:solidFill>
                      <a:schemeClr val="accent1">
                        <a:lumMod val="20000"/>
                        <a:lumOff val="80000"/>
                      </a:schemeClr>
                    </a:solidFill>
                  </a:tcPr>
                </a:tc>
              </a:tr>
              <a:tr h="182880">
                <a:tc>
                  <a:txBody>
                    <a:bodyPr/>
                    <a:lstStyle/>
                    <a:p>
                      <a:pPr algn="ctr" fontAlgn="b"/>
                      <a:r>
                        <a:rPr lang="en-US" sz="1600" b="0" i="0" u="none" strike="noStrike" dirty="0">
                          <a:solidFill>
                            <a:srgbClr val="000000"/>
                          </a:solidFill>
                          <a:latin typeface="Calibri"/>
                        </a:rPr>
                        <a:t>5</a:t>
                      </a:r>
                    </a:p>
                  </a:txBody>
                  <a:tcPr anchor="b">
                    <a:lnL>
                      <a:noFill/>
                    </a:lnL>
                    <a:lnR>
                      <a:noFill/>
                    </a:lnR>
                    <a:lnT>
                      <a:noFill/>
                    </a:lnT>
                    <a:lnB>
                      <a:noFill/>
                    </a:lnB>
                    <a:solidFill>
                      <a:schemeClr val="accent1">
                        <a:lumMod val="20000"/>
                        <a:lumOff val="80000"/>
                      </a:schemeClr>
                    </a:solidFill>
                  </a:tcPr>
                </a:tc>
                <a:tc>
                  <a:txBody>
                    <a:bodyPr/>
                    <a:lstStyle/>
                    <a:p>
                      <a:pPr algn="l" fontAlgn="b"/>
                      <a:r>
                        <a:rPr lang="en-US" sz="1600" b="0" i="0" u="none" strike="noStrike" dirty="0">
                          <a:solidFill>
                            <a:srgbClr val="000000"/>
                          </a:solidFill>
                          <a:latin typeface="Calibri"/>
                        </a:rPr>
                        <a:t>September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$113,401.70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$756.01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$1,677.16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$111,724.54 </a:t>
                      </a:r>
                    </a:p>
                  </a:txBody>
                  <a:tcPr anchor="b">
                    <a:lnL>
                      <a:noFill/>
                    </a:lnL>
                    <a:lnR>
                      <a:noFill/>
                    </a:lnR>
                    <a:lnT>
                      <a:noFill/>
                    </a:lnT>
                    <a:lnB>
                      <a:noFill/>
                    </a:lnB>
                    <a:solidFill>
                      <a:schemeClr val="accent1">
                        <a:lumMod val="20000"/>
                        <a:lumOff val="80000"/>
                      </a:schemeClr>
                    </a:solidFill>
                  </a:tcPr>
                </a:tc>
              </a:tr>
              <a:tr h="182880">
                <a:tc>
                  <a:txBody>
                    <a:bodyPr/>
                    <a:lstStyle/>
                    <a:p>
                      <a:pPr algn="ctr" fontAlgn="b"/>
                      <a:r>
                        <a:rPr lang="en-US" sz="1600" b="0" i="0" u="none" strike="noStrike" dirty="0">
                          <a:solidFill>
                            <a:srgbClr val="000000"/>
                          </a:solidFill>
                          <a:latin typeface="Calibri"/>
                        </a:rPr>
                        <a:t>6</a:t>
                      </a:r>
                    </a:p>
                  </a:txBody>
                  <a:tcPr anchor="b">
                    <a:lnL>
                      <a:noFill/>
                    </a:lnL>
                    <a:lnR>
                      <a:noFill/>
                    </a:lnR>
                    <a:lnT>
                      <a:noFill/>
                    </a:lnT>
                    <a:lnB>
                      <a:noFill/>
                    </a:lnB>
                    <a:solidFill>
                      <a:schemeClr val="accent1">
                        <a:lumMod val="20000"/>
                        <a:lumOff val="80000"/>
                      </a:schemeClr>
                    </a:solidFill>
                  </a:tcPr>
                </a:tc>
                <a:tc>
                  <a:txBody>
                    <a:bodyPr/>
                    <a:lstStyle/>
                    <a:p>
                      <a:pPr algn="l" fontAlgn="b"/>
                      <a:r>
                        <a:rPr lang="en-US" sz="1600" b="0" i="0" u="none" strike="noStrike" dirty="0">
                          <a:solidFill>
                            <a:srgbClr val="000000"/>
                          </a:solidFill>
                          <a:latin typeface="Calibri"/>
                        </a:rPr>
                        <a:t>October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$111,724.54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$744.83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$1,688.34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$110,036.20 </a:t>
                      </a:r>
                    </a:p>
                  </a:txBody>
                  <a:tcPr anchor="b">
                    <a:lnL>
                      <a:noFill/>
                    </a:lnL>
                    <a:lnR>
                      <a:noFill/>
                    </a:lnR>
                    <a:lnT>
                      <a:noFill/>
                    </a:lnT>
                    <a:lnB>
                      <a:noFill/>
                    </a:lnB>
                    <a:solidFill>
                      <a:schemeClr val="accent1">
                        <a:lumMod val="20000"/>
                        <a:lumOff val="80000"/>
                      </a:schemeClr>
                    </a:solidFill>
                  </a:tcPr>
                </a:tc>
              </a:tr>
              <a:tr h="182880">
                <a:tc>
                  <a:txBody>
                    <a:bodyPr/>
                    <a:lstStyle/>
                    <a:p>
                      <a:pPr algn="ctr" fontAlgn="b"/>
                      <a:r>
                        <a:rPr lang="en-US" sz="1600" b="0" i="0" u="none" strike="noStrike" dirty="0">
                          <a:solidFill>
                            <a:srgbClr val="000000"/>
                          </a:solidFill>
                          <a:latin typeface="Calibri"/>
                        </a:rPr>
                        <a:t>7</a:t>
                      </a:r>
                    </a:p>
                  </a:txBody>
                  <a:tcPr anchor="b">
                    <a:lnL>
                      <a:noFill/>
                    </a:lnL>
                    <a:lnR>
                      <a:noFill/>
                    </a:lnR>
                    <a:lnT>
                      <a:noFill/>
                    </a:lnT>
                    <a:lnB>
                      <a:noFill/>
                    </a:lnB>
                    <a:solidFill>
                      <a:schemeClr val="accent1">
                        <a:lumMod val="20000"/>
                        <a:lumOff val="80000"/>
                      </a:schemeClr>
                    </a:solidFill>
                  </a:tcPr>
                </a:tc>
                <a:tc>
                  <a:txBody>
                    <a:bodyPr/>
                    <a:lstStyle/>
                    <a:p>
                      <a:pPr algn="l" fontAlgn="b"/>
                      <a:r>
                        <a:rPr lang="en-US" sz="1600" b="0" i="0" u="none" strike="noStrike" dirty="0">
                          <a:solidFill>
                            <a:srgbClr val="000000"/>
                          </a:solidFill>
                          <a:latin typeface="Calibri"/>
                        </a:rPr>
                        <a:t>November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$110,036.20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$733.57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$1,699.60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$108,336.60 </a:t>
                      </a:r>
                    </a:p>
                  </a:txBody>
                  <a:tcPr anchor="b">
                    <a:lnL>
                      <a:noFill/>
                    </a:lnL>
                    <a:lnR>
                      <a:noFill/>
                    </a:lnR>
                    <a:lnT>
                      <a:noFill/>
                    </a:lnT>
                    <a:lnB>
                      <a:noFill/>
                    </a:lnB>
                    <a:solidFill>
                      <a:schemeClr val="accent1">
                        <a:lumMod val="20000"/>
                        <a:lumOff val="80000"/>
                      </a:schemeClr>
                    </a:solidFill>
                  </a:tcPr>
                </a:tc>
              </a:tr>
              <a:tr h="182880">
                <a:tc>
                  <a:txBody>
                    <a:bodyPr/>
                    <a:lstStyle/>
                    <a:p>
                      <a:pPr algn="ctr" fontAlgn="b"/>
                      <a:r>
                        <a:rPr lang="en-US" sz="1600" b="0" i="0" u="none" strike="noStrike" dirty="0">
                          <a:solidFill>
                            <a:srgbClr val="000000"/>
                          </a:solidFill>
                          <a:latin typeface="Calibri"/>
                        </a:rPr>
                        <a:t>8</a:t>
                      </a:r>
                    </a:p>
                  </a:txBody>
                  <a:tcPr anchor="b">
                    <a:lnL>
                      <a:noFill/>
                    </a:lnL>
                    <a:lnR>
                      <a:noFill/>
                    </a:lnR>
                    <a:lnT>
                      <a:noFill/>
                    </a:lnT>
                    <a:lnB>
                      <a:noFill/>
                    </a:lnB>
                    <a:solidFill>
                      <a:schemeClr val="accent1">
                        <a:lumMod val="20000"/>
                        <a:lumOff val="80000"/>
                      </a:schemeClr>
                    </a:solidFill>
                  </a:tcPr>
                </a:tc>
                <a:tc>
                  <a:txBody>
                    <a:bodyPr/>
                    <a:lstStyle/>
                    <a:p>
                      <a:pPr algn="l" fontAlgn="b"/>
                      <a:r>
                        <a:rPr lang="en-US" sz="1600" b="0" i="0" u="none" strike="noStrike" dirty="0">
                          <a:solidFill>
                            <a:srgbClr val="000000"/>
                          </a:solidFill>
                          <a:latin typeface="Calibri"/>
                        </a:rPr>
                        <a:t>December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$108,336.60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$722.24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$1,710.93 </a:t>
                      </a:r>
                    </a:p>
                  </a:txBody>
                  <a:tcPr anchor="b">
                    <a:lnL>
                      <a:noFill/>
                    </a:lnL>
                    <a:lnR>
                      <a:noFill/>
                    </a:lnR>
                    <a:lnT>
                      <a:noFill/>
                    </a:lnT>
                    <a:lnB>
                      <a:noFill/>
                    </a:lnB>
                    <a:solidFill>
                      <a:schemeClr val="accent1">
                        <a:lumMod val="20000"/>
                        <a:lumOff val="80000"/>
                      </a:schemeClr>
                    </a:solidFill>
                  </a:tcPr>
                </a:tc>
                <a:tc>
                  <a:txBody>
                    <a:bodyPr/>
                    <a:lstStyle/>
                    <a:p>
                      <a:pPr algn="r" fontAlgn="b"/>
                      <a:r>
                        <a:rPr lang="en-US" sz="1600" b="0" i="0" u="none" strike="noStrike" dirty="0">
                          <a:solidFill>
                            <a:srgbClr val="000000"/>
                          </a:solidFill>
                          <a:latin typeface="Calibri"/>
                        </a:rPr>
                        <a:t>$106,625.67 </a:t>
                      </a:r>
                    </a:p>
                  </a:txBody>
                  <a:tcPr anchor="b">
                    <a:lnL>
                      <a:noFill/>
                    </a:lnL>
                    <a:lnR>
                      <a:noFill/>
                    </a:lnR>
                    <a:lnT>
                      <a:noFill/>
                    </a:lnT>
                    <a:lnB>
                      <a:noFill/>
                    </a:lnB>
                    <a:solidFill>
                      <a:schemeClr val="accent1">
                        <a:lumMod val="20000"/>
                        <a:lumOff val="80000"/>
                      </a:schemeClr>
                    </a:solidFill>
                  </a:tcPr>
                </a:tc>
              </a:tr>
            </a:tbl>
          </a:graphicData>
        </a:graphic>
      </p:graphicFrame>
      <p:graphicFrame>
        <p:nvGraphicFramePr>
          <p:cNvPr id="17" name="Table 16"/>
          <p:cNvGraphicFramePr>
            <a:graphicFrameLocks noGrp="1"/>
          </p:cNvGraphicFramePr>
          <p:nvPr/>
        </p:nvGraphicFramePr>
        <p:xfrm>
          <a:off x="914400" y="4325470"/>
          <a:ext cx="7315200" cy="335280"/>
        </p:xfrm>
        <a:graphic>
          <a:graphicData uri="http://schemas.openxmlformats.org/drawingml/2006/table">
            <a:tbl>
              <a:tblPr/>
              <a:tblGrid>
                <a:gridCol w="1219200"/>
                <a:gridCol w="1219200"/>
                <a:gridCol w="1219200"/>
                <a:gridCol w="1219200"/>
                <a:gridCol w="1219200"/>
                <a:gridCol w="1219200"/>
              </a:tblGrid>
              <a:tr h="182880">
                <a:tc>
                  <a:txBody>
                    <a:bodyPr/>
                    <a:lstStyle/>
                    <a:p>
                      <a:pPr algn="ctr" fontAlgn="b"/>
                      <a:r>
                        <a:rPr lang="en-US" sz="1600" b="0" i="0" u="none" strike="noStrike" dirty="0">
                          <a:solidFill>
                            <a:srgbClr val="000000"/>
                          </a:solidFill>
                          <a:latin typeface="Calibri"/>
                        </a:rPr>
                        <a:t>4</a:t>
                      </a:r>
                    </a:p>
                  </a:txBody>
                  <a:tcPr anchor="b">
                    <a:lnL>
                      <a:noFill/>
                    </a:lnL>
                    <a:lnR>
                      <a:noFill/>
                    </a:lnR>
                    <a:lnT>
                      <a:noFill/>
                    </a:lnT>
                    <a:lnB>
                      <a:noFill/>
                    </a:lnB>
                    <a:solidFill>
                      <a:srgbClr val="FFFF00"/>
                    </a:solidFill>
                  </a:tcPr>
                </a:tc>
                <a:tc>
                  <a:txBody>
                    <a:bodyPr/>
                    <a:lstStyle/>
                    <a:p>
                      <a:pPr algn="l" fontAlgn="b"/>
                      <a:r>
                        <a:rPr lang="en-US" sz="1600" b="0" i="0" u="none" strike="noStrike" dirty="0">
                          <a:solidFill>
                            <a:srgbClr val="000000"/>
                          </a:solidFill>
                          <a:latin typeface="Calibri"/>
                        </a:rPr>
                        <a:t>August </a:t>
                      </a:r>
                    </a:p>
                  </a:txBody>
                  <a:tcPr anchor="b">
                    <a:lnL>
                      <a:noFill/>
                    </a:lnL>
                    <a:lnR>
                      <a:noFill/>
                    </a:lnR>
                    <a:lnT>
                      <a:noFill/>
                    </a:lnT>
                    <a:lnB>
                      <a:noFill/>
                    </a:lnB>
                    <a:solidFill>
                      <a:srgbClr val="FFFF00"/>
                    </a:solidFill>
                  </a:tcPr>
                </a:tc>
                <a:tc>
                  <a:txBody>
                    <a:bodyPr/>
                    <a:lstStyle/>
                    <a:p>
                      <a:pPr algn="r" fontAlgn="b"/>
                      <a:r>
                        <a:rPr lang="en-US" sz="1600" b="0" i="0" u="none" strike="noStrike" dirty="0">
                          <a:solidFill>
                            <a:srgbClr val="000000"/>
                          </a:solidFill>
                          <a:latin typeface="Calibri"/>
                        </a:rPr>
                        <a:t>$115,067.75 </a:t>
                      </a:r>
                    </a:p>
                  </a:txBody>
                  <a:tcPr anchor="b">
                    <a:lnL>
                      <a:noFill/>
                    </a:lnL>
                    <a:lnR>
                      <a:noFill/>
                    </a:lnR>
                    <a:lnT>
                      <a:noFill/>
                    </a:lnT>
                    <a:lnB>
                      <a:noFill/>
                    </a:lnB>
                    <a:solidFill>
                      <a:srgbClr val="FFFF00"/>
                    </a:solidFill>
                  </a:tcPr>
                </a:tc>
                <a:tc>
                  <a:txBody>
                    <a:bodyPr/>
                    <a:lstStyle/>
                    <a:p>
                      <a:pPr algn="r" fontAlgn="b"/>
                      <a:r>
                        <a:rPr lang="en-US" sz="1600" b="0" i="0" u="none" strike="noStrike" dirty="0">
                          <a:solidFill>
                            <a:srgbClr val="000000"/>
                          </a:solidFill>
                          <a:latin typeface="Calibri"/>
                        </a:rPr>
                        <a:t>$767.12 </a:t>
                      </a:r>
                    </a:p>
                  </a:txBody>
                  <a:tcPr anchor="b">
                    <a:lnL>
                      <a:noFill/>
                    </a:lnL>
                    <a:lnR>
                      <a:noFill/>
                    </a:lnR>
                    <a:lnT>
                      <a:noFill/>
                    </a:lnT>
                    <a:lnB>
                      <a:noFill/>
                    </a:lnB>
                    <a:solidFill>
                      <a:srgbClr val="FFFF00"/>
                    </a:solidFill>
                  </a:tcPr>
                </a:tc>
                <a:tc>
                  <a:txBody>
                    <a:bodyPr/>
                    <a:lstStyle/>
                    <a:p>
                      <a:pPr algn="r" fontAlgn="b"/>
                      <a:r>
                        <a:rPr lang="en-US" sz="1600" b="0" i="0" u="none" strike="noStrike" dirty="0">
                          <a:solidFill>
                            <a:srgbClr val="000000"/>
                          </a:solidFill>
                          <a:latin typeface="Calibri"/>
                        </a:rPr>
                        <a:t>$1,666.05 </a:t>
                      </a:r>
                    </a:p>
                  </a:txBody>
                  <a:tcPr anchor="b">
                    <a:lnL>
                      <a:noFill/>
                    </a:lnL>
                    <a:lnR>
                      <a:noFill/>
                    </a:lnR>
                    <a:lnT>
                      <a:noFill/>
                    </a:lnT>
                    <a:lnB>
                      <a:noFill/>
                    </a:lnB>
                    <a:solidFill>
                      <a:srgbClr val="FFFF00"/>
                    </a:solidFill>
                  </a:tcPr>
                </a:tc>
                <a:tc>
                  <a:txBody>
                    <a:bodyPr/>
                    <a:lstStyle/>
                    <a:p>
                      <a:pPr algn="r" fontAlgn="b"/>
                      <a:r>
                        <a:rPr lang="en-US" sz="1600" b="0" i="0" u="none" strike="noStrike" dirty="0">
                          <a:solidFill>
                            <a:srgbClr val="000000"/>
                          </a:solidFill>
                          <a:latin typeface="Calibri"/>
                        </a:rPr>
                        <a:t>$113,401.70 </a:t>
                      </a:r>
                    </a:p>
                  </a:txBody>
                  <a:tcPr anchor="b">
                    <a:lnL>
                      <a:noFill/>
                    </a:lnL>
                    <a:lnR>
                      <a:noFill/>
                    </a:lnR>
                    <a:lnT>
                      <a:noFill/>
                    </a:lnT>
                    <a:lnB>
                      <a:noFill/>
                    </a:lnB>
                    <a:solidFill>
                      <a:srgbClr val="FFFF00"/>
                    </a:solidFill>
                  </a:tcPr>
                </a:tc>
              </a:tr>
            </a:tbl>
          </a:graphicData>
        </a:graphic>
      </p:graphicFrame>
      <p:pic>
        <p:nvPicPr>
          <p:cNvPr id="5" name="Audio 4">
            <a:hlinkClick r:id="" action="ppaction://media"/>
          </p:cNvPr>
          <p:cNvPicPr>
            <a:picLocks noChangeAspect="1"/>
          </p:cNvPicPr>
          <p:nvPr>
            <a:audioFile r:link="rId2"/>
            <p:extLst>
              <p:ext uri="{DAA4B4D4-6D71-4841-9C94-3DE7FCFB9230}">
                <p14:media xmlns="" xmlns:p14="http://schemas.microsoft.com/office/powerpoint/2010/main" r:embed="rId4"/>
              </p:ext>
            </p:extLst>
          </p:nvPr>
        </p:nvPicPr>
        <p:blipFill>
          <a:blip r:embed="rId5" cstate="print"/>
          <a:stretch>
            <a:fillRect/>
          </a:stretch>
        </p:blipFill>
        <p:spPr>
          <a:xfrm>
            <a:off x="8382000" y="6096000"/>
            <a:ext cx="609600" cy="609600"/>
          </a:xfrm>
          <a:prstGeom prst="rect">
            <a:avLst/>
          </a:prstGeom>
        </p:spPr>
      </p:pic>
    </p:spTree>
    <p:custDataLst>
      <p:tags r:id="rId1"/>
    </p:custDataLst>
  </p:cSld>
  <p:clrMapOvr>
    <a:masterClrMapping/>
  </p:clrMapOvr>
  <p:transition advTm="7486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Making a Monthly Payment on a Long-Term Note Payable</a:t>
            </a:r>
            <a:endParaRPr lang="en-US" dirty="0"/>
          </a:p>
        </p:txBody>
      </p:sp>
      <p:sp>
        <p:nvSpPr>
          <p:cNvPr id="3" name="Slide Number Placeholder 2"/>
          <p:cNvSpPr>
            <a:spLocks noGrp="1"/>
          </p:cNvSpPr>
          <p:nvPr>
            <p:ph type="sldNum" sz="quarter" idx="12"/>
          </p:nvPr>
        </p:nvSpPr>
        <p:spPr/>
        <p:txBody>
          <a:bodyPr/>
          <a:lstStyle/>
          <a:p>
            <a:r>
              <a:rPr lang="en-US" dirty="0" smtClean="0"/>
              <a:t>SLIDE </a:t>
            </a:r>
            <a:fld id="{FCD2455E-EC1D-45EA-B6B2-90AB88848CFD}" type="slidenum">
              <a:rPr lang="en-US" smtClean="0"/>
              <a:pPr/>
              <a:t>6</a:t>
            </a:fld>
            <a:endParaRPr lang="en-US" dirty="0"/>
          </a:p>
        </p:txBody>
      </p:sp>
      <p:sp>
        <p:nvSpPr>
          <p:cNvPr id="5" name="Rectangle 4"/>
          <p:cNvSpPr/>
          <p:nvPr/>
        </p:nvSpPr>
        <p:spPr>
          <a:xfrm>
            <a:off x="457200" y="1600200"/>
            <a:ext cx="4648200" cy="923330"/>
          </a:xfrm>
          <a:prstGeom prst="rect">
            <a:avLst/>
          </a:prstGeom>
          <a:gradFill flip="none" rotWithShape="1">
            <a:gsLst>
              <a:gs pos="0">
                <a:schemeClr val="bg1"/>
              </a:gs>
              <a:gs pos="50000">
                <a:srgbClr val="CCECFF"/>
              </a:gs>
              <a:gs pos="100000">
                <a:schemeClr val="bg1"/>
              </a:gs>
            </a:gsLst>
            <a:lin ang="10800000" scaled="1"/>
            <a:tileRect/>
          </a:gradFill>
        </p:spPr>
        <p:txBody>
          <a:bodyPr vert="horz" wrap="square" lIns="91440" tIns="45720" rIns="91440" bIns="45720" rtlCol="0" anchor="t" anchorCtr="0">
            <a:spAutoFit/>
          </a:bodyPr>
          <a:lstStyle/>
          <a:p>
            <a:r>
              <a:rPr lang="en-US" dirty="0" smtClean="0"/>
              <a:t>August 1. Paid cash for monthly loan payment, $1,666.05, interest, $767.12; total, $2,433.17. Check No. 673.</a:t>
            </a:r>
          </a:p>
        </p:txBody>
      </p:sp>
      <p:pic>
        <p:nvPicPr>
          <p:cNvPr id="9" name="Picture 8" descr="Chapter 18_Page 561.jpg"/>
          <p:cNvPicPr>
            <a:picLocks noChangeAspect="1"/>
          </p:cNvPicPr>
          <p:nvPr/>
        </p:nvPicPr>
        <p:blipFill>
          <a:blip r:embed="rId4" cstate="print"/>
          <a:stretch>
            <a:fillRect/>
          </a:stretch>
        </p:blipFill>
        <p:spPr>
          <a:xfrm>
            <a:off x="685800" y="4191000"/>
            <a:ext cx="7772400" cy="1713099"/>
          </a:xfrm>
          <a:prstGeom prst="rect">
            <a:avLst/>
          </a:prstGeom>
        </p:spPr>
      </p:pic>
      <p:sp>
        <p:nvSpPr>
          <p:cNvPr id="10" name="TextBox 9"/>
          <p:cNvSpPr txBox="1"/>
          <p:nvPr/>
        </p:nvSpPr>
        <p:spPr>
          <a:xfrm>
            <a:off x="8229600" y="1115568"/>
            <a:ext cx="588216" cy="408623"/>
          </a:xfrm>
          <a:prstGeom prst="roundRect">
            <a:avLst/>
          </a:prstGeom>
          <a:ln/>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b="1" dirty="0" smtClean="0"/>
              <a:t>LO4</a:t>
            </a:r>
            <a:endParaRPr lang="en-US" dirty="0"/>
          </a:p>
        </p:txBody>
      </p:sp>
      <p:grpSp>
        <p:nvGrpSpPr>
          <p:cNvPr id="13" name="Group 12"/>
          <p:cNvGrpSpPr/>
          <p:nvPr/>
        </p:nvGrpSpPr>
        <p:grpSpPr>
          <a:xfrm>
            <a:off x="7879080" y="0"/>
            <a:ext cx="1188720" cy="381000"/>
            <a:chOff x="7879080" y="0"/>
            <a:chExt cx="1188720" cy="381000"/>
          </a:xfrm>
        </p:grpSpPr>
        <p:sp>
          <p:nvSpPr>
            <p:cNvPr id="14" name="Flowchart: Delay 13"/>
            <p:cNvSpPr/>
            <p:nvPr/>
          </p:nvSpPr>
          <p:spPr>
            <a:xfrm rot="5400000">
              <a:off x="8282940" y="-403860"/>
              <a:ext cx="381000" cy="1188720"/>
            </a:xfrm>
            <a:prstGeom prst="flowChartDelay">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TextBox 14"/>
            <p:cNvSpPr txBox="1"/>
            <p:nvPr/>
          </p:nvSpPr>
          <p:spPr>
            <a:xfrm>
              <a:off x="8010012" y="0"/>
              <a:ext cx="926857" cy="276999"/>
            </a:xfrm>
            <a:prstGeom prst="rect">
              <a:avLst/>
            </a:prstGeom>
            <a:noFill/>
          </p:spPr>
          <p:txBody>
            <a:bodyPr wrap="none" rtlCol="0">
              <a:spAutoFit/>
            </a:bodyPr>
            <a:lstStyle/>
            <a:p>
              <a:pPr algn="ctr"/>
              <a:r>
                <a:rPr lang="en-US" sz="1200" dirty="0" smtClean="0">
                  <a:solidFill>
                    <a:schemeClr val="bg1"/>
                  </a:solidFill>
                </a:rPr>
                <a:t>Lesson 18-2</a:t>
              </a:r>
              <a:endParaRPr lang="en-US" sz="1200" dirty="0">
                <a:solidFill>
                  <a:schemeClr val="bg1"/>
                </a:solidFill>
              </a:endParaRPr>
            </a:p>
          </p:txBody>
        </p:sp>
      </p:grpSp>
      <p:grpSp>
        <p:nvGrpSpPr>
          <p:cNvPr id="17" name="Group 17"/>
          <p:cNvGrpSpPr/>
          <p:nvPr/>
        </p:nvGrpSpPr>
        <p:grpSpPr>
          <a:xfrm>
            <a:off x="5486401" y="1524000"/>
            <a:ext cx="3505200" cy="597955"/>
            <a:chOff x="5649621" y="1734956"/>
            <a:chExt cx="3689684" cy="597955"/>
          </a:xfrm>
        </p:grpSpPr>
        <p:sp>
          <p:nvSpPr>
            <p:cNvPr id="18" name="Rectangle 17"/>
            <p:cNvSpPr/>
            <p:nvPr/>
          </p:nvSpPr>
          <p:spPr>
            <a:xfrm>
              <a:off x="5649621" y="2025134"/>
              <a:ext cx="1860884" cy="307777"/>
            </a:xfrm>
            <a:prstGeom prst="rect">
              <a:avLst/>
            </a:prstGeom>
          </p:spPr>
          <p:txBody>
            <a:bodyPr wrap="square">
              <a:spAutoFit/>
            </a:bodyPr>
            <a:lstStyle/>
            <a:p>
              <a:pPr algn="r">
                <a:tabLst>
                  <a:tab pos="1490663" algn="dec"/>
                </a:tabLst>
              </a:pPr>
              <a:r>
                <a:rPr lang="en-US" sz="1400" dirty="0" smtClean="0"/>
                <a:t>1,666.05</a:t>
              </a:r>
            </a:p>
          </p:txBody>
        </p:sp>
        <p:grpSp>
          <p:nvGrpSpPr>
            <p:cNvPr id="19" name="Group 53"/>
            <p:cNvGrpSpPr/>
            <p:nvPr/>
          </p:nvGrpSpPr>
          <p:grpSpPr>
            <a:xfrm>
              <a:off x="5681705" y="1734956"/>
              <a:ext cx="3657600" cy="568070"/>
              <a:chOff x="5681705" y="1734956"/>
              <a:chExt cx="3657600" cy="568070"/>
            </a:xfrm>
          </p:grpSpPr>
          <p:sp>
            <p:nvSpPr>
              <p:cNvPr id="20" name="Rectangle 19"/>
              <p:cNvSpPr/>
              <p:nvPr/>
            </p:nvSpPr>
            <p:spPr>
              <a:xfrm>
                <a:off x="6087036" y="1734956"/>
                <a:ext cx="2871269" cy="307777"/>
              </a:xfrm>
              <a:prstGeom prst="rect">
                <a:avLst/>
              </a:prstGeom>
            </p:spPr>
            <p:txBody>
              <a:bodyPr wrap="square">
                <a:spAutoFit/>
              </a:bodyPr>
              <a:lstStyle/>
              <a:p>
                <a:pPr algn="ctr"/>
                <a:r>
                  <a:rPr lang="en-US" sz="1400" dirty="0" smtClean="0"/>
                  <a:t>Long-term Notes Payable</a:t>
                </a:r>
              </a:p>
            </p:txBody>
          </p:sp>
          <p:cxnSp>
            <p:nvCxnSpPr>
              <p:cNvPr id="21" name="Straight Connector 20"/>
              <p:cNvCxnSpPr/>
              <p:nvPr/>
            </p:nvCxnSpPr>
            <p:spPr>
              <a:xfrm flipH="1">
                <a:off x="5681705" y="2028706"/>
                <a:ext cx="3657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13553" y="2028706"/>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3" name="Down Arrow 22"/>
          <p:cNvSpPr/>
          <p:nvPr/>
        </p:nvSpPr>
        <p:spPr>
          <a:xfrm>
            <a:off x="6153375" y="1862554"/>
            <a:ext cx="274320" cy="182880"/>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grpSp>
        <p:nvGrpSpPr>
          <p:cNvPr id="24" name="Group 23"/>
          <p:cNvGrpSpPr/>
          <p:nvPr/>
        </p:nvGrpSpPr>
        <p:grpSpPr>
          <a:xfrm>
            <a:off x="5486400" y="2245424"/>
            <a:ext cx="3505200" cy="617530"/>
            <a:chOff x="5486400" y="2287870"/>
            <a:chExt cx="3505200" cy="617530"/>
          </a:xfrm>
        </p:grpSpPr>
        <p:sp>
          <p:nvSpPr>
            <p:cNvPr id="25" name="Rectangle 24"/>
            <p:cNvSpPr/>
            <p:nvPr/>
          </p:nvSpPr>
          <p:spPr>
            <a:xfrm>
              <a:off x="5486400" y="2590800"/>
              <a:ext cx="1770530" cy="307777"/>
            </a:xfrm>
            <a:prstGeom prst="rect">
              <a:avLst/>
            </a:prstGeom>
          </p:spPr>
          <p:txBody>
            <a:bodyPr wrap="square">
              <a:spAutoFit/>
            </a:bodyPr>
            <a:lstStyle/>
            <a:p>
              <a:pPr algn="r">
                <a:tabLst>
                  <a:tab pos="1490663" algn="dec"/>
                </a:tabLst>
              </a:pPr>
              <a:r>
                <a:rPr lang="en-US" sz="1400" dirty="0" smtClean="0"/>
                <a:t>767.12</a:t>
              </a:r>
            </a:p>
          </p:txBody>
        </p:sp>
        <p:grpSp>
          <p:nvGrpSpPr>
            <p:cNvPr id="26" name="Group 23"/>
            <p:cNvGrpSpPr/>
            <p:nvPr/>
          </p:nvGrpSpPr>
          <p:grpSpPr>
            <a:xfrm>
              <a:off x="5516880" y="2287870"/>
              <a:ext cx="3474720" cy="617530"/>
              <a:chOff x="121919" y="2479963"/>
              <a:chExt cx="3794761" cy="604641"/>
            </a:xfrm>
          </p:grpSpPr>
          <p:grpSp>
            <p:nvGrpSpPr>
              <p:cNvPr id="27" name="Group 49"/>
              <p:cNvGrpSpPr/>
              <p:nvPr/>
            </p:nvGrpSpPr>
            <p:grpSpPr>
              <a:xfrm>
                <a:off x="121919" y="2479963"/>
                <a:ext cx="3794761" cy="604641"/>
                <a:chOff x="2743199" y="3847372"/>
                <a:chExt cx="3794761" cy="604641"/>
              </a:xfrm>
            </p:grpSpPr>
            <p:grpSp>
              <p:nvGrpSpPr>
                <p:cNvPr id="29" name="Group 55"/>
                <p:cNvGrpSpPr/>
                <p:nvPr/>
              </p:nvGrpSpPr>
              <p:grpSpPr>
                <a:xfrm>
                  <a:off x="2743199" y="3847372"/>
                  <a:ext cx="3794760" cy="573706"/>
                  <a:chOff x="5673000" y="2714195"/>
                  <a:chExt cx="3523831" cy="573706"/>
                </a:xfrm>
              </p:grpSpPr>
              <p:sp>
                <p:nvSpPr>
                  <p:cNvPr id="31" name="Rectangle 30"/>
                  <p:cNvSpPr/>
                  <p:nvPr/>
                </p:nvSpPr>
                <p:spPr>
                  <a:xfrm>
                    <a:off x="5915155" y="2714195"/>
                    <a:ext cx="2871269" cy="301353"/>
                  </a:xfrm>
                  <a:prstGeom prst="rect">
                    <a:avLst/>
                  </a:prstGeom>
                </p:spPr>
                <p:txBody>
                  <a:bodyPr wrap="square">
                    <a:spAutoFit/>
                  </a:bodyPr>
                  <a:lstStyle/>
                  <a:p>
                    <a:pPr algn="ctr"/>
                    <a:r>
                      <a:rPr lang="en-US" sz="1400" dirty="0" smtClean="0"/>
                      <a:t>Interest Expense</a:t>
                    </a:r>
                  </a:p>
                </p:txBody>
              </p:sp>
              <p:cxnSp>
                <p:nvCxnSpPr>
                  <p:cNvPr id="32" name="Straight Connector 31"/>
                  <p:cNvCxnSpPr/>
                  <p:nvPr/>
                </p:nvCxnSpPr>
                <p:spPr>
                  <a:xfrm flipH="1">
                    <a:off x="5673000" y="3019309"/>
                    <a:ext cx="35238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34915" y="3019307"/>
                    <a:ext cx="0" cy="2685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Rectangle 29"/>
                <p:cNvSpPr/>
                <p:nvPr/>
              </p:nvSpPr>
              <p:spPr>
                <a:xfrm>
                  <a:off x="4678680" y="4150660"/>
                  <a:ext cx="1859280" cy="301353"/>
                </a:xfrm>
                <a:prstGeom prst="rect">
                  <a:avLst/>
                </a:prstGeom>
              </p:spPr>
              <p:txBody>
                <a:bodyPr wrap="square">
                  <a:spAutoFit/>
                </a:bodyPr>
                <a:lstStyle/>
                <a:p>
                  <a:pPr>
                    <a:tabLst>
                      <a:tab pos="1371600" algn="dec"/>
                    </a:tabLst>
                  </a:pPr>
                  <a:endParaRPr lang="en-US" sz="1400" dirty="0" smtClean="0"/>
                </a:p>
              </p:txBody>
            </p:sp>
          </p:grpSp>
          <p:sp>
            <p:nvSpPr>
              <p:cNvPr id="28" name="Rectangle 27"/>
              <p:cNvSpPr/>
              <p:nvPr/>
            </p:nvSpPr>
            <p:spPr>
              <a:xfrm>
                <a:off x="1950720" y="2766535"/>
                <a:ext cx="1828800" cy="301353"/>
              </a:xfrm>
              <a:prstGeom prst="rect">
                <a:avLst/>
              </a:prstGeom>
            </p:spPr>
            <p:txBody>
              <a:bodyPr wrap="square">
                <a:spAutoFit/>
              </a:bodyPr>
              <a:lstStyle/>
              <a:p>
                <a:pPr algn="r"/>
                <a:endParaRPr lang="en-US" sz="1400" dirty="0" smtClean="0"/>
              </a:p>
            </p:txBody>
          </p:sp>
        </p:grpSp>
      </p:grpSp>
      <p:sp>
        <p:nvSpPr>
          <p:cNvPr id="34" name="Down Arrow 33"/>
          <p:cNvSpPr/>
          <p:nvPr/>
        </p:nvSpPr>
        <p:spPr>
          <a:xfrm flipV="1">
            <a:off x="6153375" y="2597659"/>
            <a:ext cx="274320" cy="182880"/>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grpSp>
        <p:nvGrpSpPr>
          <p:cNvPr id="35" name="Group 34"/>
          <p:cNvGrpSpPr/>
          <p:nvPr/>
        </p:nvGrpSpPr>
        <p:grpSpPr>
          <a:xfrm>
            <a:off x="5516880" y="2986422"/>
            <a:ext cx="3474721" cy="597955"/>
            <a:chOff x="5410200" y="3395246"/>
            <a:chExt cx="3657601" cy="597955"/>
          </a:xfrm>
        </p:grpSpPr>
        <p:grpSp>
          <p:nvGrpSpPr>
            <p:cNvPr id="36" name="Group 17"/>
            <p:cNvGrpSpPr/>
            <p:nvPr/>
          </p:nvGrpSpPr>
          <p:grpSpPr>
            <a:xfrm>
              <a:off x="5410200" y="3395246"/>
              <a:ext cx="3657600" cy="597955"/>
              <a:chOff x="5681705" y="1734956"/>
              <a:chExt cx="3657600" cy="597955"/>
            </a:xfrm>
          </p:grpSpPr>
          <p:sp>
            <p:nvSpPr>
              <p:cNvPr id="38" name="Rectangle 37"/>
              <p:cNvSpPr/>
              <p:nvPr/>
            </p:nvSpPr>
            <p:spPr>
              <a:xfrm>
                <a:off x="5681705" y="2025134"/>
                <a:ext cx="1828800" cy="307777"/>
              </a:xfrm>
              <a:prstGeom prst="rect">
                <a:avLst/>
              </a:prstGeom>
            </p:spPr>
            <p:txBody>
              <a:bodyPr wrap="square">
                <a:spAutoFit/>
              </a:bodyPr>
              <a:lstStyle/>
              <a:p>
                <a:pPr>
                  <a:tabLst>
                    <a:tab pos="1490663" algn="dec"/>
                  </a:tabLst>
                </a:pPr>
                <a:r>
                  <a:rPr lang="en-US" sz="1400" dirty="0" smtClean="0"/>
                  <a:t>	</a:t>
                </a:r>
              </a:p>
            </p:txBody>
          </p:sp>
          <p:grpSp>
            <p:nvGrpSpPr>
              <p:cNvPr id="39" name="Group 53"/>
              <p:cNvGrpSpPr/>
              <p:nvPr/>
            </p:nvGrpSpPr>
            <p:grpSpPr>
              <a:xfrm>
                <a:off x="5681705" y="1734956"/>
                <a:ext cx="3657600" cy="568070"/>
                <a:chOff x="5681705" y="1734956"/>
                <a:chExt cx="3657600" cy="568070"/>
              </a:xfrm>
            </p:grpSpPr>
            <p:sp>
              <p:nvSpPr>
                <p:cNvPr id="40" name="Rectangle 39"/>
                <p:cNvSpPr/>
                <p:nvPr/>
              </p:nvSpPr>
              <p:spPr>
                <a:xfrm>
                  <a:off x="6087036" y="1734956"/>
                  <a:ext cx="2871269" cy="307777"/>
                </a:xfrm>
                <a:prstGeom prst="rect">
                  <a:avLst/>
                </a:prstGeom>
              </p:spPr>
              <p:txBody>
                <a:bodyPr wrap="square">
                  <a:spAutoFit/>
                </a:bodyPr>
                <a:lstStyle/>
                <a:p>
                  <a:pPr algn="ctr"/>
                  <a:r>
                    <a:rPr lang="en-US" sz="1400" dirty="0" smtClean="0"/>
                    <a:t>Cash</a:t>
                  </a:r>
                </a:p>
              </p:txBody>
            </p:sp>
            <p:cxnSp>
              <p:nvCxnSpPr>
                <p:cNvPr id="41" name="Straight Connector 40"/>
                <p:cNvCxnSpPr/>
                <p:nvPr/>
              </p:nvCxnSpPr>
              <p:spPr>
                <a:xfrm flipH="1">
                  <a:off x="5681705" y="2028706"/>
                  <a:ext cx="3657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513553" y="2028706"/>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7" name="Rectangle 36"/>
            <p:cNvSpPr/>
            <p:nvPr/>
          </p:nvSpPr>
          <p:spPr>
            <a:xfrm>
              <a:off x="7247965" y="3684495"/>
              <a:ext cx="1819836" cy="307777"/>
            </a:xfrm>
            <a:prstGeom prst="rect">
              <a:avLst/>
            </a:prstGeom>
          </p:spPr>
          <p:txBody>
            <a:bodyPr wrap="square">
              <a:spAutoFit/>
            </a:bodyPr>
            <a:lstStyle/>
            <a:p>
              <a:pPr algn="r">
                <a:tabLst>
                  <a:tab pos="1490663" algn="dec"/>
                </a:tabLst>
              </a:pPr>
              <a:r>
                <a:rPr lang="en-US" sz="1400" dirty="0" smtClean="0"/>
                <a:t>2,433.17</a:t>
              </a:r>
            </a:p>
          </p:txBody>
        </p:sp>
      </p:grpSp>
      <p:grpSp>
        <p:nvGrpSpPr>
          <p:cNvPr id="43" name="Group 42"/>
          <p:cNvGrpSpPr/>
          <p:nvPr/>
        </p:nvGrpSpPr>
        <p:grpSpPr>
          <a:xfrm>
            <a:off x="304800" y="3807023"/>
            <a:ext cx="1828801" cy="1255931"/>
            <a:chOff x="271143" y="5791200"/>
            <a:chExt cx="1828801" cy="1255931"/>
          </a:xfrm>
        </p:grpSpPr>
        <p:grpSp>
          <p:nvGrpSpPr>
            <p:cNvPr id="44" name="Group 41"/>
            <p:cNvGrpSpPr/>
            <p:nvPr/>
          </p:nvGrpSpPr>
          <p:grpSpPr>
            <a:xfrm>
              <a:off x="271143" y="5806440"/>
              <a:ext cx="1524000" cy="1240691"/>
              <a:chOff x="1066800" y="3825240"/>
              <a:chExt cx="1524000" cy="1240691"/>
            </a:xfrm>
          </p:grpSpPr>
          <p:cxnSp>
            <p:nvCxnSpPr>
              <p:cNvPr id="46" name="Straight Arrow Connector 45"/>
              <p:cNvCxnSpPr/>
              <p:nvPr/>
            </p:nvCxnSpPr>
            <p:spPr>
              <a:xfrm>
                <a:off x="1219200" y="3999131"/>
                <a:ext cx="1371600" cy="106680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Rectangle 7"/>
              <p:cNvSpPr>
                <a:spLocks noChangeArrowheads="1"/>
              </p:cNvSpPr>
              <p:nvPr/>
            </p:nvSpPr>
            <p:spPr bwMode="auto">
              <a:xfrm>
                <a:off x="1066800" y="3825240"/>
                <a:ext cx="365760" cy="365760"/>
              </a:xfrm>
              <a:prstGeom prst="ellipse">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a:r>
                  <a:rPr lang="en-US" b="1" dirty="0" smtClean="0"/>
                  <a:t>1</a:t>
                </a:r>
              </a:p>
            </p:txBody>
          </p:sp>
        </p:grpSp>
        <p:sp>
          <p:nvSpPr>
            <p:cNvPr id="45" name="TextBox 44"/>
            <p:cNvSpPr txBox="1"/>
            <p:nvPr/>
          </p:nvSpPr>
          <p:spPr>
            <a:xfrm>
              <a:off x="642284" y="5791200"/>
              <a:ext cx="1457660" cy="369332"/>
            </a:xfrm>
            <a:prstGeom prst="rect">
              <a:avLst/>
            </a:prstGeom>
            <a:noFill/>
          </p:spPr>
          <p:txBody>
            <a:bodyPr wrap="square" rtlCol="0">
              <a:spAutoFit/>
            </a:bodyPr>
            <a:lstStyle/>
            <a:p>
              <a:r>
                <a:rPr lang="en-US" dirty="0" smtClean="0">
                  <a:solidFill>
                    <a:srgbClr val="0070C0"/>
                  </a:solidFill>
                </a:rPr>
                <a:t>Account Title</a:t>
              </a:r>
              <a:endParaRPr lang="en-US" dirty="0">
                <a:solidFill>
                  <a:srgbClr val="0070C0"/>
                </a:solidFill>
              </a:endParaRPr>
            </a:p>
          </p:txBody>
        </p:sp>
      </p:grpSp>
      <p:grpSp>
        <p:nvGrpSpPr>
          <p:cNvPr id="48" name="Group 47"/>
          <p:cNvGrpSpPr/>
          <p:nvPr/>
        </p:nvGrpSpPr>
        <p:grpSpPr>
          <a:xfrm>
            <a:off x="304800" y="5367754"/>
            <a:ext cx="1857507" cy="990600"/>
            <a:chOff x="1820131" y="5181600"/>
            <a:chExt cx="1857507" cy="990600"/>
          </a:xfrm>
        </p:grpSpPr>
        <p:grpSp>
          <p:nvGrpSpPr>
            <p:cNvPr id="49" name="Group 44"/>
            <p:cNvGrpSpPr/>
            <p:nvPr/>
          </p:nvGrpSpPr>
          <p:grpSpPr>
            <a:xfrm>
              <a:off x="1820131" y="5181600"/>
              <a:ext cx="1295400" cy="990600"/>
              <a:chOff x="1066800" y="3200400"/>
              <a:chExt cx="1295400" cy="990600"/>
            </a:xfrm>
          </p:grpSpPr>
          <p:cxnSp>
            <p:nvCxnSpPr>
              <p:cNvPr id="51" name="Straight Arrow Connector 50"/>
              <p:cNvCxnSpPr/>
              <p:nvPr/>
            </p:nvCxnSpPr>
            <p:spPr>
              <a:xfrm flipV="1">
                <a:off x="1241839" y="3200400"/>
                <a:ext cx="1120361" cy="83820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Rectangle 7"/>
              <p:cNvSpPr>
                <a:spLocks noChangeArrowheads="1"/>
              </p:cNvSpPr>
              <p:nvPr/>
            </p:nvSpPr>
            <p:spPr bwMode="auto">
              <a:xfrm>
                <a:off x="1066800" y="3825240"/>
                <a:ext cx="365760" cy="365760"/>
              </a:xfrm>
              <a:prstGeom prst="ellipse">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a:r>
                  <a:rPr lang="en-US" b="1" dirty="0" smtClean="0"/>
                  <a:t>2</a:t>
                </a:r>
              </a:p>
            </p:txBody>
          </p:sp>
        </p:grpSp>
        <p:sp>
          <p:nvSpPr>
            <p:cNvPr id="50" name="TextBox 49"/>
            <p:cNvSpPr txBox="1"/>
            <p:nvPr/>
          </p:nvSpPr>
          <p:spPr>
            <a:xfrm>
              <a:off x="2209800" y="5791200"/>
              <a:ext cx="1467838" cy="369332"/>
            </a:xfrm>
            <a:prstGeom prst="rect">
              <a:avLst/>
            </a:prstGeom>
            <a:noFill/>
          </p:spPr>
          <p:txBody>
            <a:bodyPr wrap="none" rtlCol="0">
              <a:spAutoFit/>
            </a:bodyPr>
            <a:lstStyle/>
            <a:p>
              <a:r>
                <a:rPr lang="en-US" dirty="0" smtClean="0">
                  <a:solidFill>
                    <a:srgbClr val="0070C0"/>
                  </a:solidFill>
                </a:rPr>
                <a:t>Account Title</a:t>
              </a:r>
              <a:endParaRPr lang="en-US" dirty="0">
                <a:solidFill>
                  <a:srgbClr val="0070C0"/>
                </a:solidFill>
              </a:endParaRPr>
            </a:p>
          </p:txBody>
        </p:sp>
      </p:grpSp>
      <p:grpSp>
        <p:nvGrpSpPr>
          <p:cNvPr id="53" name="Group 52"/>
          <p:cNvGrpSpPr/>
          <p:nvPr/>
        </p:nvGrpSpPr>
        <p:grpSpPr>
          <a:xfrm>
            <a:off x="2971800" y="3849469"/>
            <a:ext cx="2209800" cy="1179731"/>
            <a:chOff x="3748005" y="5791200"/>
            <a:chExt cx="2209800" cy="1179731"/>
          </a:xfrm>
        </p:grpSpPr>
        <p:grpSp>
          <p:nvGrpSpPr>
            <p:cNvPr id="54" name="Group 47"/>
            <p:cNvGrpSpPr/>
            <p:nvPr/>
          </p:nvGrpSpPr>
          <p:grpSpPr>
            <a:xfrm>
              <a:off x="3748005" y="5806440"/>
              <a:ext cx="1219200" cy="1164491"/>
              <a:chOff x="1066800" y="3825240"/>
              <a:chExt cx="1219200" cy="1164491"/>
            </a:xfrm>
          </p:grpSpPr>
          <p:cxnSp>
            <p:nvCxnSpPr>
              <p:cNvPr id="56" name="Straight Arrow Connector 55"/>
              <p:cNvCxnSpPr/>
              <p:nvPr/>
            </p:nvCxnSpPr>
            <p:spPr>
              <a:xfrm>
                <a:off x="1219200" y="3999131"/>
                <a:ext cx="1066800" cy="99060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Rectangle 7"/>
              <p:cNvSpPr>
                <a:spLocks noChangeArrowheads="1"/>
              </p:cNvSpPr>
              <p:nvPr/>
            </p:nvSpPr>
            <p:spPr bwMode="auto">
              <a:xfrm>
                <a:off x="1066800" y="3825240"/>
                <a:ext cx="365760" cy="365760"/>
              </a:xfrm>
              <a:prstGeom prst="ellipse">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a:r>
                  <a:rPr lang="en-US" b="1" dirty="0" smtClean="0"/>
                  <a:t>3</a:t>
                </a:r>
              </a:p>
            </p:txBody>
          </p:sp>
        </p:grpSp>
        <p:sp>
          <p:nvSpPr>
            <p:cNvPr id="55" name="TextBox 54"/>
            <p:cNvSpPr txBox="1"/>
            <p:nvPr/>
          </p:nvSpPr>
          <p:spPr>
            <a:xfrm>
              <a:off x="4114800" y="5791200"/>
              <a:ext cx="1843005" cy="369332"/>
            </a:xfrm>
            <a:prstGeom prst="rect">
              <a:avLst/>
            </a:prstGeom>
            <a:noFill/>
          </p:spPr>
          <p:txBody>
            <a:bodyPr wrap="square" rtlCol="0">
              <a:spAutoFit/>
            </a:bodyPr>
            <a:lstStyle/>
            <a:p>
              <a:r>
                <a:rPr lang="en-US" dirty="0" smtClean="0">
                  <a:solidFill>
                    <a:srgbClr val="0070C0"/>
                  </a:solidFill>
                </a:rPr>
                <a:t>Principal Amount</a:t>
              </a:r>
              <a:endParaRPr lang="en-US" dirty="0">
                <a:solidFill>
                  <a:srgbClr val="0070C0"/>
                </a:solidFill>
              </a:endParaRPr>
            </a:p>
          </p:txBody>
        </p:sp>
      </p:grpSp>
      <p:grpSp>
        <p:nvGrpSpPr>
          <p:cNvPr id="58" name="Group 57"/>
          <p:cNvGrpSpPr/>
          <p:nvPr/>
        </p:nvGrpSpPr>
        <p:grpSpPr>
          <a:xfrm>
            <a:off x="7391400" y="5181600"/>
            <a:ext cx="1397629" cy="1219200"/>
            <a:chOff x="6629400" y="4953000"/>
            <a:chExt cx="1397629" cy="1219200"/>
          </a:xfrm>
        </p:grpSpPr>
        <p:grpSp>
          <p:nvGrpSpPr>
            <p:cNvPr id="59" name="Group 53"/>
            <p:cNvGrpSpPr/>
            <p:nvPr/>
          </p:nvGrpSpPr>
          <p:grpSpPr>
            <a:xfrm>
              <a:off x="7239000" y="4953000"/>
              <a:ext cx="788029" cy="1219200"/>
              <a:chOff x="644531" y="2971800"/>
              <a:chExt cx="788029" cy="1219200"/>
            </a:xfrm>
          </p:grpSpPr>
          <p:cxnSp>
            <p:nvCxnSpPr>
              <p:cNvPr id="61" name="Straight Arrow Connector 60"/>
              <p:cNvCxnSpPr/>
              <p:nvPr/>
            </p:nvCxnSpPr>
            <p:spPr>
              <a:xfrm flipH="1" flipV="1">
                <a:off x="644531" y="2971800"/>
                <a:ext cx="609601" cy="106680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Rectangle 7"/>
              <p:cNvSpPr>
                <a:spLocks noChangeArrowheads="1"/>
              </p:cNvSpPr>
              <p:nvPr/>
            </p:nvSpPr>
            <p:spPr bwMode="auto">
              <a:xfrm>
                <a:off x="1066800" y="3825240"/>
                <a:ext cx="365760" cy="365760"/>
              </a:xfrm>
              <a:prstGeom prst="ellipse">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a:r>
                  <a:rPr lang="en-US" b="1" dirty="0" smtClean="0"/>
                  <a:t>5</a:t>
                </a:r>
              </a:p>
            </p:txBody>
          </p:sp>
        </p:grpSp>
        <p:sp>
          <p:nvSpPr>
            <p:cNvPr id="60" name="TextBox 59"/>
            <p:cNvSpPr txBox="1"/>
            <p:nvPr/>
          </p:nvSpPr>
          <p:spPr>
            <a:xfrm>
              <a:off x="6629400" y="5791200"/>
              <a:ext cx="1295400" cy="369332"/>
            </a:xfrm>
            <a:prstGeom prst="rect">
              <a:avLst/>
            </a:prstGeom>
            <a:noFill/>
          </p:spPr>
          <p:txBody>
            <a:bodyPr wrap="square" rtlCol="0">
              <a:spAutoFit/>
            </a:bodyPr>
            <a:lstStyle/>
            <a:p>
              <a:r>
                <a:rPr lang="en-US" dirty="0" smtClean="0">
                  <a:solidFill>
                    <a:srgbClr val="0070C0"/>
                  </a:solidFill>
                </a:rPr>
                <a:t>Cash Paid</a:t>
              </a:r>
              <a:endParaRPr lang="en-US" dirty="0">
                <a:solidFill>
                  <a:srgbClr val="0070C0"/>
                </a:solidFill>
              </a:endParaRPr>
            </a:p>
          </p:txBody>
        </p:sp>
      </p:grpSp>
      <p:grpSp>
        <p:nvGrpSpPr>
          <p:cNvPr id="63" name="Group 62"/>
          <p:cNvGrpSpPr/>
          <p:nvPr/>
        </p:nvGrpSpPr>
        <p:grpSpPr>
          <a:xfrm>
            <a:off x="3886200" y="5410200"/>
            <a:ext cx="2103510" cy="990600"/>
            <a:chOff x="3890872" y="5181600"/>
            <a:chExt cx="2103510" cy="990600"/>
          </a:xfrm>
        </p:grpSpPr>
        <p:grpSp>
          <p:nvGrpSpPr>
            <p:cNvPr id="64" name="Group 50"/>
            <p:cNvGrpSpPr/>
            <p:nvPr/>
          </p:nvGrpSpPr>
          <p:grpSpPr>
            <a:xfrm>
              <a:off x="4805273" y="5181600"/>
              <a:ext cx="1189109" cy="990600"/>
              <a:chOff x="243451" y="3200400"/>
              <a:chExt cx="1189109" cy="990600"/>
            </a:xfrm>
          </p:grpSpPr>
          <p:cxnSp>
            <p:nvCxnSpPr>
              <p:cNvPr id="66" name="Straight Arrow Connector 65"/>
              <p:cNvCxnSpPr/>
              <p:nvPr/>
            </p:nvCxnSpPr>
            <p:spPr>
              <a:xfrm flipH="1" flipV="1">
                <a:off x="243451" y="3200400"/>
                <a:ext cx="990599" cy="76200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Rectangle 7"/>
              <p:cNvSpPr>
                <a:spLocks noChangeArrowheads="1"/>
              </p:cNvSpPr>
              <p:nvPr/>
            </p:nvSpPr>
            <p:spPr bwMode="auto">
              <a:xfrm>
                <a:off x="1066800" y="3825240"/>
                <a:ext cx="365760" cy="365760"/>
              </a:xfrm>
              <a:prstGeom prst="ellipse">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a:r>
                  <a:rPr lang="en-US" b="1" dirty="0" smtClean="0"/>
                  <a:t>4</a:t>
                </a:r>
              </a:p>
            </p:txBody>
          </p:sp>
        </p:grpSp>
        <p:sp>
          <p:nvSpPr>
            <p:cNvPr id="65" name="TextBox 64"/>
            <p:cNvSpPr txBox="1"/>
            <p:nvPr/>
          </p:nvSpPr>
          <p:spPr>
            <a:xfrm>
              <a:off x="3890872" y="5791200"/>
              <a:ext cx="1828800" cy="369332"/>
            </a:xfrm>
            <a:prstGeom prst="rect">
              <a:avLst/>
            </a:prstGeom>
            <a:noFill/>
          </p:spPr>
          <p:txBody>
            <a:bodyPr wrap="square" rtlCol="0">
              <a:spAutoFit/>
            </a:bodyPr>
            <a:lstStyle/>
            <a:p>
              <a:r>
                <a:rPr lang="en-US" dirty="0" smtClean="0">
                  <a:solidFill>
                    <a:srgbClr val="0070C0"/>
                  </a:solidFill>
                </a:rPr>
                <a:t>Interest Amount </a:t>
              </a:r>
              <a:endParaRPr lang="en-US" dirty="0">
                <a:solidFill>
                  <a:srgbClr val="0070C0"/>
                </a:solidFill>
              </a:endParaRPr>
            </a:p>
          </p:txBody>
        </p:sp>
      </p:grpSp>
      <p:sp>
        <p:nvSpPr>
          <p:cNvPr id="71" name="Down Arrow 70"/>
          <p:cNvSpPr/>
          <p:nvPr/>
        </p:nvSpPr>
        <p:spPr>
          <a:xfrm>
            <a:off x="7696200" y="3310354"/>
            <a:ext cx="274320" cy="182880"/>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Audio 3">
            <a:hlinkClick r:id="" action="ppaction://media"/>
          </p:cNvPr>
          <p:cNvPicPr>
            <a:picLocks noChangeAspect="1"/>
          </p:cNvPicPr>
          <p:nvPr>
            <a:audioFile r:link="rId2"/>
            <p:extLst>
              <p:ext uri="{DAA4B4D4-6D71-4841-9C94-3DE7FCFB9230}">
                <p14:media xmlns="" xmlns:p14="http://schemas.microsoft.com/office/powerpoint/2010/main" r:embed="rId5"/>
              </p:ext>
            </p:extLst>
          </p:nvPr>
        </p:nvPicPr>
        <p:blipFill>
          <a:blip r:embed="rId6" cstate="print"/>
          <a:stretch>
            <a:fillRect/>
          </a:stretch>
        </p:blipFill>
        <p:spPr>
          <a:xfrm>
            <a:off x="8382000" y="6096000"/>
            <a:ext cx="609600" cy="609600"/>
          </a:xfrm>
          <a:prstGeom prst="rect">
            <a:avLst/>
          </a:prstGeom>
        </p:spPr>
      </p:pic>
    </p:spTree>
    <p:custDataLst>
      <p:tags r:id="rId1"/>
    </p:custDataLst>
  </p:cSld>
  <p:clrMapOvr>
    <a:masterClrMapping/>
  </p:clrMapOvr>
  <p:transition advTm="8983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1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10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up)">
                                      <p:cBhvr>
                                        <p:cTn id="29" dur="500"/>
                                        <p:tgtEl>
                                          <p:spTgt spid="35"/>
                                        </p:tgtEl>
                                      </p:cBhvr>
                                    </p:animEffect>
                                  </p:childTnLst>
                                </p:cTn>
                              </p:par>
                            </p:childTnLst>
                          </p:cTn>
                        </p:par>
                        <p:par>
                          <p:cTn id="30" fill="hold">
                            <p:stCondLst>
                              <p:cond delay="500"/>
                            </p:stCondLst>
                            <p:childTnLst>
                              <p:par>
                                <p:cTn id="31" presetID="22" presetClass="entr" presetSubtype="1" fill="hold" grpId="1" nodeType="after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wipe(up)">
                                      <p:cBhvr>
                                        <p:cTn id="33" dur="500"/>
                                        <p:tgtEl>
                                          <p:spTgt spid="7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down)">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up)">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down)">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down)">
                                      <p:cBhvr>
                                        <p:cTn id="6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4"/>
                </p:tgtEl>
              </p:cMediaNode>
            </p:audio>
          </p:childTnLst>
        </p:cTn>
      </p:par>
    </p:tnLst>
    <p:bldLst>
      <p:bldP spid="23" grpId="0" animBg="1"/>
      <p:bldP spid="34" grpId="0" animBg="1"/>
      <p:bldP spid="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Issuing Bonds</a:t>
            </a:r>
            <a:endParaRPr lang="en-US" dirty="0"/>
          </a:p>
        </p:txBody>
      </p:sp>
      <p:sp>
        <p:nvSpPr>
          <p:cNvPr id="18" name="Content Placeholder 17"/>
          <p:cNvSpPr>
            <a:spLocks noGrp="1"/>
          </p:cNvSpPr>
          <p:nvPr>
            <p:ph idx="1"/>
          </p:nvPr>
        </p:nvSpPr>
        <p:spPr/>
        <p:txBody>
          <a:bodyPr>
            <a:normAutofit fontScale="85000" lnSpcReduction="10000"/>
          </a:bodyPr>
          <a:lstStyle/>
          <a:p>
            <a:r>
              <a:rPr lang="en-US" dirty="0" smtClean="0"/>
              <a:t>A long-term promise to pay a specified amount on a specified date and to pay interest at stated intervals is called a </a:t>
            </a:r>
            <a:r>
              <a:rPr lang="en-US" b="1" dirty="0" smtClean="0">
                <a:solidFill>
                  <a:srgbClr val="0070C0"/>
                </a:solidFill>
              </a:rPr>
              <a:t>bond</a:t>
            </a:r>
            <a:r>
              <a:rPr lang="en-US" dirty="0" smtClean="0"/>
              <a:t>. </a:t>
            </a:r>
          </a:p>
          <a:p>
            <a:r>
              <a:rPr lang="en-US" dirty="0" smtClean="0"/>
              <a:t>All bonds representing the total amount of a loan are called a </a:t>
            </a:r>
            <a:r>
              <a:rPr lang="en-US" b="1" dirty="0" smtClean="0">
                <a:solidFill>
                  <a:srgbClr val="0070C0"/>
                </a:solidFill>
              </a:rPr>
              <a:t>bond issue</a:t>
            </a:r>
            <a:r>
              <a:rPr lang="en-US" dirty="0" smtClean="0"/>
              <a:t>. </a:t>
            </a:r>
          </a:p>
          <a:p>
            <a:pPr lvl="1"/>
            <a:r>
              <a:rPr lang="en-US" dirty="0" smtClean="0"/>
              <a:t>The process of selling bonds is commonly referred to as </a:t>
            </a:r>
            <a:r>
              <a:rPr lang="en-US" i="1" dirty="0" smtClean="0">
                <a:solidFill>
                  <a:srgbClr val="0070C0"/>
                </a:solidFill>
              </a:rPr>
              <a:t>issuing bonds</a:t>
            </a:r>
            <a:r>
              <a:rPr lang="en-US" dirty="0" smtClean="0"/>
              <a:t>.</a:t>
            </a:r>
          </a:p>
          <a:p>
            <a:r>
              <a:rPr lang="en-US" dirty="0" smtClean="0"/>
              <a:t>The </a:t>
            </a:r>
            <a:r>
              <a:rPr lang="en-US" b="1" dirty="0" smtClean="0">
                <a:solidFill>
                  <a:srgbClr val="0070C0"/>
                </a:solidFill>
              </a:rPr>
              <a:t>face value</a:t>
            </a:r>
            <a:r>
              <a:rPr lang="en-US" dirty="0" smtClean="0"/>
              <a:t> is the amount to be repaid at the end of the bond term. </a:t>
            </a:r>
          </a:p>
          <a:p>
            <a:r>
              <a:rPr lang="en-US" dirty="0" smtClean="0"/>
              <a:t>The interest rate used to calculate periodic interest payments on a bond is called the </a:t>
            </a:r>
            <a:r>
              <a:rPr lang="en-US" b="1" dirty="0" smtClean="0">
                <a:solidFill>
                  <a:srgbClr val="0070C0"/>
                </a:solidFill>
              </a:rPr>
              <a:t>stated interest rate</a:t>
            </a:r>
            <a:r>
              <a:rPr lang="en-US" dirty="0" smtClean="0"/>
              <a:t>.</a:t>
            </a:r>
            <a:endParaRPr lang="en-US" dirty="0"/>
          </a:p>
        </p:txBody>
      </p:sp>
      <p:sp>
        <p:nvSpPr>
          <p:cNvPr id="3" name="Slide Number Placeholder 2"/>
          <p:cNvSpPr>
            <a:spLocks noGrp="1"/>
          </p:cNvSpPr>
          <p:nvPr>
            <p:ph type="sldNum" sz="quarter" idx="12"/>
          </p:nvPr>
        </p:nvSpPr>
        <p:spPr/>
        <p:txBody>
          <a:bodyPr/>
          <a:lstStyle/>
          <a:p>
            <a:r>
              <a:rPr lang="en-US" dirty="0" smtClean="0"/>
              <a:t>SLIDE </a:t>
            </a:r>
            <a:fld id="{FCD2455E-EC1D-45EA-B6B2-90AB88848CFD}" type="slidenum">
              <a:rPr lang="en-US" smtClean="0"/>
              <a:pPr/>
              <a:t>7</a:t>
            </a:fld>
            <a:endParaRPr lang="en-US" dirty="0"/>
          </a:p>
        </p:txBody>
      </p:sp>
      <p:sp>
        <p:nvSpPr>
          <p:cNvPr id="13" name="TextBox 12"/>
          <p:cNvSpPr txBox="1"/>
          <p:nvPr/>
        </p:nvSpPr>
        <p:spPr>
          <a:xfrm>
            <a:off x="8229600" y="1115568"/>
            <a:ext cx="588216" cy="408623"/>
          </a:xfrm>
          <a:prstGeom prst="roundRect">
            <a:avLst/>
          </a:prstGeom>
          <a:ln/>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b="1" dirty="0" smtClean="0"/>
              <a:t>LO4</a:t>
            </a:r>
            <a:endParaRPr lang="en-US" dirty="0"/>
          </a:p>
        </p:txBody>
      </p:sp>
      <p:grpSp>
        <p:nvGrpSpPr>
          <p:cNvPr id="19" name="Group 12"/>
          <p:cNvGrpSpPr/>
          <p:nvPr/>
        </p:nvGrpSpPr>
        <p:grpSpPr>
          <a:xfrm>
            <a:off x="7879080" y="0"/>
            <a:ext cx="1188720" cy="381000"/>
            <a:chOff x="7879080" y="0"/>
            <a:chExt cx="1188720" cy="381000"/>
          </a:xfrm>
        </p:grpSpPr>
        <p:sp>
          <p:nvSpPr>
            <p:cNvPr id="20" name="Flowchart: Delay 19"/>
            <p:cNvSpPr/>
            <p:nvPr/>
          </p:nvSpPr>
          <p:spPr>
            <a:xfrm rot="5400000">
              <a:off x="8282940" y="-403860"/>
              <a:ext cx="381000" cy="1188720"/>
            </a:xfrm>
            <a:prstGeom prst="flowChartDelay">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1" name="TextBox 20"/>
            <p:cNvSpPr txBox="1"/>
            <p:nvPr/>
          </p:nvSpPr>
          <p:spPr>
            <a:xfrm>
              <a:off x="8010012" y="0"/>
              <a:ext cx="926857" cy="276999"/>
            </a:xfrm>
            <a:prstGeom prst="rect">
              <a:avLst/>
            </a:prstGeom>
            <a:noFill/>
          </p:spPr>
          <p:txBody>
            <a:bodyPr wrap="none" rtlCol="0">
              <a:spAutoFit/>
            </a:bodyPr>
            <a:lstStyle/>
            <a:p>
              <a:pPr algn="ctr"/>
              <a:r>
                <a:rPr lang="en-US" sz="1200" dirty="0" smtClean="0">
                  <a:solidFill>
                    <a:schemeClr val="bg1"/>
                  </a:solidFill>
                </a:rPr>
                <a:t>Lesson 18-2</a:t>
              </a:r>
              <a:endParaRPr lang="en-US" sz="1200" dirty="0">
                <a:solidFill>
                  <a:schemeClr val="bg1"/>
                </a:solidFill>
              </a:endParaRPr>
            </a:p>
          </p:txBody>
        </p:sp>
      </p:grpSp>
      <p:pic>
        <p:nvPicPr>
          <p:cNvPr id="4" name="Audio 3">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8382000" y="6096000"/>
            <a:ext cx="609600" cy="609600"/>
          </a:xfrm>
          <a:prstGeom prst="rect">
            <a:avLst/>
          </a:prstGeom>
        </p:spPr>
      </p:pic>
    </p:spTree>
  </p:cSld>
  <p:clrMapOvr>
    <a:masterClrMapping/>
  </p:clrMapOvr>
  <p:transition advTm="3086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Issuing Bonds</a:t>
            </a:r>
            <a:endParaRPr lang="en-US" dirty="0"/>
          </a:p>
        </p:txBody>
      </p:sp>
      <p:sp>
        <p:nvSpPr>
          <p:cNvPr id="3" name="Slide Number Placeholder 2"/>
          <p:cNvSpPr>
            <a:spLocks noGrp="1"/>
          </p:cNvSpPr>
          <p:nvPr>
            <p:ph type="sldNum" sz="quarter" idx="12"/>
          </p:nvPr>
        </p:nvSpPr>
        <p:spPr/>
        <p:txBody>
          <a:bodyPr/>
          <a:lstStyle/>
          <a:p>
            <a:r>
              <a:rPr lang="en-US" dirty="0" smtClean="0"/>
              <a:t>SLIDE </a:t>
            </a:r>
            <a:fld id="{FCD2455E-EC1D-45EA-B6B2-90AB88848CFD}" type="slidenum">
              <a:rPr lang="en-US" smtClean="0"/>
              <a:pPr/>
              <a:t>8</a:t>
            </a:fld>
            <a:endParaRPr lang="en-US" dirty="0"/>
          </a:p>
        </p:txBody>
      </p:sp>
      <p:sp>
        <p:nvSpPr>
          <p:cNvPr id="7" name="Rectangle 6"/>
          <p:cNvSpPr/>
          <p:nvPr/>
        </p:nvSpPr>
        <p:spPr>
          <a:xfrm>
            <a:off x="457200" y="1600200"/>
            <a:ext cx="4441825" cy="646331"/>
          </a:xfrm>
          <a:prstGeom prst="rect">
            <a:avLst/>
          </a:prstGeom>
          <a:gradFill flip="none" rotWithShape="1">
            <a:gsLst>
              <a:gs pos="0">
                <a:schemeClr val="bg1"/>
              </a:gs>
              <a:gs pos="50000">
                <a:srgbClr val="CCECFF"/>
              </a:gs>
              <a:gs pos="100000">
                <a:schemeClr val="bg1"/>
              </a:gs>
            </a:gsLst>
            <a:lin ang="10800000" scaled="1"/>
            <a:tileRect/>
          </a:gradFill>
        </p:spPr>
        <p:txBody>
          <a:bodyPr vert="horz" wrap="square" lIns="91440" tIns="45720" rIns="91440" bIns="45720" rtlCol="0" anchor="t" anchorCtr="0">
            <a:spAutoFit/>
          </a:bodyPr>
          <a:lstStyle/>
          <a:p>
            <a:r>
              <a:rPr lang="en-US" dirty="0" smtClean="0"/>
              <a:t>July 1. Issued 20-year, 6.5%, $5,000.00 bonds, $180,000.00. Receipt No. 766.</a:t>
            </a:r>
          </a:p>
        </p:txBody>
      </p:sp>
      <p:pic>
        <p:nvPicPr>
          <p:cNvPr id="12" name="Picture 11" descr="Chapter 18_Page 562_1.jpg"/>
          <p:cNvPicPr>
            <a:picLocks noChangeAspect="1"/>
          </p:cNvPicPr>
          <p:nvPr/>
        </p:nvPicPr>
        <p:blipFill>
          <a:blip r:embed="rId4" cstate="print"/>
          <a:stretch>
            <a:fillRect/>
          </a:stretch>
        </p:blipFill>
        <p:spPr>
          <a:xfrm>
            <a:off x="457200" y="3693460"/>
            <a:ext cx="8229600" cy="1645920"/>
          </a:xfrm>
          <a:prstGeom prst="rect">
            <a:avLst/>
          </a:prstGeom>
        </p:spPr>
      </p:pic>
      <p:sp>
        <p:nvSpPr>
          <p:cNvPr id="13" name="TextBox 12"/>
          <p:cNvSpPr txBox="1"/>
          <p:nvPr/>
        </p:nvSpPr>
        <p:spPr>
          <a:xfrm>
            <a:off x="8229600" y="1115568"/>
            <a:ext cx="588216" cy="408623"/>
          </a:xfrm>
          <a:prstGeom prst="roundRect">
            <a:avLst/>
          </a:prstGeom>
          <a:ln/>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b="1" dirty="0" smtClean="0"/>
              <a:t>LO4</a:t>
            </a:r>
            <a:endParaRPr lang="en-US" dirty="0"/>
          </a:p>
        </p:txBody>
      </p:sp>
      <p:grpSp>
        <p:nvGrpSpPr>
          <p:cNvPr id="16" name="Group 12"/>
          <p:cNvGrpSpPr/>
          <p:nvPr/>
        </p:nvGrpSpPr>
        <p:grpSpPr>
          <a:xfrm>
            <a:off x="7879080" y="0"/>
            <a:ext cx="1188720" cy="381000"/>
            <a:chOff x="7879080" y="0"/>
            <a:chExt cx="1188720" cy="381000"/>
          </a:xfrm>
        </p:grpSpPr>
        <p:sp>
          <p:nvSpPr>
            <p:cNvPr id="17" name="Flowchart: Delay 16"/>
            <p:cNvSpPr/>
            <p:nvPr/>
          </p:nvSpPr>
          <p:spPr>
            <a:xfrm rot="5400000">
              <a:off x="8282940" y="-403860"/>
              <a:ext cx="381000" cy="1188720"/>
            </a:xfrm>
            <a:prstGeom prst="flowChartDelay">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8" name="TextBox 17"/>
            <p:cNvSpPr txBox="1"/>
            <p:nvPr/>
          </p:nvSpPr>
          <p:spPr>
            <a:xfrm>
              <a:off x="8010012" y="0"/>
              <a:ext cx="926857" cy="276999"/>
            </a:xfrm>
            <a:prstGeom prst="rect">
              <a:avLst/>
            </a:prstGeom>
            <a:noFill/>
          </p:spPr>
          <p:txBody>
            <a:bodyPr wrap="none" rtlCol="0">
              <a:spAutoFit/>
            </a:bodyPr>
            <a:lstStyle/>
            <a:p>
              <a:pPr algn="ctr"/>
              <a:r>
                <a:rPr lang="en-US" sz="1200" dirty="0" smtClean="0">
                  <a:solidFill>
                    <a:schemeClr val="bg1"/>
                  </a:solidFill>
                </a:rPr>
                <a:t>Lesson 18-2</a:t>
              </a:r>
              <a:endParaRPr lang="en-US" sz="1200" dirty="0">
                <a:solidFill>
                  <a:schemeClr val="bg1"/>
                </a:solidFill>
              </a:endParaRPr>
            </a:p>
          </p:txBody>
        </p:sp>
      </p:grpSp>
      <p:grpSp>
        <p:nvGrpSpPr>
          <p:cNvPr id="14" name="Group 17"/>
          <p:cNvGrpSpPr/>
          <p:nvPr/>
        </p:nvGrpSpPr>
        <p:grpSpPr>
          <a:xfrm>
            <a:off x="5486401" y="1566446"/>
            <a:ext cx="3505200" cy="628732"/>
            <a:chOff x="5649621" y="1734956"/>
            <a:chExt cx="3689684" cy="628732"/>
          </a:xfrm>
        </p:grpSpPr>
        <p:sp>
          <p:nvSpPr>
            <p:cNvPr id="15" name="Rectangle 14"/>
            <p:cNvSpPr/>
            <p:nvPr/>
          </p:nvSpPr>
          <p:spPr>
            <a:xfrm>
              <a:off x="5649621" y="2025134"/>
              <a:ext cx="1860884" cy="338554"/>
            </a:xfrm>
            <a:prstGeom prst="rect">
              <a:avLst/>
            </a:prstGeom>
          </p:spPr>
          <p:txBody>
            <a:bodyPr wrap="square">
              <a:spAutoFit/>
            </a:bodyPr>
            <a:lstStyle/>
            <a:p>
              <a:pPr>
                <a:tabLst>
                  <a:tab pos="1490663" algn="dec"/>
                </a:tabLst>
              </a:pPr>
              <a:r>
                <a:rPr lang="en-US" sz="1600" dirty="0" smtClean="0"/>
                <a:t>	180,000.00</a:t>
              </a:r>
            </a:p>
          </p:txBody>
        </p:sp>
        <p:grpSp>
          <p:nvGrpSpPr>
            <p:cNvPr id="19" name="Group 53"/>
            <p:cNvGrpSpPr/>
            <p:nvPr/>
          </p:nvGrpSpPr>
          <p:grpSpPr>
            <a:xfrm>
              <a:off x="5681705" y="1734956"/>
              <a:ext cx="3657600" cy="568070"/>
              <a:chOff x="5681705" y="1734956"/>
              <a:chExt cx="3657600" cy="568070"/>
            </a:xfrm>
          </p:grpSpPr>
          <p:sp>
            <p:nvSpPr>
              <p:cNvPr id="20" name="Rectangle 19"/>
              <p:cNvSpPr/>
              <p:nvPr/>
            </p:nvSpPr>
            <p:spPr>
              <a:xfrm>
                <a:off x="6087036" y="1734956"/>
                <a:ext cx="2871269" cy="338554"/>
              </a:xfrm>
              <a:prstGeom prst="rect">
                <a:avLst/>
              </a:prstGeom>
            </p:spPr>
            <p:txBody>
              <a:bodyPr wrap="square">
                <a:spAutoFit/>
              </a:bodyPr>
              <a:lstStyle/>
              <a:p>
                <a:pPr algn="ctr"/>
                <a:r>
                  <a:rPr lang="en-US" sz="1600" dirty="0" smtClean="0"/>
                  <a:t>Cash</a:t>
                </a:r>
              </a:p>
            </p:txBody>
          </p:sp>
          <p:cxnSp>
            <p:nvCxnSpPr>
              <p:cNvPr id="21" name="Straight Connector 20"/>
              <p:cNvCxnSpPr/>
              <p:nvPr/>
            </p:nvCxnSpPr>
            <p:spPr>
              <a:xfrm flipH="1">
                <a:off x="5681705" y="2028706"/>
                <a:ext cx="3657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13553" y="2028706"/>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5516880" y="2287869"/>
            <a:ext cx="3492650" cy="648307"/>
            <a:chOff x="5516880" y="2287869"/>
            <a:chExt cx="3492650" cy="648307"/>
          </a:xfrm>
        </p:grpSpPr>
        <p:sp>
          <p:nvSpPr>
            <p:cNvPr id="24" name="Rectangle 23"/>
            <p:cNvSpPr/>
            <p:nvPr/>
          </p:nvSpPr>
          <p:spPr>
            <a:xfrm>
              <a:off x="7239000" y="2590800"/>
              <a:ext cx="1770530" cy="338554"/>
            </a:xfrm>
            <a:prstGeom prst="rect">
              <a:avLst/>
            </a:prstGeom>
          </p:spPr>
          <p:txBody>
            <a:bodyPr wrap="square">
              <a:spAutoFit/>
            </a:bodyPr>
            <a:lstStyle/>
            <a:p>
              <a:pPr algn="r">
                <a:tabLst>
                  <a:tab pos="1490663" algn="dec"/>
                </a:tabLst>
              </a:pPr>
              <a:r>
                <a:rPr lang="en-US" sz="1600" dirty="0" smtClean="0"/>
                <a:t>180,000.00</a:t>
              </a:r>
            </a:p>
          </p:txBody>
        </p:sp>
        <p:grpSp>
          <p:nvGrpSpPr>
            <p:cNvPr id="25" name="Group 23"/>
            <p:cNvGrpSpPr/>
            <p:nvPr/>
          </p:nvGrpSpPr>
          <p:grpSpPr>
            <a:xfrm>
              <a:off x="5516880" y="2287869"/>
              <a:ext cx="3474720" cy="648307"/>
              <a:chOff x="121919" y="2479963"/>
              <a:chExt cx="3794761" cy="634776"/>
            </a:xfrm>
          </p:grpSpPr>
          <p:grpSp>
            <p:nvGrpSpPr>
              <p:cNvPr id="26" name="Group 49"/>
              <p:cNvGrpSpPr/>
              <p:nvPr/>
            </p:nvGrpSpPr>
            <p:grpSpPr>
              <a:xfrm>
                <a:off x="121919" y="2479963"/>
                <a:ext cx="3794761" cy="634776"/>
                <a:chOff x="2743199" y="3847372"/>
                <a:chExt cx="3794761" cy="634776"/>
              </a:xfrm>
            </p:grpSpPr>
            <p:grpSp>
              <p:nvGrpSpPr>
                <p:cNvPr id="28" name="Group 55"/>
                <p:cNvGrpSpPr/>
                <p:nvPr/>
              </p:nvGrpSpPr>
              <p:grpSpPr>
                <a:xfrm>
                  <a:off x="2743199" y="3847372"/>
                  <a:ext cx="3794760" cy="573706"/>
                  <a:chOff x="5673000" y="2714195"/>
                  <a:chExt cx="3523831" cy="573706"/>
                </a:xfrm>
              </p:grpSpPr>
              <p:sp>
                <p:nvSpPr>
                  <p:cNvPr id="30" name="Rectangle 29"/>
                  <p:cNvSpPr/>
                  <p:nvPr/>
                </p:nvSpPr>
                <p:spPr>
                  <a:xfrm>
                    <a:off x="5915155" y="2714195"/>
                    <a:ext cx="2871269" cy="331488"/>
                  </a:xfrm>
                  <a:prstGeom prst="rect">
                    <a:avLst/>
                  </a:prstGeom>
                </p:spPr>
                <p:txBody>
                  <a:bodyPr wrap="square">
                    <a:spAutoFit/>
                  </a:bodyPr>
                  <a:lstStyle/>
                  <a:p>
                    <a:pPr algn="ctr"/>
                    <a:r>
                      <a:rPr lang="en-US" sz="1600" dirty="0" smtClean="0"/>
                      <a:t>Bond Payable</a:t>
                    </a:r>
                  </a:p>
                </p:txBody>
              </p:sp>
              <p:cxnSp>
                <p:nvCxnSpPr>
                  <p:cNvPr id="31" name="Straight Connector 30"/>
                  <p:cNvCxnSpPr/>
                  <p:nvPr/>
                </p:nvCxnSpPr>
                <p:spPr>
                  <a:xfrm flipH="1">
                    <a:off x="5673000" y="3019309"/>
                    <a:ext cx="35238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434915" y="3019307"/>
                    <a:ext cx="0" cy="2685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4678680" y="4150660"/>
                  <a:ext cx="1859280" cy="331488"/>
                </a:xfrm>
                <a:prstGeom prst="rect">
                  <a:avLst/>
                </a:prstGeom>
              </p:spPr>
              <p:txBody>
                <a:bodyPr wrap="square">
                  <a:spAutoFit/>
                </a:bodyPr>
                <a:lstStyle/>
                <a:p>
                  <a:pPr>
                    <a:tabLst>
                      <a:tab pos="1371600" algn="dec"/>
                    </a:tabLst>
                  </a:pPr>
                  <a:endParaRPr lang="en-US" sz="1600" dirty="0" smtClean="0"/>
                </a:p>
              </p:txBody>
            </p:sp>
          </p:grpSp>
          <p:sp>
            <p:nvSpPr>
              <p:cNvPr id="27" name="Rectangle 26"/>
              <p:cNvSpPr/>
              <p:nvPr/>
            </p:nvSpPr>
            <p:spPr>
              <a:xfrm>
                <a:off x="1950720" y="2766536"/>
                <a:ext cx="1828800" cy="331488"/>
              </a:xfrm>
              <a:prstGeom prst="rect">
                <a:avLst/>
              </a:prstGeom>
            </p:spPr>
            <p:txBody>
              <a:bodyPr wrap="square">
                <a:spAutoFit/>
              </a:bodyPr>
              <a:lstStyle/>
              <a:p>
                <a:pPr algn="r"/>
                <a:endParaRPr lang="en-US" sz="1600" dirty="0" smtClean="0"/>
              </a:p>
            </p:txBody>
          </p:sp>
        </p:grpSp>
      </p:grpSp>
      <p:grpSp>
        <p:nvGrpSpPr>
          <p:cNvPr id="33" name="Group 32"/>
          <p:cNvGrpSpPr/>
          <p:nvPr/>
        </p:nvGrpSpPr>
        <p:grpSpPr>
          <a:xfrm>
            <a:off x="1611218" y="4800600"/>
            <a:ext cx="1394239" cy="1636931"/>
            <a:chOff x="1820131" y="4800600"/>
            <a:chExt cx="1394239" cy="1636931"/>
          </a:xfrm>
        </p:grpSpPr>
        <p:grpSp>
          <p:nvGrpSpPr>
            <p:cNvPr id="34" name="Group 44"/>
            <p:cNvGrpSpPr/>
            <p:nvPr/>
          </p:nvGrpSpPr>
          <p:grpSpPr>
            <a:xfrm>
              <a:off x="1820131" y="4800600"/>
              <a:ext cx="365760" cy="1371600"/>
              <a:chOff x="1066800" y="2819400"/>
              <a:chExt cx="365760" cy="1371600"/>
            </a:xfrm>
          </p:grpSpPr>
          <p:cxnSp>
            <p:nvCxnSpPr>
              <p:cNvPr id="36" name="Straight Arrow Connector 35"/>
              <p:cNvCxnSpPr/>
              <p:nvPr/>
            </p:nvCxnSpPr>
            <p:spPr>
              <a:xfrm flipH="1" flipV="1">
                <a:off x="1241839" y="2819400"/>
                <a:ext cx="7841" cy="137160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7"/>
              <p:cNvSpPr>
                <a:spLocks noChangeArrowheads="1"/>
              </p:cNvSpPr>
              <p:nvPr/>
            </p:nvSpPr>
            <p:spPr bwMode="auto">
              <a:xfrm>
                <a:off x="1066800" y="3825240"/>
                <a:ext cx="365760" cy="365760"/>
              </a:xfrm>
              <a:prstGeom prst="ellipse">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a:r>
                  <a:rPr lang="en-US" b="1" dirty="0" smtClean="0"/>
                  <a:t>1</a:t>
                </a:r>
              </a:p>
            </p:txBody>
          </p:sp>
        </p:grpSp>
        <p:sp>
          <p:nvSpPr>
            <p:cNvPr id="35" name="TextBox 34"/>
            <p:cNvSpPr txBox="1"/>
            <p:nvPr/>
          </p:nvSpPr>
          <p:spPr>
            <a:xfrm>
              <a:off x="2209800" y="5791200"/>
              <a:ext cx="1004570" cy="646331"/>
            </a:xfrm>
            <a:prstGeom prst="rect">
              <a:avLst/>
            </a:prstGeom>
            <a:noFill/>
          </p:spPr>
          <p:txBody>
            <a:bodyPr wrap="none" rtlCol="0">
              <a:spAutoFit/>
            </a:bodyPr>
            <a:lstStyle/>
            <a:p>
              <a:r>
                <a:rPr lang="en-US" dirty="0" smtClean="0">
                  <a:solidFill>
                    <a:srgbClr val="0070C0"/>
                  </a:solidFill>
                </a:rPr>
                <a:t>Account </a:t>
              </a:r>
              <a:br>
                <a:rPr lang="en-US" dirty="0" smtClean="0">
                  <a:solidFill>
                    <a:srgbClr val="0070C0"/>
                  </a:solidFill>
                </a:rPr>
              </a:br>
              <a:r>
                <a:rPr lang="en-US" dirty="0" smtClean="0">
                  <a:solidFill>
                    <a:srgbClr val="0070C0"/>
                  </a:solidFill>
                </a:rPr>
                <a:t>Title</a:t>
              </a:r>
              <a:endParaRPr lang="en-US" dirty="0">
                <a:solidFill>
                  <a:srgbClr val="0070C0"/>
                </a:solidFill>
              </a:endParaRPr>
            </a:p>
          </p:txBody>
        </p:sp>
      </p:grpSp>
      <p:grpSp>
        <p:nvGrpSpPr>
          <p:cNvPr id="38" name="Group 37"/>
          <p:cNvGrpSpPr/>
          <p:nvPr/>
        </p:nvGrpSpPr>
        <p:grpSpPr>
          <a:xfrm>
            <a:off x="4343400" y="4800600"/>
            <a:ext cx="1797420" cy="1636931"/>
            <a:chOff x="5331723" y="4800600"/>
            <a:chExt cx="1797420" cy="1636931"/>
          </a:xfrm>
        </p:grpSpPr>
        <p:grpSp>
          <p:nvGrpSpPr>
            <p:cNvPr id="39" name="Group 50"/>
            <p:cNvGrpSpPr/>
            <p:nvPr/>
          </p:nvGrpSpPr>
          <p:grpSpPr>
            <a:xfrm>
              <a:off x="5331723" y="4800600"/>
              <a:ext cx="662659" cy="1371600"/>
              <a:chOff x="769901" y="2819400"/>
              <a:chExt cx="662659" cy="1371600"/>
            </a:xfrm>
          </p:grpSpPr>
          <p:cxnSp>
            <p:nvCxnSpPr>
              <p:cNvPr id="41" name="Straight Arrow Connector 40"/>
              <p:cNvCxnSpPr/>
              <p:nvPr/>
            </p:nvCxnSpPr>
            <p:spPr>
              <a:xfrm flipH="1" flipV="1">
                <a:off x="769901" y="2819400"/>
                <a:ext cx="479779" cy="137160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Rectangle 7"/>
              <p:cNvSpPr>
                <a:spLocks noChangeArrowheads="1"/>
              </p:cNvSpPr>
              <p:nvPr/>
            </p:nvSpPr>
            <p:spPr bwMode="auto">
              <a:xfrm>
                <a:off x="1066800" y="3825240"/>
                <a:ext cx="365760" cy="365760"/>
              </a:xfrm>
              <a:prstGeom prst="ellipse">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a:r>
                  <a:rPr lang="en-US" b="1" dirty="0" smtClean="0"/>
                  <a:t>2</a:t>
                </a:r>
              </a:p>
            </p:txBody>
          </p:sp>
        </p:grpSp>
        <p:sp>
          <p:nvSpPr>
            <p:cNvPr id="40" name="TextBox 39"/>
            <p:cNvSpPr txBox="1"/>
            <p:nvPr/>
          </p:nvSpPr>
          <p:spPr>
            <a:xfrm>
              <a:off x="6019800" y="5791200"/>
              <a:ext cx="1109343" cy="646331"/>
            </a:xfrm>
            <a:prstGeom prst="rect">
              <a:avLst/>
            </a:prstGeom>
            <a:noFill/>
          </p:spPr>
          <p:txBody>
            <a:bodyPr wrap="none" rtlCol="0">
              <a:spAutoFit/>
            </a:bodyPr>
            <a:lstStyle/>
            <a:p>
              <a:r>
                <a:rPr lang="en-US" dirty="0" smtClean="0">
                  <a:solidFill>
                    <a:srgbClr val="0070C0"/>
                  </a:solidFill>
                </a:rPr>
                <a:t>Amount </a:t>
              </a:r>
              <a:br>
                <a:rPr lang="en-US" dirty="0" smtClean="0">
                  <a:solidFill>
                    <a:srgbClr val="0070C0"/>
                  </a:solidFill>
                </a:rPr>
              </a:br>
              <a:r>
                <a:rPr lang="en-US" dirty="0" smtClean="0">
                  <a:solidFill>
                    <a:srgbClr val="0070C0"/>
                  </a:solidFill>
                </a:rPr>
                <a:t>Borrowed</a:t>
              </a:r>
              <a:endParaRPr lang="en-US" dirty="0">
                <a:solidFill>
                  <a:srgbClr val="0070C0"/>
                </a:solidFill>
              </a:endParaRPr>
            </a:p>
          </p:txBody>
        </p:sp>
      </p:grpSp>
      <p:grpSp>
        <p:nvGrpSpPr>
          <p:cNvPr id="43" name="Group 42"/>
          <p:cNvGrpSpPr/>
          <p:nvPr/>
        </p:nvGrpSpPr>
        <p:grpSpPr>
          <a:xfrm>
            <a:off x="7661269" y="4800600"/>
            <a:ext cx="1366102" cy="1636931"/>
            <a:chOff x="7661269" y="4800600"/>
            <a:chExt cx="1366102" cy="1636931"/>
          </a:xfrm>
        </p:grpSpPr>
        <p:grpSp>
          <p:nvGrpSpPr>
            <p:cNvPr id="44" name="Group 53"/>
            <p:cNvGrpSpPr/>
            <p:nvPr/>
          </p:nvGrpSpPr>
          <p:grpSpPr>
            <a:xfrm>
              <a:off x="7661269" y="4800600"/>
              <a:ext cx="365760" cy="1371600"/>
              <a:chOff x="1066800" y="2819400"/>
              <a:chExt cx="365760" cy="1371600"/>
            </a:xfrm>
          </p:grpSpPr>
          <p:cxnSp>
            <p:nvCxnSpPr>
              <p:cNvPr id="46" name="Straight Arrow Connector 45"/>
              <p:cNvCxnSpPr/>
              <p:nvPr/>
            </p:nvCxnSpPr>
            <p:spPr>
              <a:xfrm flipV="1">
                <a:off x="1249680" y="2819400"/>
                <a:ext cx="80651" cy="137160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Rectangle 7"/>
              <p:cNvSpPr>
                <a:spLocks noChangeArrowheads="1"/>
              </p:cNvSpPr>
              <p:nvPr/>
            </p:nvSpPr>
            <p:spPr bwMode="auto">
              <a:xfrm>
                <a:off x="1066800" y="3825240"/>
                <a:ext cx="365760" cy="365760"/>
              </a:xfrm>
              <a:prstGeom prst="ellipse">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a:r>
                  <a:rPr lang="en-US" b="1" dirty="0" smtClean="0"/>
                  <a:t>3</a:t>
                </a:r>
              </a:p>
            </p:txBody>
          </p:sp>
        </p:grpSp>
        <p:sp>
          <p:nvSpPr>
            <p:cNvPr id="45" name="TextBox 44"/>
            <p:cNvSpPr txBox="1"/>
            <p:nvPr/>
          </p:nvSpPr>
          <p:spPr>
            <a:xfrm>
              <a:off x="8001000" y="5791200"/>
              <a:ext cx="1026371" cy="646331"/>
            </a:xfrm>
            <a:prstGeom prst="rect">
              <a:avLst/>
            </a:prstGeom>
            <a:noFill/>
          </p:spPr>
          <p:txBody>
            <a:bodyPr wrap="none" rtlCol="0">
              <a:spAutoFit/>
            </a:bodyPr>
            <a:lstStyle/>
            <a:p>
              <a:r>
                <a:rPr lang="en-US" dirty="0" smtClean="0">
                  <a:solidFill>
                    <a:srgbClr val="0070C0"/>
                  </a:solidFill>
                </a:rPr>
                <a:t>Cash </a:t>
              </a:r>
              <a:br>
                <a:rPr lang="en-US" dirty="0" smtClean="0">
                  <a:solidFill>
                    <a:srgbClr val="0070C0"/>
                  </a:solidFill>
                </a:rPr>
              </a:br>
              <a:r>
                <a:rPr lang="en-US" dirty="0" smtClean="0">
                  <a:solidFill>
                    <a:srgbClr val="0070C0"/>
                  </a:solidFill>
                </a:rPr>
                <a:t>Received</a:t>
              </a:r>
              <a:endParaRPr lang="en-US" dirty="0">
                <a:solidFill>
                  <a:srgbClr val="0070C0"/>
                </a:solidFill>
              </a:endParaRPr>
            </a:p>
          </p:txBody>
        </p:sp>
      </p:grpSp>
      <p:sp>
        <p:nvSpPr>
          <p:cNvPr id="48" name="Down Arrow 47"/>
          <p:cNvSpPr/>
          <p:nvPr/>
        </p:nvSpPr>
        <p:spPr>
          <a:xfrm flipV="1">
            <a:off x="5791200" y="1905000"/>
            <a:ext cx="274320" cy="182880"/>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49" name="Down Arrow 48"/>
          <p:cNvSpPr/>
          <p:nvPr/>
        </p:nvSpPr>
        <p:spPr>
          <a:xfrm flipV="1">
            <a:off x="7574280" y="2636520"/>
            <a:ext cx="274320" cy="182880"/>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Audio 3">
            <a:hlinkClick r:id="" action="ppaction://media"/>
          </p:cNvPr>
          <p:cNvPicPr>
            <a:picLocks noChangeAspect="1"/>
          </p:cNvPicPr>
          <p:nvPr>
            <a:audioFile r:link="rId2"/>
            <p:extLst>
              <p:ext uri="{DAA4B4D4-6D71-4841-9C94-3DE7FCFB9230}">
                <p14:media xmlns="" xmlns:p14="http://schemas.microsoft.com/office/powerpoint/2010/main" r:embed="rId5"/>
              </p:ext>
            </p:extLst>
          </p:nvPr>
        </p:nvPicPr>
        <p:blipFill>
          <a:blip r:embed="rId6" cstate="print"/>
          <a:stretch>
            <a:fillRect/>
          </a:stretch>
        </p:blipFill>
        <p:spPr>
          <a:xfrm>
            <a:off x="8382000" y="6096000"/>
            <a:ext cx="609600" cy="609600"/>
          </a:xfrm>
          <a:prstGeom prst="rect">
            <a:avLst/>
          </a:prstGeom>
        </p:spPr>
      </p:pic>
    </p:spTree>
    <p:custDataLst>
      <p:tags r:id="rId1"/>
    </p:custDataLst>
  </p:cSld>
  <p:clrMapOvr>
    <a:masterClrMapping/>
  </p:clrMapOvr>
  <p:transition advTm="5074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down)">
                                      <p:cBhvr>
                                        <p:cTn id="20" dur="10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10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down)">
                                      <p:cBhvr>
                                        <p:cTn id="4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bldLst>
      <p:bldP spid="7" grpId="0" animBg="1"/>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0" y="2743200"/>
            <a:ext cx="5715000" cy="109728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Paying Interest on Bonds</a:t>
            </a:r>
            <a:endParaRPr lang="en-US" dirty="0"/>
          </a:p>
        </p:txBody>
      </p:sp>
      <p:sp>
        <p:nvSpPr>
          <p:cNvPr id="3" name="Slide Number Placeholder 2"/>
          <p:cNvSpPr>
            <a:spLocks noGrp="1"/>
          </p:cNvSpPr>
          <p:nvPr>
            <p:ph type="sldNum" sz="quarter" idx="12"/>
          </p:nvPr>
        </p:nvSpPr>
        <p:spPr/>
        <p:txBody>
          <a:bodyPr/>
          <a:lstStyle/>
          <a:p>
            <a:r>
              <a:rPr lang="en-US" dirty="0" smtClean="0"/>
              <a:t>SLIDE </a:t>
            </a:r>
            <a:fld id="{FCD2455E-EC1D-45EA-B6B2-90AB88848CFD}" type="slidenum">
              <a:rPr lang="en-US" smtClean="0"/>
              <a:pPr/>
              <a:t>9</a:t>
            </a:fld>
            <a:endParaRPr lang="en-US" dirty="0"/>
          </a:p>
        </p:txBody>
      </p:sp>
      <p:sp>
        <p:nvSpPr>
          <p:cNvPr id="6" name="Rectangle 5"/>
          <p:cNvSpPr/>
          <p:nvPr/>
        </p:nvSpPr>
        <p:spPr>
          <a:xfrm>
            <a:off x="457200" y="1600200"/>
            <a:ext cx="4495800" cy="646331"/>
          </a:xfrm>
          <a:prstGeom prst="rect">
            <a:avLst/>
          </a:prstGeom>
          <a:gradFill flip="none" rotWithShape="1">
            <a:gsLst>
              <a:gs pos="0">
                <a:schemeClr val="bg1"/>
              </a:gs>
              <a:gs pos="50000">
                <a:srgbClr val="CCECFF"/>
              </a:gs>
              <a:gs pos="100000">
                <a:schemeClr val="bg1"/>
              </a:gs>
            </a:gsLst>
            <a:lin ang="10800000" scaled="1"/>
            <a:tileRect/>
          </a:gradFill>
        </p:spPr>
        <p:txBody>
          <a:bodyPr vert="horz" wrap="square" lIns="91440" tIns="45720" rIns="91440" bIns="45720" rtlCol="0" anchor="t" anchorCtr="0">
            <a:spAutoFit/>
          </a:bodyPr>
          <a:lstStyle/>
          <a:p>
            <a:r>
              <a:rPr lang="en-US" dirty="0" smtClean="0"/>
              <a:t>December 31. Paid cash for semiannual interest on bonds, $5,850.00. Check No. 892.</a:t>
            </a:r>
          </a:p>
        </p:txBody>
      </p:sp>
      <p:pic>
        <p:nvPicPr>
          <p:cNvPr id="8" name="Picture 7" descr="Chapter 18_Page 562_2.jpg"/>
          <p:cNvPicPr>
            <a:picLocks noChangeAspect="1"/>
          </p:cNvPicPr>
          <p:nvPr/>
        </p:nvPicPr>
        <p:blipFill>
          <a:blip r:embed="rId4" cstate="print"/>
          <a:srcRect b="15936"/>
          <a:stretch>
            <a:fillRect/>
          </a:stretch>
        </p:blipFill>
        <p:spPr>
          <a:xfrm>
            <a:off x="914400" y="4267200"/>
            <a:ext cx="7315200" cy="1579842"/>
          </a:xfrm>
          <a:prstGeom prst="rect">
            <a:avLst/>
          </a:prstGeom>
        </p:spPr>
      </p:pic>
      <p:sp>
        <p:nvSpPr>
          <p:cNvPr id="9" name="TextBox 8"/>
          <p:cNvSpPr txBox="1"/>
          <p:nvPr/>
        </p:nvSpPr>
        <p:spPr>
          <a:xfrm>
            <a:off x="8229600" y="1115568"/>
            <a:ext cx="588216" cy="408623"/>
          </a:xfrm>
          <a:prstGeom prst="roundRect">
            <a:avLst/>
          </a:prstGeom>
          <a:ln/>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b="1" dirty="0" smtClean="0"/>
              <a:t>LO4</a:t>
            </a:r>
            <a:endParaRPr lang="en-US" dirty="0"/>
          </a:p>
        </p:txBody>
      </p:sp>
      <p:grpSp>
        <p:nvGrpSpPr>
          <p:cNvPr id="12" name="Group 12"/>
          <p:cNvGrpSpPr/>
          <p:nvPr/>
        </p:nvGrpSpPr>
        <p:grpSpPr>
          <a:xfrm>
            <a:off x="7879080" y="0"/>
            <a:ext cx="1188720" cy="381000"/>
            <a:chOff x="7879080" y="0"/>
            <a:chExt cx="1188720" cy="381000"/>
          </a:xfrm>
        </p:grpSpPr>
        <p:sp>
          <p:nvSpPr>
            <p:cNvPr id="13" name="Flowchart: Delay 12"/>
            <p:cNvSpPr/>
            <p:nvPr/>
          </p:nvSpPr>
          <p:spPr>
            <a:xfrm rot="5400000">
              <a:off x="8282940" y="-403860"/>
              <a:ext cx="381000" cy="1188720"/>
            </a:xfrm>
            <a:prstGeom prst="flowChartDelay">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4" name="TextBox 13"/>
            <p:cNvSpPr txBox="1"/>
            <p:nvPr/>
          </p:nvSpPr>
          <p:spPr>
            <a:xfrm>
              <a:off x="8010012" y="0"/>
              <a:ext cx="926857" cy="276999"/>
            </a:xfrm>
            <a:prstGeom prst="rect">
              <a:avLst/>
            </a:prstGeom>
            <a:noFill/>
          </p:spPr>
          <p:txBody>
            <a:bodyPr wrap="none" rtlCol="0">
              <a:spAutoFit/>
            </a:bodyPr>
            <a:lstStyle/>
            <a:p>
              <a:pPr algn="ctr"/>
              <a:r>
                <a:rPr lang="en-US" sz="1200" dirty="0" smtClean="0">
                  <a:solidFill>
                    <a:schemeClr val="bg1"/>
                  </a:solidFill>
                </a:rPr>
                <a:t>Lesson 18-2</a:t>
              </a:r>
              <a:endParaRPr lang="en-US" sz="1200" dirty="0">
                <a:solidFill>
                  <a:schemeClr val="bg1"/>
                </a:solidFill>
              </a:endParaRPr>
            </a:p>
          </p:txBody>
        </p:sp>
      </p:grpSp>
      <p:grpSp>
        <p:nvGrpSpPr>
          <p:cNvPr id="15" name="Group 17"/>
          <p:cNvGrpSpPr/>
          <p:nvPr/>
        </p:nvGrpSpPr>
        <p:grpSpPr>
          <a:xfrm>
            <a:off x="5486401" y="1566446"/>
            <a:ext cx="3505200" cy="628732"/>
            <a:chOff x="5649621" y="1734956"/>
            <a:chExt cx="3689684" cy="628732"/>
          </a:xfrm>
        </p:grpSpPr>
        <p:sp>
          <p:nvSpPr>
            <p:cNvPr id="16" name="Rectangle 15"/>
            <p:cNvSpPr/>
            <p:nvPr/>
          </p:nvSpPr>
          <p:spPr>
            <a:xfrm>
              <a:off x="5649621" y="2025134"/>
              <a:ext cx="1860884" cy="338554"/>
            </a:xfrm>
            <a:prstGeom prst="rect">
              <a:avLst/>
            </a:prstGeom>
          </p:spPr>
          <p:txBody>
            <a:bodyPr wrap="square">
              <a:spAutoFit/>
            </a:bodyPr>
            <a:lstStyle/>
            <a:p>
              <a:pPr>
                <a:tabLst>
                  <a:tab pos="1490663" algn="dec"/>
                </a:tabLst>
              </a:pPr>
              <a:r>
                <a:rPr lang="en-US" sz="1600" dirty="0" smtClean="0"/>
                <a:t>	5,850.00</a:t>
              </a:r>
            </a:p>
          </p:txBody>
        </p:sp>
        <p:grpSp>
          <p:nvGrpSpPr>
            <p:cNvPr id="17" name="Group 53"/>
            <p:cNvGrpSpPr/>
            <p:nvPr/>
          </p:nvGrpSpPr>
          <p:grpSpPr>
            <a:xfrm>
              <a:off x="5681705" y="1734956"/>
              <a:ext cx="3657600" cy="568070"/>
              <a:chOff x="5681705" y="1734956"/>
              <a:chExt cx="3657600" cy="568070"/>
            </a:xfrm>
          </p:grpSpPr>
          <p:sp>
            <p:nvSpPr>
              <p:cNvPr id="18" name="Rectangle 17"/>
              <p:cNvSpPr/>
              <p:nvPr/>
            </p:nvSpPr>
            <p:spPr>
              <a:xfrm>
                <a:off x="6087036" y="1734956"/>
                <a:ext cx="2871269" cy="338554"/>
              </a:xfrm>
              <a:prstGeom prst="rect">
                <a:avLst/>
              </a:prstGeom>
            </p:spPr>
            <p:txBody>
              <a:bodyPr wrap="square">
                <a:spAutoFit/>
              </a:bodyPr>
              <a:lstStyle/>
              <a:p>
                <a:pPr algn="ctr"/>
                <a:r>
                  <a:rPr lang="en-US" sz="1600" dirty="0" smtClean="0"/>
                  <a:t>Interest Expense</a:t>
                </a:r>
              </a:p>
            </p:txBody>
          </p:sp>
          <p:cxnSp>
            <p:nvCxnSpPr>
              <p:cNvPr id="19" name="Straight Connector 18"/>
              <p:cNvCxnSpPr/>
              <p:nvPr/>
            </p:nvCxnSpPr>
            <p:spPr>
              <a:xfrm flipH="1">
                <a:off x="5681705" y="2028706"/>
                <a:ext cx="3657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513553" y="2028706"/>
                <a:ext cx="0" cy="274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1" name="Group 20"/>
          <p:cNvGrpSpPr/>
          <p:nvPr/>
        </p:nvGrpSpPr>
        <p:grpSpPr>
          <a:xfrm>
            <a:off x="5516880" y="2287869"/>
            <a:ext cx="3492650" cy="648307"/>
            <a:chOff x="5516880" y="2287869"/>
            <a:chExt cx="3492650" cy="648307"/>
          </a:xfrm>
        </p:grpSpPr>
        <p:sp>
          <p:nvSpPr>
            <p:cNvPr id="22" name="Rectangle 21"/>
            <p:cNvSpPr/>
            <p:nvPr/>
          </p:nvSpPr>
          <p:spPr>
            <a:xfrm>
              <a:off x="7239000" y="2590800"/>
              <a:ext cx="1770530" cy="338554"/>
            </a:xfrm>
            <a:prstGeom prst="rect">
              <a:avLst/>
            </a:prstGeom>
          </p:spPr>
          <p:txBody>
            <a:bodyPr wrap="square">
              <a:spAutoFit/>
            </a:bodyPr>
            <a:lstStyle/>
            <a:p>
              <a:pPr algn="r">
                <a:tabLst>
                  <a:tab pos="1490663" algn="dec"/>
                </a:tabLst>
              </a:pPr>
              <a:r>
                <a:rPr lang="en-US" sz="1600" dirty="0" smtClean="0"/>
                <a:t>5,850.00</a:t>
              </a:r>
            </a:p>
          </p:txBody>
        </p:sp>
        <p:grpSp>
          <p:nvGrpSpPr>
            <p:cNvPr id="23" name="Group 23"/>
            <p:cNvGrpSpPr/>
            <p:nvPr/>
          </p:nvGrpSpPr>
          <p:grpSpPr>
            <a:xfrm>
              <a:off x="5516880" y="2287869"/>
              <a:ext cx="3474720" cy="648307"/>
              <a:chOff x="121919" y="2479963"/>
              <a:chExt cx="3794761" cy="634776"/>
            </a:xfrm>
          </p:grpSpPr>
          <p:grpSp>
            <p:nvGrpSpPr>
              <p:cNvPr id="24" name="Group 49"/>
              <p:cNvGrpSpPr/>
              <p:nvPr/>
            </p:nvGrpSpPr>
            <p:grpSpPr>
              <a:xfrm>
                <a:off x="121919" y="2479963"/>
                <a:ext cx="3794761" cy="634776"/>
                <a:chOff x="2743199" y="3847372"/>
                <a:chExt cx="3794761" cy="634776"/>
              </a:xfrm>
            </p:grpSpPr>
            <p:grpSp>
              <p:nvGrpSpPr>
                <p:cNvPr id="26" name="Group 55"/>
                <p:cNvGrpSpPr/>
                <p:nvPr/>
              </p:nvGrpSpPr>
              <p:grpSpPr>
                <a:xfrm>
                  <a:off x="2743199" y="3847372"/>
                  <a:ext cx="3794760" cy="573706"/>
                  <a:chOff x="5673000" y="2714195"/>
                  <a:chExt cx="3523831" cy="573706"/>
                </a:xfrm>
              </p:grpSpPr>
              <p:sp>
                <p:nvSpPr>
                  <p:cNvPr id="28" name="Rectangle 27"/>
                  <p:cNvSpPr/>
                  <p:nvPr/>
                </p:nvSpPr>
                <p:spPr>
                  <a:xfrm>
                    <a:off x="5915155" y="2714195"/>
                    <a:ext cx="2871269" cy="331488"/>
                  </a:xfrm>
                  <a:prstGeom prst="rect">
                    <a:avLst/>
                  </a:prstGeom>
                </p:spPr>
                <p:txBody>
                  <a:bodyPr wrap="square">
                    <a:spAutoFit/>
                  </a:bodyPr>
                  <a:lstStyle/>
                  <a:p>
                    <a:pPr algn="ctr"/>
                    <a:r>
                      <a:rPr lang="en-US" sz="1600" dirty="0" smtClean="0"/>
                      <a:t>Cash</a:t>
                    </a:r>
                  </a:p>
                </p:txBody>
              </p:sp>
              <p:cxnSp>
                <p:nvCxnSpPr>
                  <p:cNvPr id="29" name="Straight Connector 28"/>
                  <p:cNvCxnSpPr/>
                  <p:nvPr/>
                </p:nvCxnSpPr>
                <p:spPr>
                  <a:xfrm flipH="1">
                    <a:off x="5673000" y="3019309"/>
                    <a:ext cx="35238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434915" y="3019307"/>
                    <a:ext cx="0" cy="2685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4678680" y="4150660"/>
                  <a:ext cx="1859280" cy="331488"/>
                </a:xfrm>
                <a:prstGeom prst="rect">
                  <a:avLst/>
                </a:prstGeom>
              </p:spPr>
              <p:txBody>
                <a:bodyPr wrap="square">
                  <a:spAutoFit/>
                </a:bodyPr>
                <a:lstStyle/>
                <a:p>
                  <a:pPr>
                    <a:tabLst>
                      <a:tab pos="1371600" algn="dec"/>
                    </a:tabLst>
                  </a:pPr>
                  <a:endParaRPr lang="en-US" sz="1600" dirty="0" smtClean="0"/>
                </a:p>
              </p:txBody>
            </p:sp>
          </p:grpSp>
          <p:sp>
            <p:nvSpPr>
              <p:cNvPr id="25" name="Rectangle 24"/>
              <p:cNvSpPr/>
              <p:nvPr/>
            </p:nvSpPr>
            <p:spPr>
              <a:xfrm>
                <a:off x="1950720" y="2766536"/>
                <a:ext cx="1828800" cy="331488"/>
              </a:xfrm>
              <a:prstGeom prst="rect">
                <a:avLst/>
              </a:prstGeom>
            </p:spPr>
            <p:txBody>
              <a:bodyPr wrap="square">
                <a:spAutoFit/>
              </a:bodyPr>
              <a:lstStyle/>
              <a:p>
                <a:pPr algn="r"/>
                <a:endParaRPr lang="en-US" sz="1600" dirty="0" smtClean="0"/>
              </a:p>
            </p:txBody>
          </p:sp>
        </p:grpSp>
      </p:grpSp>
      <p:sp>
        <p:nvSpPr>
          <p:cNvPr id="31" name="Down Arrow 30"/>
          <p:cNvSpPr/>
          <p:nvPr/>
        </p:nvSpPr>
        <p:spPr>
          <a:xfrm flipV="1">
            <a:off x="5791200" y="1905000"/>
            <a:ext cx="274320" cy="182880"/>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32" name="Down Arrow 31"/>
          <p:cNvSpPr/>
          <p:nvPr/>
        </p:nvSpPr>
        <p:spPr>
          <a:xfrm>
            <a:off x="7574280" y="2636520"/>
            <a:ext cx="274320" cy="182880"/>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grpSp>
        <p:nvGrpSpPr>
          <p:cNvPr id="33" name="Group 32"/>
          <p:cNvGrpSpPr/>
          <p:nvPr/>
        </p:nvGrpSpPr>
        <p:grpSpPr>
          <a:xfrm>
            <a:off x="381000" y="5486400"/>
            <a:ext cx="1893983" cy="762000"/>
            <a:chOff x="1820131" y="5410200"/>
            <a:chExt cx="1893983" cy="762000"/>
          </a:xfrm>
        </p:grpSpPr>
        <p:grpSp>
          <p:nvGrpSpPr>
            <p:cNvPr id="34" name="Group 44"/>
            <p:cNvGrpSpPr/>
            <p:nvPr/>
          </p:nvGrpSpPr>
          <p:grpSpPr>
            <a:xfrm>
              <a:off x="1820131" y="5410200"/>
              <a:ext cx="1295400" cy="762000"/>
              <a:chOff x="1066800" y="3429000"/>
              <a:chExt cx="1295400" cy="762000"/>
            </a:xfrm>
          </p:grpSpPr>
          <p:cxnSp>
            <p:nvCxnSpPr>
              <p:cNvPr id="36" name="Straight Arrow Connector 35"/>
              <p:cNvCxnSpPr/>
              <p:nvPr/>
            </p:nvCxnSpPr>
            <p:spPr>
              <a:xfrm flipV="1">
                <a:off x="1219200" y="3429000"/>
                <a:ext cx="1143000" cy="60960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7"/>
              <p:cNvSpPr>
                <a:spLocks noChangeArrowheads="1"/>
              </p:cNvSpPr>
              <p:nvPr/>
            </p:nvSpPr>
            <p:spPr bwMode="auto">
              <a:xfrm>
                <a:off x="1066800" y="3825240"/>
                <a:ext cx="365760" cy="365760"/>
              </a:xfrm>
              <a:prstGeom prst="ellipse">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a:r>
                  <a:rPr lang="en-US" b="1" dirty="0" smtClean="0"/>
                  <a:t>1</a:t>
                </a:r>
              </a:p>
            </p:txBody>
          </p:sp>
        </p:grpSp>
        <p:sp>
          <p:nvSpPr>
            <p:cNvPr id="35" name="TextBox 34"/>
            <p:cNvSpPr txBox="1"/>
            <p:nvPr/>
          </p:nvSpPr>
          <p:spPr>
            <a:xfrm>
              <a:off x="2209800" y="5791200"/>
              <a:ext cx="1504314" cy="369332"/>
            </a:xfrm>
            <a:prstGeom prst="rect">
              <a:avLst/>
            </a:prstGeom>
            <a:noFill/>
          </p:spPr>
          <p:txBody>
            <a:bodyPr wrap="square" rtlCol="0">
              <a:spAutoFit/>
            </a:bodyPr>
            <a:lstStyle/>
            <a:p>
              <a:r>
                <a:rPr lang="en-US" dirty="0" smtClean="0">
                  <a:solidFill>
                    <a:srgbClr val="0070C0"/>
                  </a:solidFill>
                </a:rPr>
                <a:t>Account Title</a:t>
              </a:r>
              <a:endParaRPr lang="en-US" dirty="0">
                <a:solidFill>
                  <a:srgbClr val="0070C0"/>
                </a:solidFill>
              </a:endParaRPr>
            </a:p>
          </p:txBody>
        </p:sp>
      </p:grpSp>
      <p:grpSp>
        <p:nvGrpSpPr>
          <p:cNvPr id="38" name="Group 37"/>
          <p:cNvGrpSpPr/>
          <p:nvPr/>
        </p:nvGrpSpPr>
        <p:grpSpPr>
          <a:xfrm>
            <a:off x="3410081" y="5410200"/>
            <a:ext cx="2110431" cy="838200"/>
            <a:chOff x="5628622" y="5334000"/>
            <a:chExt cx="2110431" cy="838200"/>
          </a:xfrm>
        </p:grpSpPr>
        <p:grpSp>
          <p:nvGrpSpPr>
            <p:cNvPr id="39" name="Group 50"/>
            <p:cNvGrpSpPr/>
            <p:nvPr/>
          </p:nvGrpSpPr>
          <p:grpSpPr>
            <a:xfrm>
              <a:off x="5628622" y="5334000"/>
              <a:ext cx="704719" cy="838200"/>
              <a:chOff x="1066800" y="3352800"/>
              <a:chExt cx="704719" cy="838200"/>
            </a:xfrm>
          </p:grpSpPr>
          <p:cxnSp>
            <p:nvCxnSpPr>
              <p:cNvPr id="41" name="Straight Arrow Connector 40"/>
              <p:cNvCxnSpPr/>
              <p:nvPr/>
            </p:nvCxnSpPr>
            <p:spPr>
              <a:xfrm flipV="1">
                <a:off x="1238119" y="3352800"/>
                <a:ext cx="533400" cy="68580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Rectangle 7"/>
              <p:cNvSpPr>
                <a:spLocks noChangeArrowheads="1"/>
              </p:cNvSpPr>
              <p:nvPr/>
            </p:nvSpPr>
            <p:spPr bwMode="auto">
              <a:xfrm>
                <a:off x="1066800" y="3825240"/>
                <a:ext cx="365760" cy="365760"/>
              </a:xfrm>
              <a:prstGeom prst="ellipse">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a:r>
                  <a:rPr lang="en-US" b="1" dirty="0" smtClean="0"/>
                  <a:t>2</a:t>
                </a:r>
              </a:p>
            </p:txBody>
          </p:sp>
        </p:grpSp>
        <p:sp>
          <p:nvSpPr>
            <p:cNvPr id="40" name="TextBox 39"/>
            <p:cNvSpPr txBox="1"/>
            <p:nvPr/>
          </p:nvSpPr>
          <p:spPr>
            <a:xfrm>
              <a:off x="6019800" y="5791200"/>
              <a:ext cx="1719253" cy="369332"/>
            </a:xfrm>
            <a:prstGeom prst="rect">
              <a:avLst/>
            </a:prstGeom>
            <a:noFill/>
          </p:spPr>
          <p:txBody>
            <a:bodyPr wrap="none" rtlCol="0">
              <a:spAutoFit/>
            </a:bodyPr>
            <a:lstStyle/>
            <a:p>
              <a:r>
                <a:rPr lang="en-US" dirty="0" smtClean="0">
                  <a:solidFill>
                    <a:srgbClr val="0070C0"/>
                  </a:solidFill>
                </a:rPr>
                <a:t>Interest Amount</a:t>
              </a:r>
              <a:endParaRPr lang="en-US" dirty="0">
                <a:solidFill>
                  <a:srgbClr val="0070C0"/>
                </a:solidFill>
              </a:endParaRPr>
            </a:p>
          </p:txBody>
        </p:sp>
      </p:grpSp>
      <p:grpSp>
        <p:nvGrpSpPr>
          <p:cNvPr id="43" name="Group 42"/>
          <p:cNvGrpSpPr/>
          <p:nvPr/>
        </p:nvGrpSpPr>
        <p:grpSpPr>
          <a:xfrm>
            <a:off x="6431051" y="5410200"/>
            <a:ext cx="1939931" cy="838200"/>
            <a:chOff x="7661269" y="5334000"/>
            <a:chExt cx="1939931" cy="838200"/>
          </a:xfrm>
        </p:grpSpPr>
        <p:grpSp>
          <p:nvGrpSpPr>
            <p:cNvPr id="44" name="Group 53"/>
            <p:cNvGrpSpPr/>
            <p:nvPr/>
          </p:nvGrpSpPr>
          <p:grpSpPr>
            <a:xfrm>
              <a:off x="7661269" y="5334000"/>
              <a:ext cx="960349" cy="838200"/>
              <a:chOff x="1066800" y="3352800"/>
              <a:chExt cx="960349" cy="838200"/>
            </a:xfrm>
          </p:grpSpPr>
          <p:cxnSp>
            <p:nvCxnSpPr>
              <p:cNvPr id="46" name="Straight Arrow Connector 45"/>
              <p:cNvCxnSpPr/>
              <p:nvPr/>
            </p:nvCxnSpPr>
            <p:spPr>
              <a:xfrm flipV="1">
                <a:off x="1265149" y="3352800"/>
                <a:ext cx="762000" cy="68580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Rectangle 7"/>
              <p:cNvSpPr>
                <a:spLocks noChangeArrowheads="1"/>
              </p:cNvSpPr>
              <p:nvPr/>
            </p:nvSpPr>
            <p:spPr bwMode="auto">
              <a:xfrm>
                <a:off x="1066800" y="3825240"/>
                <a:ext cx="365760" cy="365760"/>
              </a:xfrm>
              <a:prstGeom prst="ellipse">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a:r>
                  <a:rPr lang="en-US" b="1" dirty="0" smtClean="0"/>
                  <a:t>3</a:t>
                </a:r>
              </a:p>
            </p:txBody>
          </p:sp>
        </p:grpSp>
        <p:sp>
          <p:nvSpPr>
            <p:cNvPr id="45" name="TextBox 44"/>
            <p:cNvSpPr txBox="1"/>
            <p:nvPr/>
          </p:nvSpPr>
          <p:spPr>
            <a:xfrm>
              <a:off x="8001000" y="5791200"/>
              <a:ext cx="1600200" cy="369332"/>
            </a:xfrm>
            <a:prstGeom prst="rect">
              <a:avLst/>
            </a:prstGeom>
            <a:noFill/>
          </p:spPr>
          <p:txBody>
            <a:bodyPr wrap="square" rtlCol="0">
              <a:spAutoFit/>
            </a:bodyPr>
            <a:lstStyle/>
            <a:p>
              <a:r>
                <a:rPr lang="en-US" dirty="0" smtClean="0">
                  <a:solidFill>
                    <a:srgbClr val="0070C0"/>
                  </a:solidFill>
                </a:rPr>
                <a:t>Cash Payment</a:t>
              </a:r>
              <a:endParaRPr lang="en-US" dirty="0">
                <a:solidFill>
                  <a:srgbClr val="0070C0"/>
                </a:solidFill>
              </a:endParaRPr>
            </a:p>
          </p:txBody>
        </p:sp>
      </p:grpSp>
      <p:graphicFrame>
        <p:nvGraphicFramePr>
          <p:cNvPr id="48" name="Table 47"/>
          <p:cNvGraphicFramePr>
            <a:graphicFrameLocks noGrp="1"/>
          </p:cNvGraphicFramePr>
          <p:nvPr/>
        </p:nvGraphicFramePr>
        <p:xfrm>
          <a:off x="251460" y="2797461"/>
          <a:ext cx="5212080" cy="988758"/>
        </p:xfrm>
        <a:graphic>
          <a:graphicData uri="http://schemas.openxmlformats.org/drawingml/2006/table">
            <a:tbl>
              <a:tblPr/>
              <a:tblGrid>
                <a:gridCol w="1097280"/>
                <a:gridCol w="274320"/>
                <a:gridCol w="1097280"/>
                <a:gridCol w="274320"/>
                <a:gridCol w="1097280"/>
                <a:gridCol w="274320"/>
                <a:gridCol w="1097280"/>
              </a:tblGrid>
              <a:tr h="301451">
                <a:tc>
                  <a:txBody>
                    <a:bodyPr/>
                    <a:lstStyle/>
                    <a:p>
                      <a:pPr algn="ctr" fontAlgn="b"/>
                      <a:r>
                        <a:rPr lang="en-US" sz="1600" b="1" i="0" u="none" strike="noStrike" dirty="0">
                          <a:solidFill>
                            <a:srgbClr val="000000"/>
                          </a:solidFill>
                          <a:latin typeface="Calibri"/>
                        </a:rPr>
                        <a:t>Face Value </a:t>
                      </a:r>
                    </a:p>
                  </a:txBody>
                  <a:tcPr marL="6699" marR="6699" marT="6699" marB="0" anchor="ctr">
                    <a:lnL>
                      <a:noFill/>
                    </a:lnL>
                    <a:lnR>
                      <a:noFill/>
                    </a:lnR>
                    <a:lnT>
                      <a:noFill/>
                    </a:lnT>
                    <a:lnB>
                      <a:noFill/>
                    </a:lnB>
                  </a:tcPr>
                </a:tc>
                <a:tc>
                  <a:txBody>
                    <a:bodyPr/>
                    <a:lstStyle/>
                    <a:p>
                      <a:pPr algn="ctr" fontAlgn="b"/>
                      <a:r>
                        <a:rPr lang="en-US" sz="1600" b="1" i="0" u="none" strike="noStrike" dirty="0" smtClean="0">
                          <a:solidFill>
                            <a:srgbClr val="000000"/>
                          </a:solidFill>
                          <a:latin typeface="+mn-lt"/>
                        </a:rPr>
                        <a:t>×</a:t>
                      </a:r>
                      <a:endParaRPr lang="en-US" sz="1600" b="1" i="0" u="none" strike="noStrike" dirty="0">
                        <a:solidFill>
                          <a:srgbClr val="000000"/>
                        </a:solidFill>
                        <a:latin typeface="Calibri"/>
                      </a:endParaRPr>
                    </a:p>
                  </a:txBody>
                  <a:tcPr marL="6699" marR="6699" marT="6699" marB="0" anchor="ctr">
                    <a:lnL>
                      <a:noFill/>
                    </a:lnL>
                    <a:lnR>
                      <a:noFill/>
                    </a:lnR>
                    <a:lnT>
                      <a:noFill/>
                    </a:lnT>
                    <a:lnB>
                      <a:noFill/>
                    </a:lnB>
                  </a:tcPr>
                </a:tc>
                <a:tc>
                  <a:txBody>
                    <a:bodyPr/>
                    <a:lstStyle/>
                    <a:p>
                      <a:pPr algn="ctr" fontAlgn="b"/>
                      <a:r>
                        <a:rPr lang="en-US" sz="1600" b="1" i="0" u="none" strike="noStrike" dirty="0">
                          <a:solidFill>
                            <a:srgbClr val="000000"/>
                          </a:solidFill>
                          <a:latin typeface="Calibri"/>
                        </a:rPr>
                        <a:t>Stated Interest Rate </a:t>
                      </a:r>
                    </a:p>
                  </a:txBody>
                  <a:tcPr marL="6699" marR="6699" marT="6699" marB="0" anchor="ctr">
                    <a:lnL>
                      <a:noFill/>
                    </a:lnL>
                    <a:lnR>
                      <a:noFill/>
                    </a:lnR>
                    <a:lnT>
                      <a:noFill/>
                    </a:lnT>
                    <a:lnB>
                      <a:noFill/>
                    </a:lnB>
                  </a:tcPr>
                </a:tc>
                <a:tc>
                  <a:txBody>
                    <a:bodyPr/>
                    <a:lstStyle/>
                    <a:p>
                      <a:pPr algn="ctr" fontAlgn="b"/>
                      <a:r>
                        <a:rPr lang="en-US" sz="1600" b="1" i="0" u="none" strike="noStrike" dirty="0" smtClean="0">
                          <a:solidFill>
                            <a:srgbClr val="000000"/>
                          </a:solidFill>
                          <a:latin typeface="+mn-lt"/>
                        </a:rPr>
                        <a:t>×</a:t>
                      </a:r>
                      <a:endParaRPr lang="en-US" sz="1600" b="1" i="0" u="none" strike="noStrike" dirty="0">
                        <a:solidFill>
                          <a:srgbClr val="000000"/>
                        </a:solidFill>
                        <a:latin typeface="Calibri"/>
                      </a:endParaRPr>
                    </a:p>
                  </a:txBody>
                  <a:tcPr marL="6699" marR="6699" marT="6699" marB="0" anchor="ctr">
                    <a:lnL>
                      <a:noFill/>
                    </a:lnL>
                    <a:lnR>
                      <a:noFill/>
                    </a:lnR>
                    <a:lnT>
                      <a:noFill/>
                    </a:lnT>
                    <a:lnB>
                      <a:noFill/>
                    </a:lnB>
                  </a:tcPr>
                </a:tc>
                <a:tc>
                  <a:txBody>
                    <a:bodyPr/>
                    <a:lstStyle/>
                    <a:p>
                      <a:pPr algn="ctr" fontAlgn="b"/>
                      <a:r>
                        <a:rPr lang="en-US" sz="1600" b="1" i="0" u="none" strike="noStrike" dirty="0">
                          <a:solidFill>
                            <a:srgbClr val="000000"/>
                          </a:solidFill>
                          <a:latin typeface="Calibri"/>
                        </a:rPr>
                        <a:t>Time as Fraction of a Year </a:t>
                      </a:r>
                    </a:p>
                  </a:txBody>
                  <a:tcPr marL="6699" marR="6699" marT="6699" marB="0" anchor="ctr">
                    <a:lnL>
                      <a:noFill/>
                    </a:lnL>
                    <a:lnR>
                      <a:noFill/>
                    </a:lnR>
                    <a:lnT>
                      <a:noFill/>
                    </a:lnT>
                    <a:lnB>
                      <a:noFill/>
                    </a:lnB>
                  </a:tcPr>
                </a:tc>
                <a:tc>
                  <a:txBody>
                    <a:bodyPr/>
                    <a:lstStyle/>
                    <a:p>
                      <a:pPr algn="ctr" fontAlgn="b"/>
                      <a:r>
                        <a:rPr lang="en-US" sz="1600" b="1" i="0" u="none" strike="noStrike" dirty="0" smtClean="0">
                          <a:solidFill>
                            <a:srgbClr val="000000"/>
                          </a:solidFill>
                          <a:latin typeface="Calibri"/>
                        </a:rPr>
                        <a:t>=</a:t>
                      </a:r>
                      <a:endParaRPr lang="en-US" sz="1600" b="1" i="0" u="none" strike="noStrike" dirty="0">
                        <a:solidFill>
                          <a:srgbClr val="000000"/>
                        </a:solidFill>
                        <a:latin typeface="Calibri"/>
                      </a:endParaRPr>
                    </a:p>
                  </a:txBody>
                  <a:tcPr marL="6699" marR="6699" marT="6699" marB="0" anchor="ctr">
                    <a:lnL>
                      <a:noFill/>
                    </a:lnL>
                    <a:lnR>
                      <a:noFill/>
                    </a:lnR>
                    <a:lnT>
                      <a:noFill/>
                    </a:lnT>
                    <a:lnB>
                      <a:noFill/>
                    </a:lnB>
                  </a:tcPr>
                </a:tc>
                <a:tc>
                  <a:txBody>
                    <a:bodyPr/>
                    <a:lstStyle/>
                    <a:p>
                      <a:pPr algn="ctr" fontAlgn="b"/>
                      <a:r>
                        <a:rPr lang="en-US" sz="1600" b="1" i="0" u="none" strike="noStrike" dirty="0">
                          <a:solidFill>
                            <a:srgbClr val="000000"/>
                          </a:solidFill>
                          <a:latin typeface="Calibri"/>
                        </a:rPr>
                        <a:t>Interest Payment </a:t>
                      </a:r>
                    </a:p>
                  </a:txBody>
                  <a:tcPr marL="6699" marR="6699" marT="6699" marB="0" anchor="ctr">
                    <a:lnL>
                      <a:noFill/>
                    </a:lnL>
                    <a:lnR>
                      <a:noFill/>
                    </a:lnR>
                    <a:lnT>
                      <a:noFill/>
                    </a:lnT>
                    <a:lnB>
                      <a:noFill/>
                    </a:lnB>
                  </a:tcPr>
                </a:tc>
              </a:tr>
              <a:tr h="160774">
                <a:tc>
                  <a:txBody>
                    <a:bodyPr/>
                    <a:lstStyle/>
                    <a:p>
                      <a:pPr algn="ctr" fontAlgn="b"/>
                      <a:r>
                        <a:rPr lang="en-US" sz="1600" b="0" i="0" u="none" strike="noStrike" dirty="0">
                          <a:solidFill>
                            <a:srgbClr val="000000"/>
                          </a:solidFill>
                          <a:latin typeface="Calibri"/>
                        </a:rPr>
                        <a:t>$180,000.00 </a:t>
                      </a:r>
                    </a:p>
                  </a:txBody>
                  <a:tcPr marL="6699" marR="6699" marT="6699" marB="0" anchor="ctr">
                    <a:lnL>
                      <a:noFill/>
                    </a:lnL>
                    <a:lnR>
                      <a:noFill/>
                    </a:lnR>
                    <a:lnT>
                      <a:noFill/>
                    </a:lnT>
                    <a:lnB>
                      <a:noFill/>
                    </a:lnB>
                  </a:tcPr>
                </a:tc>
                <a:tc>
                  <a:txBody>
                    <a:bodyPr/>
                    <a:lstStyle/>
                    <a:p>
                      <a:pPr algn="ctr" fontAlgn="b"/>
                      <a:r>
                        <a:rPr lang="en-US" sz="1600" b="0" i="0" u="none" strike="noStrike" dirty="0">
                          <a:solidFill>
                            <a:srgbClr val="000000"/>
                          </a:solidFill>
                          <a:latin typeface="Calibri"/>
                        </a:rPr>
                        <a:t>× </a:t>
                      </a:r>
                    </a:p>
                  </a:txBody>
                  <a:tcPr marL="6699" marR="6699" marT="6699" marB="0" anchor="ctr">
                    <a:lnL>
                      <a:noFill/>
                    </a:lnL>
                    <a:lnR>
                      <a:noFill/>
                    </a:lnR>
                    <a:lnT>
                      <a:noFill/>
                    </a:lnT>
                    <a:lnB>
                      <a:noFill/>
                    </a:lnB>
                  </a:tcPr>
                </a:tc>
                <a:tc>
                  <a:txBody>
                    <a:bodyPr/>
                    <a:lstStyle/>
                    <a:p>
                      <a:pPr algn="ctr" fontAlgn="b"/>
                      <a:r>
                        <a:rPr lang="en-US" sz="1600" b="0" i="0" u="none" strike="noStrike" dirty="0">
                          <a:solidFill>
                            <a:srgbClr val="000000"/>
                          </a:solidFill>
                          <a:latin typeface="Calibri"/>
                        </a:rPr>
                        <a:t>6.50%</a:t>
                      </a:r>
                    </a:p>
                  </a:txBody>
                  <a:tcPr marL="6699" marR="6699" marT="6699" marB="0" anchor="ctr">
                    <a:lnL>
                      <a:noFill/>
                    </a:lnL>
                    <a:lnR>
                      <a:noFill/>
                    </a:lnR>
                    <a:lnT>
                      <a:noFill/>
                    </a:lnT>
                    <a:lnB>
                      <a:noFill/>
                    </a:lnB>
                  </a:tcPr>
                </a:tc>
                <a:tc>
                  <a:txBody>
                    <a:bodyPr/>
                    <a:lstStyle/>
                    <a:p>
                      <a:pPr algn="ctr" fontAlgn="b"/>
                      <a:r>
                        <a:rPr lang="en-US" sz="1600" b="0" i="0" u="none" strike="noStrike" dirty="0">
                          <a:solidFill>
                            <a:srgbClr val="000000"/>
                          </a:solidFill>
                          <a:latin typeface="Calibri"/>
                        </a:rPr>
                        <a:t>× </a:t>
                      </a:r>
                    </a:p>
                  </a:txBody>
                  <a:tcPr marL="6699" marR="6699" marT="6699" marB="0" anchor="ctr">
                    <a:lnL>
                      <a:noFill/>
                    </a:lnL>
                    <a:lnR>
                      <a:noFill/>
                    </a:lnR>
                    <a:lnT>
                      <a:noFill/>
                    </a:lnT>
                    <a:lnB>
                      <a:noFill/>
                    </a:lnB>
                  </a:tcPr>
                </a:tc>
                <a:tc>
                  <a:txBody>
                    <a:bodyPr/>
                    <a:lstStyle/>
                    <a:p>
                      <a:pPr algn="ctr" fontAlgn="b"/>
                      <a:r>
                        <a:rPr lang="en-US" sz="1600" b="0" i="0" u="none" strike="noStrike" dirty="0">
                          <a:solidFill>
                            <a:srgbClr val="000000"/>
                          </a:solidFill>
                          <a:latin typeface="Calibri"/>
                        </a:rPr>
                        <a:t>180/360 </a:t>
                      </a:r>
                    </a:p>
                  </a:txBody>
                  <a:tcPr marL="6699" marR="6699" marT="6699" marB="0" anchor="ctr">
                    <a:lnL>
                      <a:noFill/>
                    </a:lnL>
                    <a:lnR>
                      <a:noFill/>
                    </a:lnR>
                    <a:lnT>
                      <a:noFill/>
                    </a:lnT>
                    <a:lnB>
                      <a:noFill/>
                    </a:lnB>
                  </a:tcPr>
                </a:tc>
                <a:tc>
                  <a:txBody>
                    <a:bodyPr/>
                    <a:lstStyle/>
                    <a:p>
                      <a:pPr algn="ctr" fontAlgn="b"/>
                      <a:r>
                        <a:rPr lang="en-US" sz="1600" b="0" i="0" u="none" strike="noStrike" dirty="0" smtClean="0">
                          <a:solidFill>
                            <a:srgbClr val="000000"/>
                          </a:solidFill>
                          <a:latin typeface="Calibri"/>
                        </a:rPr>
                        <a:t>=</a:t>
                      </a:r>
                      <a:endParaRPr lang="en-US" sz="1600" b="0" i="0" u="none" strike="noStrike" dirty="0">
                        <a:solidFill>
                          <a:srgbClr val="000000"/>
                        </a:solidFill>
                        <a:latin typeface="Calibri"/>
                      </a:endParaRPr>
                    </a:p>
                  </a:txBody>
                  <a:tcPr marL="6699" marR="6699" marT="6699" marB="0" anchor="ctr">
                    <a:lnL>
                      <a:noFill/>
                    </a:lnL>
                    <a:lnR>
                      <a:noFill/>
                    </a:lnR>
                    <a:lnT>
                      <a:noFill/>
                    </a:lnT>
                    <a:lnB>
                      <a:noFill/>
                    </a:lnB>
                  </a:tcPr>
                </a:tc>
                <a:tc>
                  <a:txBody>
                    <a:bodyPr/>
                    <a:lstStyle/>
                    <a:p>
                      <a:pPr algn="ctr" fontAlgn="b"/>
                      <a:r>
                        <a:rPr lang="en-US" sz="1600" b="0" i="0" u="none" strike="noStrike" dirty="0">
                          <a:solidFill>
                            <a:srgbClr val="000000"/>
                          </a:solidFill>
                          <a:latin typeface="Calibri"/>
                        </a:rPr>
                        <a:t>$5,850.00 </a:t>
                      </a:r>
                    </a:p>
                  </a:txBody>
                  <a:tcPr marL="6699" marR="6699" marT="6699" marB="0" anchor="ctr">
                    <a:lnL>
                      <a:noFill/>
                    </a:lnL>
                    <a:lnR>
                      <a:noFill/>
                    </a:lnR>
                    <a:lnT>
                      <a:noFill/>
                    </a:lnT>
                    <a:lnB>
                      <a:noFill/>
                    </a:lnB>
                  </a:tcPr>
                </a:tc>
              </a:tr>
            </a:tbl>
          </a:graphicData>
        </a:graphic>
      </p:graphicFrame>
      <p:pic>
        <p:nvPicPr>
          <p:cNvPr id="4" name="Audio 3">
            <a:hlinkClick r:id="" action="ppaction://media"/>
          </p:cNvPr>
          <p:cNvPicPr>
            <a:picLocks noChangeAspect="1"/>
          </p:cNvPicPr>
          <p:nvPr>
            <a:audioFile r:link="rId2"/>
            <p:extLst>
              <p:ext uri="{DAA4B4D4-6D71-4841-9C94-3DE7FCFB9230}">
                <p14:media xmlns="" xmlns:p14="http://schemas.microsoft.com/office/powerpoint/2010/main" r:embed="rId5"/>
              </p:ext>
            </p:extLst>
          </p:nvPr>
        </p:nvPicPr>
        <p:blipFill>
          <a:blip r:embed="rId6" cstate="print"/>
          <a:stretch>
            <a:fillRect/>
          </a:stretch>
        </p:blipFill>
        <p:spPr>
          <a:xfrm>
            <a:off x="8382000" y="6096000"/>
            <a:ext cx="609600" cy="609600"/>
          </a:xfrm>
          <a:prstGeom prst="rect">
            <a:avLst/>
          </a:prstGeom>
        </p:spPr>
      </p:pic>
    </p:spTree>
    <p:custDataLst>
      <p:tags r:id="rId1"/>
    </p:custDataLst>
  </p:cSld>
  <p:clrMapOvr>
    <a:masterClrMapping/>
  </p:clrMapOvr>
  <p:transition advTm="7362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left)">
                                      <p:cBhvr>
                                        <p:cTn id="16" dur="500"/>
                                        <p:tgtEl>
                                          <p:spTgt spid="4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1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10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down)">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4"/>
                </p:tgtEl>
              </p:cMediaNode>
            </p:audio>
          </p:childTnLst>
        </p:cTn>
      </p:par>
    </p:tnLst>
    <p:bldLst>
      <p:bldP spid="49" grpId="0" animBg="1"/>
      <p:bldP spid="6" grpId="0" animBg="1"/>
      <p:bldP spid="31" grpId="0" animBg="1"/>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3"/>
</p:tagLst>
</file>

<file path=ppt/tags/tag2.xml><?xml version="1.0" encoding="utf-8"?>
<p:tagLst xmlns:a="http://schemas.openxmlformats.org/drawingml/2006/main" xmlns:r="http://schemas.openxmlformats.org/officeDocument/2006/relationships" xmlns:p="http://schemas.openxmlformats.org/presentationml/2006/main">
  <p:tag name="TIMING" val="|3.5|8.9|6.6|6.7|4.6|4|4.2"/>
</p:tagLst>
</file>

<file path=ppt/tags/tag3.xml><?xml version="1.0" encoding="utf-8"?>
<p:tagLst xmlns:a="http://schemas.openxmlformats.org/drawingml/2006/main" xmlns:r="http://schemas.openxmlformats.org/officeDocument/2006/relationships" xmlns:p="http://schemas.openxmlformats.org/presentationml/2006/main">
  <p:tag name="TIMING" val="|71.8"/>
</p:tagLst>
</file>

<file path=ppt/tags/tag4.xml><?xml version="1.0" encoding="utf-8"?>
<p:tagLst xmlns:a="http://schemas.openxmlformats.org/drawingml/2006/main" xmlns:r="http://schemas.openxmlformats.org/officeDocument/2006/relationships" xmlns:p="http://schemas.openxmlformats.org/presentationml/2006/main">
  <p:tag name="TIMING" val="|28.6|7.6|9.2|10.4|4.5|4.4|3.6|5.8|5.3"/>
</p:tagLst>
</file>

<file path=ppt/tags/tag5.xml><?xml version="1.0" encoding="utf-8"?>
<p:tagLst xmlns:a="http://schemas.openxmlformats.org/drawingml/2006/main" xmlns:r="http://schemas.openxmlformats.org/officeDocument/2006/relationships" xmlns:p="http://schemas.openxmlformats.org/presentationml/2006/main">
  <p:tag name="TIMING" val="|2.5|13|6.6|6.5|3.8|3.6|5.1"/>
</p:tagLst>
</file>

<file path=ppt/tags/tag6.xml><?xml version="1.0" encoding="utf-8"?>
<p:tagLst xmlns:a="http://schemas.openxmlformats.org/drawingml/2006/main" xmlns:r="http://schemas.openxmlformats.org/officeDocument/2006/relationships" xmlns:p="http://schemas.openxmlformats.org/presentationml/2006/main">
  <p:tag name="TIMING" val="|4.3|9.4|24.7|5.4|4.4|3.3|8.8|4.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17723</TotalTime>
  <Words>669</Words>
  <Application>Microsoft Office PowerPoint</Application>
  <PresentationFormat>On-screen Show (4:3)</PresentationFormat>
  <Paragraphs>191</Paragraphs>
  <Slides>9</Slides>
  <Notes>0</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Custom Design</vt:lpstr>
      <vt:lpstr>Slide 1</vt:lpstr>
      <vt:lpstr>Applying for a Business Loan</vt:lpstr>
      <vt:lpstr>Applying for a Business Loan</vt:lpstr>
      <vt:lpstr>Signing a Long-Term Note Payable</vt:lpstr>
      <vt:lpstr>Making a Monthly Payment on a Long-Term Note Payable</vt:lpstr>
      <vt:lpstr>Making a Monthly Payment on a Long-Term Note Payable</vt:lpstr>
      <vt:lpstr>Issuing Bonds</vt:lpstr>
      <vt:lpstr>Issuing Bonds</vt:lpstr>
      <vt:lpstr>Paying Interest on Bonds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McLaughlin</dc:creator>
  <cp:lastModifiedBy>Matthew</cp:lastModifiedBy>
  <cp:revision>292</cp:revision>
  <dcterms:created xsi:type="dcterms:W3CDTF">2012-07-02T15:51:50Z</dcterms:created>
  <dcterms:modified xsi:type="dcterms:W3CDTF">2015-08-11T17:53:09Z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-748959103</vt:i4>
  </property>
  <property fmtid="{D5CDD505-2E9C-101B-9397-08002B2CF9AE}" pid="3" name="_NewReviewCycle">
    <vt:lpwstr/>
  </property>
  <property fmtid="{D5CDD505-2E9C-101B-9397-08002B2CF9AE}" pid="4" name="_EmailSubject">
    <vt:lpwstr>C21 PPT Sample Comments</vt:lpwstr>
  </property>
  <property fmtid="{D5CDD505-2E9C-101B-9397-08002B2CF9AE}" pid="5" name="_AuthorEmail">
    <vt:lpwstr>Diane.Bowdler@cengage.com</vt:lpwstr>
  </property>
  <property fmtid="{D5CDD505-2E9C-101B-9397-08002B2CF9AE}" pid="6" name="_AuthorEmailDisplayName">
    <vt:lpwstr>Bowdler, Diane</vt:lpwstr>
  </property>
</Properties>
</file>