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334" r:id="rId3"/>
    <p:sldId id="335" r:id="rId4"/>
    <p:sldId id="298" r:id="rId5"/>
    <p:sldId id="319" r:id="rId6"/>
    <p:sldId id="320" r:id="rId7"/>
    <p:sldId id="321" r:id="rId8"/>
    <p:sldId id="322" r:id="rId9"/>
    <p:sldId id="323" r:id="rId10"/>
    <p:sldId id="324" r:id="rId11"/>
    <p:sldId id="325" r:id="rId12"/>
    <p:sldId id="326" r:id="rId13"/>
    <p:sldId id="327" r:id="rId14"/>
    <p:sldId id="333" r:id="rId15"/>
    <p:sldId id="328" r:id="rId16"/>
    <p:sldId id="329" r:id="rId17"/>
    <p:sldId id="330" r:id="rId18"/>
    <p:sldId id="331" r:id="rId19"/>
    <p:sldId id="332" r:id="rId20"/>
    <p:sldId id="336" r:id="rId21"/>
    <p:sldId id="339" r:id="rId22"/>
    <p:sldId id="340" r:id="rId23"/>
    <p:sldId id="341" r:id="rId24"/>
    <p:sldId id="343" r:id="rId25"/>
    <p:sldId id="285" r:id="rId26"/>
    <p:sldId id="342" r:id="rId27"/>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3" autoAdjust="0"/>
    <p:restoredTop sz="74388" autoAdjust="0"/>
  </p:normalViewPr>
  <p:slideViewPr>
    <p:cSldViewPr snapToGrid="0">
      <p:cViewPr varScale="1">
        <p:scale>
          <a:sx n="59" d="100"/>
          <a:sy n="59" d="100"/>
        </p:scale>
        <p:origin x="78"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4178"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434179"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43418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4181"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4182"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434183"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600C2185-DB8A-4608-B39E-E29A140BF8BC}" type="slidenum">
              <a:rPr lang="en-US" altLang="en-US"/>
              <a:pPr/>
              <a:t>‹#›</a:t>
            </a:fld>
            <a:endParaRPr lang="en-US" altLang="en-US"/>
          </a:p>
        </p:txBody>
      </p:sp>
    </p:spTree>
    <p:extLst>
      <p:ext uri="{BB962C8B-B14F-4D97-AF65-F5344CB8AC3E}">
        <p14:creationId xmlns:p14="http://schemas.microsoft.com/office/powerpoint/2010/main" val="37263479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7D0BD-9BEE-49E9-A146-452D86510C07}" type="slidenum">
              <a:rPr lang="en-US" altLang="en-US"/>
              <a:pPr/>
              <a:t>1</a:t>
            </a:fld>
            <a:endParaRPr lang="en-US" alt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258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2D9A7-C171-48E7-9281-78AAB36204DC}" type="slidenum">
              <a:rPr lang="en-US" altLang="en-US"/>
              <a:pPr/>
              <a:t>12</a:t>
            </a:fld>
            <a:endParaRPr lang="en-US" alt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640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B7A79-DE0F-4B45-8C7F-E2703CA6848D}" type="slidenum">
              <a:rPr lang="en-US" altLang="en-US"/>
              <a:pPr/>
              <a:t>13</a:t>
            </a:fld>
            <a:endParaRPr lang="en-US" alt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altLang="en-US" dirty="0" smtClean="0"/>
              <a:t>What type of impact does</a:t>
            </a:r>
            <a:r>
              <a:rPr lang="en-US" altLang="en-US" baseline="0" dirty="0" smtClean="0"/>
              <a:t> greenhouse gases have on the environment?  </a:t>
            </a:r>
            <a:r>
              <a:rPr lang="en-US" altLang="en-US" i="1" baseline="0" dirty="0" smtClean="0"/>
              <a:t>Greenhouse gases allow sunlight to freely enter the atmosphere, trapping heat-causing “greenhouse” effect.  </a:t>
            </a:r>
            <a:r>
              <a:rPr lang="en-US" altLang="en-US" i="0" baseline="0" dirty="0" smtClean="0"/>
              <a:t>Burning fossil fuels such as petroleum, coal, or natural gas causes emission of carbon dioxide, a greenhouse gas.  </a:t>
            </a:r>
            <a:endParaRPr lang="en-US" altLang="en-US" dirty="0"/>
          </a:p>
        </p:txBody>
      </p:sp>
    </p:spTree>
    <p:extLst>
      <p:ext uri="{BB962C8B-B14F-4D97-AF65-F5344CB8AC3E}">
        <p14:creationId xmlns:p14="http://schemas.microsoft.com/office/powerpoint/2010/main" val="117475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E928B-20BE-4989-964E-EA9C539F0053}" type="slidenum">
              <a:rPr lang="en-US" altLang="en-US"/>
              <a:pPr/>
              <a:t>14</a:t>
            </a:fld>
            <a:endParaRPr lang="en-US" alt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8779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8F67D-0E7B-4904-8481-884F1C206A2B}" type="slidenum">
              <a:rPr lang="en-US" altLang="en-US"/>
              <a:pPr/>
              <a:t>15</a:t>
            </a:fld>
            <a:endParaRPr lang="en-US" alt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897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70DBC-829D-40AC-B26C-AEA90552919A}" type="slidenum">
              <a:rPr lang="en-US" altLang="en-US"/>
              <a:pPr/>
              <a:t>16</a:t>
            </a:fld>
            <a:endParaRPr lang="en-US" alt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293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21BE0-25D9-43D0-8971-7A33EFD1E169}" type="slidenum">
              <a:rPr lang="en-US" altLang="en-US"/>
              <a:pPr/>
              <a:t>17</a:t>
            </a:fld>
            <a:endParaRPr lang="en-US" alt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281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C2729-8616-4FB7-9593-60A332BA5FF4}" type="slidenum">
              <a:rPr lang="en-US" altLang="en-US"/>
              <a:pPr/>
              <a:t>18</a:t>
            </a:fld>
            <a:endParaRPr lang="en-US" alt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ltLang="en-US" dirty="0" smtClean="0"/>
              <a:t>Solar Energy – The government offers tax</a:t>
            </a:r>
            <a:r>
              <a:rPr lang="en-US" altLang="en-US" baseline="0" dirty="0" smtClean="0"/>
              <a:t> breaks to individuals and businesses who install solar panels.  What are some of the advantages and disadvantages of using solar energy?  </a:t>
            </a:r>
            <a:r>
              <a:rPr lang="en-US" altLang="en-US" i="1" baseline="0" dirty="0" smtClean="0"/>
              <a:t>The primary advantage to the use of solar energy is that it is free and produces no waste or pollution.  In remote places where there is no electricity, solar power is a good alternative. The primary disadvantage to solar energy is that it is expensive initially to install solar power equipment.  Of course, the solar panels cannot work at night and they can be unreliable unless located in a very sunny climate.  </a:t>
            </a:r>
            <a:endParaRPr lang="en-US" altLang="en-US" dirty="0"/>
          </a:p>
        </p:txBody>
      </p:sp>
    </p:spTree>
    <p:extLst>
      <p:ext uri="{BB962C8B-B14F-4D97-AF65-F5344CB8AC3E}">
        <p14:creationId xmlns:p14="http://schemas.microsoft.com/office/powerpoint/2010/main" val="2779336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034C1-C6EF-4616-ADD1-A45C1CA9BF49}" type="slidenum">
              <a:rPr lang="en-US" altLang="en-US"/>
              <a:pPr/>
              <a:t>19</a:t>
            </a:fld>
            <a:endParaRPr lang="en-US" alt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875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F3A0F-5053-46E8-89E9-EAC34E21822D}" type="slidenum">
              <a:rPr lang="en-US"/>
              <a:pPr/>
              <a:t>20</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180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05890-D9BE-47B5-B33E-DDA4ACD39D39}" type="slidenum">
              <a:rPr lang="en-US"/>
              <a:pPr/>
              <a:t>21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293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3D168C-7086-43E5-838B-1B1C4EA13D5F}" type="slidenum">
              <a:rPr lang="en-US" altLang="en-US"/>
              <a:pPr/>
              <a:t>4</a:t>
            </a:fld>
            <a:endParaRPr lang="en-US" alt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ltLang="en-US" dirty="0" smtClean="0"/>
              <a:t>What type of environmental issues can</a:t>
            </a:r>
            <a:r>
              <a:rPr lang="en-US" altLang="en-US" baseline="0" dirty="0" smtClean="0"/>
              <a:t> you think of that affect our planet?  </a:t>
            </a:r>
            <a:r>
              <a:rPr lang="en-US" altLang="en-US" i="1" baseline="0" dirty="0" smtClean="0"/>
              <a:t>Global warming, climate change, ozone depletion, recycling, hazardous waste, acid rain, air and water pollution, oil spills, endangered species, energy conservation, ecosystems, pesticides, and sun protection.  </a:t>
            </a:r>
            <a:r>
              <a:rPr lang="en-US" altLang="en-US" i="0" baseline="0" dirty="0" smtClean="0"/>
              <a:t>  This section will cover the government measures taken to protect the environment and the agencies that enforce them.</a:t>
            </a:r>
            <a:endParaRPr lang="en-US" altLang="en-US" dirty="0"/>
          </a:p>
        </p:txBody>
      </p:sp>
    </p:spTree>
    <p:extLst>
      <p:ext uri="{BB962C8B-B14F-4D97-AF65-F5344CB8AC3E}">
        <p14:creationId xmlns:p14="http://schemas.microsoft.com/office/powerpoint/2010/main" val="190157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DC101-C5D7-4E86-B5DF-C89425CC9DDD}" type="slidenum">
              <a:rPr lang="en-US"/>
              <a:pPr/>
              <a:t>22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7716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DCC3D-496E-4A2E-95EB-675EABA21B22}" type="slidenum">
              <a:rPr lang="en-US"/>
              <a:pPr/>
              <a:t>23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117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3D72E-7AA8-4372-B8F7-3FED8126427B}" type="slidenum">
              <a:rPr lang="en-US" altLang="en-US"/>
              <a:pPr/>
              <a:t>25</a:t>
            </a:fld>
            <a:endParaRPr lang="en-US" alt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507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57838-B790-4A54-B029-92FC1A4BD8B0}" type="slidenum">
              <a:rPr lang="en-US" altLang="en-US"/>
              <a:pPr/>
              <a:t>5</a:t>
            </a:fld>
            <a:endParaRPr lang="en-US" alt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134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88A8-E6C5-431C-A63D-F72A9596DD2C}" type="slidenum">
              <a:rPr lang="en-US" altLang="en-US"/>
              <a:pPr/>
              <a:t>6</a:t>
            </a:fld>
            <a:endParaRPr lang="en-US" alt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624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CAF88-A574-4DF8-8805-0F0F3DD551C2}" type="slidenum">
              <a:rPr lang="en-US" altLang="en-US"/>
              <a:pPr/>
              <a:t>7</a:t>
            </a:fld>
            <a:endParaRPr lang="en-US" alt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344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0BF0F-BACE-4167-B3E4-1A009AA3AF6D}" type="slidenum">
              <a:rPr lang="en-US" altLang="en-US"/>
              <a:pPr/>
              <a:t>8</a:t>
            </a:fld>
            <a:endParaRPr lang="en-US" alt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ltLang="en-US" dirty="0" smtClean="0"/>
              <a:t>Primary purpose of the EPA is apparent form its name.  What type of cases do you think</a:t>
            </a:r>
            <a:r>
              <a:rPr lang="en-US" altLang="en-US" baseline="0" dirty="0" smtClean="0"/>
              <a:t> the EPA deals with.  </a:t>
            </a:r>
            <a:r>
              <a:rPr lang="en-US" altLang="en-US" i="1" baseline="0" dirty="0" smtClean="0"/>
              <a:t>Solid waste, water, air, noise, pollution, toxic substances </a:t>
            </a:r>
            <a:r>
              <a:rPr lang="en-US" altLang="en-US" i="0" baseline="0" dirty="0" smtClean="0"/>
              <a:t> What course of action might the EPA take if a company is intentionally or unintentionally polluting.  </a:t>
            </a:r>
            <a:r>
              <a:rPr lang="en-US" altLang="en-US" i="1" baseline="0" dirty="0" smtClean="0"/>
              <a:t>Close down operations, require company to pay fine</a:t>
            </a:r>
            <a:endParaRPr lang="en-US" altLang="en-US" i="0" baseline="0" dirty="0" smtClean="0"/>
          </a:p>
          <a:p>
            <a:endParaRPr lang="en-US" altLang="en-US" i="0" baseline="0" dirty="0" smtClean="0"/>
          </a:p>
          <a:p>
            <a:endParaRPr lang="en-US" altLang="en-US" dirty="0"/>
          </a:p>
        </p:txBody>
      </p:sp>
    </p:spTree>
    <p:extLst>
      <p:ext uri="{BB962C8B-B14F-4D97-AF65-F5344CB8AC3E}">
        <p14:creationId xmlns:p14="http://schemas.microsoft.com/office/powerpoint/2010/main" val="167687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6DCBC-E4C9-4535-878C-4ECC6242586C}" type="slidenum">
              <a:rPr lang="en-US" altLang="en-US"/>
              <a:pPr/>
              <a:t>9</a:t>
            </a:fld>
            <a:endParaRPr lang="en-US" alt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ltLang="en-US" dirty="0" smtClean="0"/>
              <a:t>Regulatory</a:t>
            </a:r>
            <a:r>
              <a:rPr lang="en-US" altLang="en-US" baseline="0" dirty="0" smtClean="0"/>
              <a:t> responsibilities:  The EPA can make regulations involving environmental policies, including laws that deal with air, water, solid waste, toxic substances, and noise pollutions.</a:t>
            </a:r>
          </a:p>
          <a:p>
            <a:endParaRPr lang="en-US" altLang="en-US" baseline="0" dirty="0" smtClean="0"/>
          </a:p>
          <a:p>
            <a:r>
              <a:rPr lang="en-US" b="1" dirty="0" smtClean="0"/>
              <a:t>Solid waste </a:t>
            </a:r>
            <a:r>
              <a:rPr lang="en-US" dirty="0" smtClean="0"/>
              <a:t>means any garbage, refuse, sludge from a wastewater treatment plant, water supply treatment plant, or air pollution control facility and other discarded materials including solid, liquid, semi-solid, or contained gaseous material, resulting from industrial, commercial, mining and agricultural operations, and from community activities, but does not include solid or dissolved materials in domestic sewage, or solid or dissolved materials in irrigation return flows or industrial discharges that are point sources subject to permit under 33 USC 1342, as amended (86 Stat. 880), or source, special nuclear or by-product material as defined by the Atomic Energy Act of 1954, as amended (68 Stat. 923) except as may be provided by existing agreements between the State of New York and the government of the United States (see section 360-1.3 of this Part).</a:t>
            </a:r>
          </a:p>
          <a:p>
            <a:endParaRPr lang="en-US" altLang="en-US" dirty="0" smtClean="0"/>
          </a:p>
          <a:p>
            <a:r>
              <a:rPr lang="en-US" altLang="en-US" dirty="0" smtClean="0"/>
              <a:t>Research, Administrative and support responsibilities – research,</a:t>
            </a:r>
            <a:r>
              <a:rPr lang="en-US" altLang="en-US" baseline="0" dirty="0" smtClean="0"/>
              <a:t> create and administer pollution control guidelines, and support programs designed to make sure that pollution standards are met.</a:t>
            </a:r>
          </a:p>
          <a:p>
            <a:endParaRPr lang="en-US" altLang="en-US" baseline="0" dirty="0" smtClean="0"/>
          </a:p>
          <a:p>
            <a:r>
              <a:rPr lang="en-US" altLang="en-US" dirty="0" smtClean="0"/>
              <a:t>Enforcement</a:t>
            </a:r>
            <a:r>
              <a:rPr lang="en-US" altLang="en-US" baseline="0" dirty="0" smtClean="0"/>
              <a:t> – if business does not comply EPA can bring legal action.</a:t>
            </a:r>
          </a:p>
          <a:p>
            <a:endParaRPr lang="en-US" altLang="en-US" baseline="0" dirty="0" smtClean="0"/>
          </a:p>
          <a:p>
            <a:r>
              <a:rPr lang="en-US" altLang="en-US" baseline="0" dirty="0" smtClean="0"/>
              <a:t>Current Legislation – EPA has been given authority to deal with major oil spills using funds provided under the Oil Pollution Act.  </a:t>
            </a:r>
          </a:p>
          <a:p>
            <a:endParaRPr lang="en-US" altLang="en-US" baseline="0" dirty="0" smtClean="0"/>
          </a:p>
          <a:p>
            <a:pPr defTabSz="934974"/>
            <a:r>
              <a:rPr lang="en-US" altLang="en-US" baseline="0" dirty="0" smtClean="0"/>
              <a:t>The Clean Air act - </a:t>
            </a:r>
            <a:r>
              <a:rPr lang="en-US" altLang="en-US" dirty="0" smtClean="0"/>
              <a:t>The first clean air act,</a:t>
            </a:r>
            <a:r>
              <a:rPr lang="en-US" altLang="en-US" baseline="0" dirty="0" smtClean="0"/>
              <a:t> was passed in 1955 to provide funds for research into the problems of air pollution.  </a:t>
            </a:r>
            <a:endParaRPr lang="en-US" altLang="en-US" dirty="0" smtClean="0"/>
          </a:p>
          <a:p>
            <a:endParaRPr lang="en-US" altLang="en-US" baseline="0" dirty="0" smtClean="0"/>
          </a:p>
          <a:p>
            <a:endParaRPr lang="en-US" altLang="en-US" baseline="0" dirty="0" smtClean="0"/>
          </a:p>
          <a:p>
            <a:endParaRPr lang="en-US" altLang="en-US" dirty="0"/>
          </a:p>
        </p:txBody>
      </p:sp>
    </p:spTree>
    <p:extLst>
      <p:ext uri="{BB962C8B-B14F-4D97-AF65-F5344CB8AC3E}">
        <p14:creationId xmlns:p14="http://schemas.microsoft.com/office/powerpoint/2010/main" val="174685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6EE1D-3325-4C7B-B13D-38CC4333BAD9}" type="slidenum">
              <a:rPr lang="en-US" altLang="en-US"/>
              <a:pPr/>
              <a:t>10</a:t>
            </a:fld>
            <a:endParaRPr lang="en-US" alt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altLang="en-US" dirty="0" smtClean="0"/>
              <a:t>Before laws such as the National Environmental</a:t>
            </a:r>
            <a:r>
              <a:rPr lang="en-US" altLang="en-US" baseline="0" dirty="0" smtClean="0"/>
              <a:t> Policy Act were passed, the federal government was not equipped to deal with pollutants that harm human health and the environment.  What are some of the problems businesses have with environmental laws?  </a:t>
            </a:r>
            <a:r>
              <a:rPr lang="en-US" altLang="en-US" i="1" baseline="0" dirty="0" smtClean="0"/>
              <a:t>The cost of upgrading factories or equipment, disposing of waste, or cleaning up accidental spills can be too high for some companies and drive them out of business.  U.S. companies subject to environmental regulation often find it difficult to compete with companies based in other countries where lax environmental regulations prevail.  </a:t>
            </a:r>
          </a:p>
          <a:p>
            <a:endParaRPr lang="en-US" altLang="en-US" i="1" baseline="0" dirty="0" smtClean="0"/>
          </a:p>
          <a:p>
            <a:r>
              <a:rPr lang="en-US" altLang="en-US" i="1" baseline="0" dirty="0" smtClean="0"/>
              <a:t>Imagine that Travis Mining Company uses chemical agents to separate sediments in it m </a:t>
            </a:r>
            <a:r>
              <a:rPr lang="en-US" altLang="en-US" i="1" baseline="0" dirty="0" err="1" smtClean="0"/>
              <a:t>ining</a:t>
            </a:r>
            <a:r>
              <a:rPr lang="en-US" altLang="en-US" i="1" baseline="0" dirty="0" smtClean="0"/>
              <a:t> process.  The company claims that the waste materials it dumps into local river are not toxic.  What role might the EPA play in this situation?  </a:t>
            </a:r>
            <a:r>
              <a:rPr lang="en-US" altLang="en-US" i="0" baseline="0" dirty="0" smtClean="0"/>
              <a:t>Test waste for toxicity and pollutant levels, require a company to change its waste dumping, or assess a penalty.</a:t>
            </a:r>
          </a:p>
          <a:p>
            <a:endParaRPr lang="en-US" altLang="en-US" i="0" baseline="0" dirty="0" smtClean="0"/>
          </a:p>
          <a:p>
            <a:r>
              <a:rPr lang="en-US" altLang="en-US" i="0" baseline="0" dirty="0" smtClean="0"/>
              <a:t>Name some of the kinds of activities and facilities that the Clean Water Act govern? </a:t>
            </a:r>
            <a:r>
              <a:rPr lang="en-US" altLang="en-US" i="1" baseline="0" dirty="0" smtClean="0"/>
              <a:t>Discharge of waste into lakes and rivers; sewage plants; managing polluted runoff water from farms, industrial plants, urban storm sewer systems.  </a:t>
            </a:r>
            <a:r>
              <a:rPr lang="en-US" altLang="en-US" i="0" baseline="0" dirty="0" smtClean="0"/>
              <a:t>The Clean Water Act gave the EPA the authority to implement pollution-control programs such as setting wastewater standards for industry.  </a:t>
            </a:r>
          </a:p>
          <a:p>
            <a:endParaRPr lang="en-US" altLang="en-US" dirty="0"/>
          </a:p>
        </p:txBody>
      </p:sp>
    </p:spTree>
    <p:extLst>
      <p:ext uri="{BB962C8B-B14F-4D97-AF65-F5344CB8AC3E}">
        <p14:creationId xmlns:p14="http://schemas.microsoft.com/office/powerpoint/2010/main" val="243832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354A2-3335-43B2-ADCC-3F9D710CB71E}" type="slidenum">
              <a:rPr lang="en-US" altLang="en-US"/>
              <a:pPr/>
              <a:t>11</a:t>
            </a:fld>
            <a:endParaRPr lang="en-US" alt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r>
              <a:rPr lang="en-US" altLang="en-US" dirty="0" smtClean="0"/>
              <a:t>Gives the EPA power to order the assessment of certain chemical</a:t>
            </a:r>
            <a:r>
              <a:rPr lang="en-US" altLang="en-US" baseline="0" dirty="0" smtClean="0"/>
              <a:t> agents and to outlaw the development of harmful chemical substances</a:t>
            </a:r>
            <a:endParaRPr lang="en-US" altLang="en-US" dirty="0"/>
          </a:p>
        </p:txBody>
      </p:sp>
    </p:spTree>
    <p:extLst>
      <p:ext uri="{BB962C8B-B14F-4D97-AF65-F5344CB8AC3E}">
        <p14:creationId xmlns:p14="http://schemas.microsoft.com/office/powerpoint/2010/main" val="183475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8.pdf" TargetMode="External"/><Relationship Id="rId5" Type="http://schemas.openxmlformats.org/officeDocument/2006/relationships/hyperlink" Target="../Assessments/Ch_18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6" name="Picture 34" descr="18 par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18 par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80100" y="17145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95800" y="177800"/>
            <a:ext cx="1374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21000" y="16510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p:cNvPr>
          <p:cNvSpPr>
            <a:spLocks noChangeArrowheads="1"/>
          </p:cNvSpPr>
          <p:nvPr userDrawn="1"/>
        </p:nvSpPr>
        <p:spPr bwMode="auto">
          <a:xfrm>
            <a:off x="7391400" y="161925"/>
            <a:ext cx="15779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7"/>
                                        </p:tgtEl>
                                        <p:attrNameLst>
                                          <p:attrName>style.visibility</p:attrName>
                                        </p:attrNameLst>
                                      </p:cBhvr>
                                      <p:to>
                                        <p:strVal val="visible"/>
                                      </p:to>
                                    </p:set>
                                    <p:animEffect transition="in" filter="fade">
                                      <p:cBhvr>
                                        <p:cTn id="7" dur="1000"/>
                                        <p:tgtEl>
                                          <p:spTgt spid="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3397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15695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90770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5374344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35544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99437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12697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47953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3580765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82941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8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8.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7" name="Picture 33" descr="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3939" name="Rectangle 3"/>
          <p:cNvSpPr>
            <a:spLocks noGrp="1" noChangeArrowheads="1"/>
          </p:cNvSpPr>
          <p:nvPr>
            <p:ph type="body" idx="1"/>
          </p:nvPr>
        </p:nvSpPr>
        <p:spPr/>
        <p:txBody>
          <a:bodyPr/>
          <a:lstStyle/>
          <a:p>
            <a:pPr marL="0" indent="0">
              <a:buFontTx/>
              <a:buNone/>
            </a:pPr>
            <a:r>
              <a:rPr lang="en-US" altLang="en-US" dirty="0"/>
              <a:t>To deal with the pollution of rivers, lakes, and coastal waters, in 1972 Congress passed the Clean </a:t>
            </a:r>
            <a:r>
              <a:rPr lang="en-US" altLang="en-US" u="sng" dirty="0"/>
              <a:t>Water</a:t>
            </a:r>
            <a:r>
              <a:rPr lang="en-US" altLang="en-US" dirty="0"/>
              <a:t> Act, also called the Federal Water Pollution Control Act.</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4963" name="Rectangle 3"/>
          <p:cNvSpPr>
            <a:spLocks noGrp="1" noChangeArrowheads="1"/>
          </p:cNvSpPr>
          <p:nvPr>
            <p:ph type="body" idx="1"/>
          </p:nvPr>
        </p:nvSpPr>
        <p:spPr/>
        <p:txBody>
          <a:bodyPr/>
          <a:lstStyle/>
          <a:p>
            <a:pPr marL="0" indent="0">
              <a:buFontTx/>
              <a:buNone/>
            </a:pPr>
            <a:r>
              <a:rPr lang="en-US" altLang="en-US" dirty="0"/>
              <a:t>In 1976, Congress passed the Toxic Substances Control Act, which gave the EPA the power to police the use of </a:t>
            </a:r>
            <a:r>
              <a:rPr lang="en-US" altLang="en-US" u="sng" dirty="0"/>
              <a:t>dangerous</a:t>
            </a:r>
            <a:r>
              <a:rPr lang="en-US" altLang="en-US" dirty="0"/>
              <a:t> industrial chemicals, such as asbestos, mercury, and lead. </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5987" name="Rectangle 3"/>
          <p:cNvSpPr>
            <a:spLocks noGrp="1" noChangeArrowheads="1"/>
          </p:cNvSpPr>
          <p:nvPr>
            <p:ph type="body" idx="1"/>
          </p:nvPr>
        </p:nvSpPr>
        <p:spPr/>
        <p:txBody>
          <a:bodyPr/>
          <a:lstStyle/>
          <a:p>
            <a:pPr marL="0" indent="0">
              <a:buFontTx/>
              <a:buNone/>
            </a:pPr>
            <a:r>
              <a:rPr lang="en-US" altLang="en-US" dirty="0"/>
              <a:t>By the 1990s, environmental pollution was recognized as a </a:t>
            </a:r>
            <a:r>
              <a:rPr lang="en-US" altLang="en-US" u="sng" dirty="0"/>
              <a:t>global</a:t>
            </a:r>
            <a:r>
              <a:rPr lang="en-US" altLang="en-US" dirty="0"/>
              <a:t> as well as a national problem.</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7011" name="Rectangle 3"/>
          <p:cNvSpPr>
            <a:spLocks noGrp="1" noChangeArrowheads="1"/>
          </p:cNvSpPr>
          <p:nvPr>
            <p:ph type="body" idx="1"/>
          </p:nvPr>
        </p:nvSpPr>
        <p:spPr/>
        <p:txBody>
          <a:bodyPr/>
          <a:lstStyle/>
          <a:p>
            <a:pPr marL="0" indent="0">
              <a:buFontTx/>
              <a:buNone/>
            </a:pPr>
            <a:r>
              <a:rPr lang="en-US" altLang="en-US" dirty="0"/>
              <a:t>In 1997, members of the United Nations signed the Kyoto Protocol, an international agreement to reduce the </a:t>
            </a:r>
            <a:r>
              <a:rPr lang="en-US" altLang="en-US" u="sng" dirty="0"/>
              <a:t>greenhouse</a:t>
            </a:r>
            <a:r>
              <a:rPr lang="en-US" altLang="en-US" dirty="0"/>
              <a:t> gases that contribute to global warming.</a:t>
            </a:r>
          </a:p>
          <a:p>
            <a:pPr marL="0" indent="0">
              <a:buFontTx/>
              <a:buNone/>
            </a:pPr>
            <a:r>
              <a:rPr lang="en-US" altLang="en-US" dirty="0"/>
              <a:t>There are currently more than 160 nations that have signed the agreement.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33155" name="Rectangle 3"/>
          <p:cNvSpPr>
            <a:spLocks noGrp="1" noChangeArrowheads="1"/>
          </p:cNvSpPr>
          <p:nvPr>
            <p:ph type="body" idx="1"/>
          </p:nvPr>
        </p:nvSpPr>
        <p:spPr/>
        <p:txBody>
          <a:bodyPr/>
          <a:lstStyle/>
          <a:p>
            <a:pPr marL="0" indent="0">
              <a:buFontTx/>
              <a:buNone/>
            </a:pPr>
            <a:r>
              <a:rPr lang="en-US" altLang="en-US" dirty="0"/>
              <a:t>The U.S. government has also passed laws to regulate and </a:t>
            </a:r>
            <a:r>
              <a:rPr lang="en-US" altLang="en-US" u="sng" dirty="0"/>
              <a:t>conserve</a:t>
            </a:r>
            <a:r>
              <a:rPr lang="en-US" altLang="en-US" dirty="0"/>
              <a:t> the use of energy, or fuel.</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8035" name="Rectangle 3"/>
          <p:cNvSpPr>
            <a:spLocks noGrp="1" noChangeArrowheads="1"/>
          </p:cNvSpPr>
          <p:nvPr>
            <p:ph type="body" idx="1"/>
          </p:nvPr>
        </p:nvSpPr>
        <p:spPr>
          <a:xfrm>
            <a:off x="457200" y="1371600"/>
            <a:ext cx="8229600" cy="1930400"/>
          </a:xfrm>
        </p:spPr>
        <p:txBody>
          <a:bodyPr/>
          <a:lstStyle/>
          <a:p>
            <a:pPr marL="0" indent="0">
              <a:buFontTx/>
              <a:buNone/>
            </a:pPr>
            <a:r>
              <a:rPr lang="en-US" altLang="en-US"/>
              <a:t>In 1977 the federal government created the Department of Energy (DOE). The DOE has two functions:</a:t>
            </a:r>
          </a:p>
        </p:txBody>
      </p:sp>
      <p:sp>
        <p:nvSpPr>
          <p:cNvPr id="428036" name="Rectangle 4"/>
          <p:cNvSpPr>
            <a:spLocks noChangeArrowheads="1"/>
          </p:cNvSpPr>
          <p:nvPr/>
        </p:nvSpPr>
        <p:spPr bwMode="auto">
          <a:xfrm>
            <a:off x="457200" y="3238500"/>
            <a:ext cx="72009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nSpc>
                <a:spcPct val="105000"/>
              </a:lnSpc>
              <a:spcBef>
                <a:spcPct val="80000"/>
              </a:spcBef>
              <a:buBlip>
                <a:blip r:embed="rId3"/>
              </a:buBlip>
              <a:defRPr sz="3200">
                <a:solidFill>
                  <a:schemeClr val="tx1"/>
                </a:solidFill>
                <a:latin typeface="Arial" panose="020B0604020202020204" pitchFamily="34" charset="0"/>
              </a:defRPr>
            </a:lvl1pPr>
            <a:lvl2pPr marL="1104900" indent="-5334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485900" indent="-457200">
              <a:lnSpc>
                <a:spcPct val="105000"/>
              </a:lnSpc>
              <a:spcBef>
                <a:spcPct val="80000"/>
              </a:spcBef>
              <a:buChar char="•"/>
              <a:defRPr sz="2400">
                <a:solidFill>
                  <a:schemeClr val="tx1"/>
                </a:solidFill>
                <a:latin typeface="Arial" panose="020B0604020202020204" pitchFamily="34" charset="0"/>
              </a:defRPr>
            </a:lvl3pPr>
            <a:lvl4pPr marL="1752600" indent="-381000">
              <a:lnSpc>
                <a:spcPct val="105000"/>
              </a:lnSpc>
              <a:spcBef>
                <a:spcPct val="80000"/>
              </a:spcBef>
              <a:buChar char="–"/>
              <a:defRPr sz="2000">
                <a:solidFill>
                  <a:schemeClr val="tx1"/>
                </a:solidFill>
                <a:latin typeface="Arial" panose="020B0604020202020204" pitchFamily="34" charset="0"/>
              </a:defRPr>
            </a:lvl4pPr>
            <a:lvl5pPr marL="2209800" indent="-381000">
              <a:lnSpc>
                <a:spcPct val="105000"/>
              </a:lnSpc>
              <a:spcBef>
                <a:spcPct val="80000"/>
              </a:spcBef>
              <a:buChar char="»"/>
              <a:defRPr sz="2000">
                <a:solidFill>
                  <a:schemeClr val="tx1"/>
                </a:solidFill>
                <a:latin typeface="Arial" panose="020B0604020202020204" pitchFamily="34" charset="0"/>
              </a:defRPr>
            </a:lvl5pPr>
            <a:lvl6pPr marL="2667000" indent="-381000" fontAlgn="base">
              <a:lnSpc>
                <a:spcPct val="105000"/>
              </a:lnSpc>
              <a:spcBef>
                <a:spcPct val="80000"/>
              </a:spcBef>
              <a:spcAft>
                <a:spcPct val="0"/>
              </a:spcAft>
              <a:buChar char="»"/>
              <a:defRPr sz="2000">
                <a:solidFill>
                  <a:schemeClr val="tx1"/>
                </a:solidFill>
                <a:latin typeface="Arial" panose="020B0604020202020204" pitchFamily="34" charset="0"/>
              </a:defRPr>
            </a:lvl6pPr>
            <a:lvl7pPr marL="3124200" indent="-381000" fontAlgn="base">
              <a:lnSpc>
                <a:spcPct val="105000"/>
              </a:lnSpc>
              <a:spcBef>
                <a:spcPct val="80000"/>
              </a:spcBef>
              <a:spcAft>
                <a:spcPct val="0"/>
              </a:spcAft>
              <a:buChar char="»"/>
              <a:defRPr sz="2000">
                <a:solidFill>
                  <a:schemeClr val="tx1"/>
                </a:solidFill>
                <a:latin typeface="Arial" panose="020B0604020202020204" pitchFamily="34" charset="0"/>
              </a:defRPr>
            </a:lvl7pPr>
            <a:lvl8pPr marL="3581400" indent="-381000" fontAlgn="base">
              <a:lnSpc>
                <a:spcPct val="105000"/>
              </a:lnSpc>
              <a:spcBef>
                <a:spcPct val="80000"/>
              </a:spcBef>
              <a:spcAft>
                <a:spcPct val="0"/>
              </a:spcAft>
              <a:buChar char="»"/>
              <a:defRPr sz="2000">
                <a:solidFill>
                  <a:schemeClr val="tx1"/>
                </a:solidFill>
                <a:latin typeface="Arial" panose="020B0604020202020204" pitchFamily="34" charset="0"/>
              </a:defRPr>
            </a:lvl8pPr>
            <a:lvl9pPr marL="4038600" indent="-3810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spcBef>
                <a:spcPct val="50000"/>
              </a:spcBef>
              <a:buClr>
                <a:srgbClr val="003399"/>
              </a:buClr>
              <a:buFontTx/>
              <a:buAutoNum type="arabicPeriod"/>
            </a:pPr>
            <a:r>
              <a:rPr lang="en-US" altLang="en-US" dirty="0"/>
              <a:t>develop and implement a national </a:t>
            </a:r>
            <a:r>
              <a:rPr lang="en-US" altLang="en-US" u="sng" dirty="0"/>
              <a:t>energy</a:t>
            </a:r>
            <a:r>
              <a:rPr lang="en-US" altLang="en-US" dirty="0"/>
              <a:t> policy</a:t>
            </a:r>
          </a:p>
          <a:p>
            <a:pPr>
              <a:spcBef>
                <a:spcPct val="50000"/>
              </a:spcBef>
              <a:buClr>
                <a:srgbClr val="003399"/>
              </a:buClr>
              <a:buFontTx/>
              <a:buAutoNum type="arabicPeriod"/>
            </a:pPr>
            <a:r>
              <a:rPr lang="en-US" altLang="en-US" dirty="0"/>
              <a:t>regulate the nation’s </a:t>
            </a:r>
            <a:r>
              <a:rPr lang="en-US" altLang="en-US" u="sng" dirty="0"/>
              <a:t>nuclear</a:t>
            </a:r>
            <a:r>
              <a:rPr lang="en-US" altLang="en-US" dirty="0"/>
              <a:t> energy program</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1" name="Rectangle 5"/>
          <p:cNvSpPr>
            <a:spLocks noChangeArrowheads="1"/>
          </p:cNvSpPr>
          <p:nvPr/>
        </p:nvSpPr>
        <p:spPr bwMode="auto">
          <a:xfrm>
            <a:off x="488950" y="1470025"/>
            <a:ext cx="6118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58" name="Rectangle 2"/>
          <p:cNvSpPr>
            <a:spLocks noChangeArrowheads="1"/>
          </p:cNvSpPr>
          <p:nvPr/>
        </p:nvSpPr>
        <p:spPr bwMode="auto">
          <a:xfrm>
            <a:off x="476250" y="1965325"/>
            <a:ext cx="4010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59" name="Rectangle 3"/>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9060" name="Rectangle 4"/>
          <p:cNvSpPr>
            <a:spLocks noGrp="1" noChangeArrowheads="1"/>
          </p:cNvSpPr>
          <p:nvPr>
            <p:ph type="body" idx="1"/>
          </p:nvPr>
        </p:nvSpPr>
        <p:spPr/>
        <p:txBody>
          <a:bodyPr/>
          <a:lstStyle/>
          <a:p>
            <a:pPr marL="0" indent="0">
              <a:buFontTx/>
              <a:buNone/>
            </a:pPr>
            <a:r>
              <a:rPr lang="en-US" altLang="en-US" b="1" dirty="0"/>
              <a:t>The Federal Energy Regulatory Commission (FERC)</a:t>
            </a:r>
            <a:r>
              <a:rPr lang="en-US" altLang="en-US" dirty="0"/>
              <a:t>, which is part of the DOE, regulates </a:t>
            </a:r>
            <a:r>
              <a:rPr lang="en-US" altLang="en-US" u="sng" dirty="0"/>
              <a:t>electricity</a:t>
            </a:r>
            <a:r>
              <a:rPr lang="en-US" altLang="en-US" dirty="0"/>
              <a:t> and natural gas. It is also responsible for regulating oil pipeline rates.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527050" y="1470025"/>
            <a:ext cx="7210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3" name="Rectangle 3"/>
          <p:cNvSpPr>
            <a:spLocks noChangeArrowheads="1"/>
          </p:cNvSpPr>
          <p:nvPr/>
        </p:nvSpPr>
        <p:spPr bwMode="auto">
          <a:xfrm>
            <a:off x="514350" y="1965325"/>
            <a:ext cx="1220788"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4" name="Rectangle 4"/>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30085" name="Rectangle 5"/>
          <p:cNvSpPr>
            <a:spLocks noGrp="1" noChangeArrowheads="1"/>
          </p:cNvSpPr>
          <p:nvPr>
            <p:ph type="body" idx="1"/>
          </p:nvPr>
        </p:nvSpPr>
        <p:spPr/>
        <p:txBody>
          <a:bodyPr/>
          <a:lstStyle/>
          <a:p>
            <a:pPr marL="0" indent="0">
              <a:buFontTx/>
              <a:buNone/>
            </a:pPr>
            <a:r>
              <a:rPr lang="en-US" altLang="en-US" b="1" dirty="0"/>
              <a:t>The Nuclear Regulatory Commission (NRC)</a:t>
            </a:r>
            <a:r>
              <a:rPr lang="en-US" altLang="en-US" dirty="0"/>
              <a:t>, which is also part of the DOE, regulates nuclear energy. This includes regulating the construction of nuclear power plants and the </a:t>
            </a:r>
            <a:r>
              <a:rPr lang="en-US" altLang="en-US" u="sng" dirty="0"/>
              <a:t>disposal</a:t>
            </a:r>
            <a:r>
              <a:rPr lang="en-US" altLang="en-US" dirty="0"/>
              <a:t> of nuclear materials.</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31109" name="Rectangle 5"/>
          <p:cNvSpPr>
            <a:spLocks noGrp="1" noChangeArrowheads="1"/>
          </p:cNvSpPr>
          <p:nvPr>
            <p:ph type="body" idx="1"/>
          </p:nvPr>
        </p:nvSpPr>
        <p:spPr/>
        <p:txBody>
          <a:bodyPr/>
          <a:lstStyle/>
          <a:p>
            <a:pPr marL="0" indent="0">
              <a:buFontTx/>
              <a:buNone/>
            </a:pPr>
            <a:r>
              <a:rPr lang="en-US" altLang="en-US" u="sng" dirty="0"/>
              <a:t>Every</a:t>
            </a:r>
            <a:r>
              <a:rPr lang="en-US" altLang="en-US" dirty="0"/>
              <a:t> state in the U.S. has its own energy office to deal with issues such as developing </a:t>
            </a:r>
            <a:r>
              <a:rPr lang="en-US" altLang="en-US" u="sng" dirty="0"/>
              <a:t>alternate</a:t>
            </a:r>
            <a:r>
              <a:rPr lang="en-US" altLang="en-US" dirty="0"/>
              <a:t> forms of energy and reducing the cost of energy production.</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32131" name="Rectangle 3"/>
          <p:cNvSpPr>
            <a:spLocks noGrp="1" noChangeArrowheads="1"/>
          </p:cNvSpPr>
          <p:nvPr>
            <p:ph type="body" idx="1"/>
          </p:nvPr>
        </p:nvSpPr>
        <p:spPr/>
        <p:txBody>
          <a:bodyPr/>
          <a:lstStyle/>
          <a:p>
            <a:pPr marL="0" indent="0">
              <a:buFontTx/>
              <a:buNone/>
            </a:pPr>
            <a:r>
              <a:rPr lang="en-US" altLang="en-US" dirty="0"/>
              <a:t>The International Energy Agency (IAE) is a group made up of </a:t>
            </a:r>
            <a:r>
              <a:rPr lang="en-US" altLang="en-US" u="sng" dirty="0"/>
              <a:t>26</a:t>
            </a:r>
            <a:r>
              <a:rPr lang="en-US" altLang="en-US" dirty="0"/>
              <a:t> nations, including the U.S. Its goals include developing alternate forms of energy and creating strategies to deal with shifts in the Earth’s climate.</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329184" y="1109472"/>
            <a:ext cx="8522208" cy="5047488"/>
          </a:xfrm>
        </p:spPr>
        <p:txBody>
          <a:bodyPr/>
          <a:lstStyle/>
          <a:p>
            <a:pPr>
              <a:spcBef>
                <a:spcPts val="0"/>
              </a:spcBef>
            </a:pPr>
            <a:r>
              <a:rPr lang="en-US" sz="2800" dirty="0" smtClean="0"/>
              <a:t>Describe the laws that regulate the environment.</a:t>
            </a:r>
          </a:p>
          <a:p>
            <a:pPr>
              <a:spcBef>
                <a:spcPts val="0"/>
              </a:spcBef>
            </a:pPr>
            <a:r>
              <a:rPr lang="en-US" sz="2800" dirty="0" smtClean="0"/>
              <a:t>Identify the federal and state agencies that regulate the environment.</a:t>
            </a:r>
          </a:p>
          <a:p>
            <a:pPr>
              <a:spcBef>
                <a:spcPts val="0"/>
              </a:spcBef>
            </a:pPr>
            <a:r>
              <a:rPr lang="en-US" sz="2800" dirty="0" smtClean="0"/>
              <a:t>Identify the federal and state agencies that are responsible for regulating energy.</a:t>
            </a:r>
          </a:p>
          <a:p>
            <a:pPr>
              <a:spcBef>
                <a:spcPts val="0"/>
              </a:spcBef>
            </a:pPr>
            <a:r>
              <a:rPr lang="en-US" sz="2800" dirty="0" smtClean="0"/>
              <a:t>Describe the impact of international law on energy regulation and conservation. </a:t>
            </a:r>
          </a:p>
          <a:p>
            <a:pPr>
              <a:spcBef>
                <a:spcPts val="0"/>
              </a:spcBef>
              <a:buNone/>
            </a:pPr>
            <a:endParaRPr lang="en-US" sz="2800" dirty="0" smtClean="0"/>
          </a:p>
          <a:p>
            <a:pPr marL="0" indent="0">
              <a:spcBef>
                <a:spcPts val="0"/>
              </a:spcBef>
              <a:buNone/>
            </a:pPr>
            <a:r>
              <a:rPr lang="en-US" sz="2800" dirty="0" smtClean="0"/>
              <a:t>If you ever go into business, you need to know that there are environmental and energy laws you have to obey.</a:t>
            </a:r>
            <a:endParaRPr lang="en-US" sz="2800"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69" name="Text Box 29"/>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18</a:t>
            </a:r>
            <a:br>
              <a:rPr lang="en-US" sz="4000" b="1">
                <a:solidFill>
                  <a:srgbClr val="FFCC00"/>
                </a:solidFill>
              </a:rPr>
            </a:br>
            <a:r>
              <a:rPr lang="en-US" sz="4000" b="1">
                <a:solidFill>
                  <a:srgbClr val="FFCC00"/>
                </a:solidFill>
              </a:rPr>
              <a:t>Assessment</a:t>
            </a:r>
          </a:p>
        </p:txBody>
      </p:sp>
      <p:sp>
        <p:nvSpPr>
          <p:cNvPr id="35870" name="Text Box 30"/>
          <p:cNvSpPr txBox="1">
            <a:spLocks noChangeArrowheads="1"/>
          </p:cNvSpPr>
          <p:nvPr/>
        </p:nvSpPr>
        <p:spPr bwMode="auto">
          <a:xfrm>
            <a:off x="5534025" y="2468563"/>
            <a:ext cx="3322638" cy="1250950"/>
          </a:xfrm>
          <a:prstGeom prst="rect">
            <a:avLst/>
          </a:prstGeom>
          <a:noFill/>
          <a:ln w="9525">
            <a:noFill/>
            <a:miter lim="800000"/>
            <a:headEnd/>
            <a:tailEnd/>
          </a:ln>
          <a:effectLst/>
        </p:spPr>
        <p:txBody>
          <a:bodyPr wrap="none">
            <a:spAutoFit/>
          </a:bodyPr>
          <a:lstStyle/>
          <a:p>
            <a:r>
              <a:rPr lang="en-US" sz="3800" b="1">
                <a:solidFill>
                  <a:schemeClr val="bg1"/>
                </a:solidFill>
              </a:rPr>
              <a:t>Business and</a:t>
            </a:r>
            <a:br>
              <a:rPr lang="en-US" sz="3800" b="1">
                <a:solidFill>
                  <a:schemeClr val="bg1"/>
                </a:solidFill>
              </a:rPr>
            </a:br>
            <a:r>
              <a:rPr lang="en-US" sz="3800" b="1">
                <a:solidFill>
                  <a:schemeClr val="bg1"/>
                </a:solidFill>
              </a:rPr>
              <a:t>Regulation</a:t>
            </a:r>
          </a:p>
        </p:txBody>
      </p:sp>
    </p:spTree>
    <p:custDataLst>
      <p:tags r:id="rId1"/>
    </p:custData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PQuestion"/>
          <p:cNvSpPr>
            <a:spLocks noGrp="1" noChangeArrowheads="1"/>
          </p:cNvSpPr>
          <p:nvPr>
            <p:ph type="title"/>
          </p:nvPr>
        </p:nvSpPr>
        <p:spPr>
          <a:xfrm>
            <a:off x="533400" y="1533525"/>
            <a:ext cx="8131175" cy="1498600"/>
          </a:xfrm>
        </p:spPr>
        <p:txBody>
          <a:bodyPr/>
          <a:lstStyle/>
          <a:p>
            <a:r>
              <a:rPr lang="en-US" sz="2800" dirty="0" smtClean="0">
                <a:solidFill>
                  <a:schemeClr val="tx1"/>
                </a:solidFill>
              </a:rPr>
              <a:t>1. The </a:t>
            </a:r>
            <a:r>
              <a:rPr lang="en-US" sz="2800" dirty="0">
                <a:solidFill>
                  <a:schemeClr val="tx1"/>
                </a:solidFill>
              </a:rPr>
              <a:t>first bill to recognize air pollution as a national problem was passed in:</a:t>
            </a:r>
          </a:p>
        </p:txBody>
      </p:sp>
      <p:sp>
        <p:nvSpPr>
          <p:cNvPr id="132099" name="TPAnswers"/>
          <p:cNvSpPr>
            <a:spLocks noGrp="1" noChangeArrowheads="1"/>
          </p:cNvSpPr>
          <p:nvPr>
            <p:ph type="body" idx="1"/>
            <p:custDataLst>
              <p:tags r:id="rId2"/>
            </p:custDataLst>
          </p:nvPr>
        </p:nvSpPr>
        <p:spPr>
          <a:xfrm>
            <a:off x="457200" y="3263900"/>
            <a:ext cx="4114800" cy="3429000"/>
          </a:xfrm>
        </p:spPr>
        <p:txBody>
          <a:bodyPr/>
          <a:lstStyle/>
          <a:p>
            <a:pPr marL="990600" lvl="1" indent="-533400">
              <a:lnSpc>
                <a:spcPct val="100000"/>
              </a:lnSpc>
              <a:spcBef>
                <a:spcPct val="20000"/>
              </a:spcBef>
              <a:buFont typeface="+mj-lt"/>
              <a:buAutoNum type="alphaLcPeriod"/>
            </a:pPr>
            <a:r>
              <a:rPr lang="en-US" dirty="0"/>
              <a:t>the 1890s</a:t>
            </a:r>
          </a:p>
          <a:p>
            <a:pPr marL="990600" lvl="1" indent="-533400">
              <a:lnSpc>
                <a:spcPct val="100000"/>
              </a:lnSpc>
              <a:spcBef>
                <a:spcPct val="20000"/>
              </a:spcBef>
              <a:buFont typeface="+mj-lt"/>
              <a:buAutoNum type="alphaLcPeriod"/>
            </a:pPr>
            <a:r>
              <a:rPr lang="en-US" dirty="0"/>
              <a:t>the 1920s</a:t>
            </a:r>
          </a:p>
          <a:p>
            <a:pPr marL="990600" lvl="1" indent="-533400">
              <a:lnSpc>
                <a:spcPct val="100000"/>
              </a:lnSpc>
              <a:spcBef>
                <a:spcPct val="20000"/>
              </a:spcBef>
              <a:buFont typeface="+mj-lt"/>
              <a:buAutoNum type="alphaLcPeriod"/>
            </a:pPr>
            <a:r>
              <a:rPr lang="en-US" dirty="0"/>
              <a:t>the 1950s</a:t>
            </a:r>
          </a:p>
          <a:p>
            <a:pPr marL="990600" lvl="1" indent="-533400">
              <a:lnSpc>
                <a:spcPct val="100000"/>
              </a:lnSpc>
              <a:spcBef>
                <a:spcPct val="20000"/>
              </a:spcBef>
              <a:buFont typeface="+mj-lt"/>
              <a:buAutoNum type="alphaLcPeriod"/>
            </a:pPr>
            <a:r>
              <a:rPr lang="en-US" dirty="0"/>
              <a:t>the 1980s</a:t>
            </a:r>
          </a:p>
        </p:txBody>
      </p:sp>
    </p:spTree>
    <p:custDataLst>
      <p:tags r:id="rId1"/>
    </p:custData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PQuestion"/>
          <p:cNvSpPr>
            <a:spLocks noGrp="1" noChangeArrowheads="1"/>
          </p:cNvSpPr>
          <p:nvPr>
            <p:ph type="title"/>
          </p:nvPr>
        </p:nvSpPr>
        <p:spPr>
          <a:xfrm>
            <a:off x="533400" y="1533525"/>
            <a:ext cx="8213725" cy="2705100"/>
          </a:xfrm>
        </p:spPr>
        <p:txBody>
          <a:bodyPr/>
          <a:lstStyle/>
          <a:p>
            <a:r>
              <a:rPr lang="en-US" sz="2800" dirty="0" smtClean="0">
                <a:solidFill>
                  <a:schemeClr val="tx1"/>
                </a:solidFill>
              </a:rPr>
              <a:t>2. The </a:t>
            </a:r>
            <a:r>
              <a:rPr lang="en-US" sz="2800" dirty="0">
                <a:solidFill>
                  <a:schemeClr val="tx1"/>
                </a:solidFill>
              </a:rPr>
              <a:t>Environmental Protection Agency is responsible for developing and implementing a national energy policy.</a:t>
            </a:r>
            <a:br>
              <a:rPr lang="en-US" sz="2800" dirty="0">
                <a:solidFill>
                  <a:schemeClr val="tx1"/>
                </a:solidFill>
              </a:rPr>
            </a:br>
            <a:endParaRPr lang="en-US" sz="2800" dirty="0">
              <a:solidFill>
                <a:schemeClr val="tx1"/>
              </a:solidFill>
            </a:endParaRPr>
          </a:p>
        </p:txBody>
      </p:sp>
      <p:sp>
        <p:nvSpPr>
          <p:cNvPr id="133123" name="TPAnswers"/>
          <p:cNvSpPr>
            <a:spLocks noGrp="1" noChangeArrowheads="1"/>
          </p:cNvSpPr>
          <p:nvPr>
            <p:ph type="body" idx="1"/>
            <p:custDataLst>
              <p:tags r:id="rId2"/>
            </p:custDataLst>
          </p:nvPr>
        </p:nvSpPr>
        <p:spPr>
          <a:xfrm>
            <a:off x="457200" y="3346450"/>
            <a:ext cx="4114800" cy="23622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PQuestion"/>
          <p:cNvSpPr>
            <a:spLocks noGrp="1" noChangeArrowheads="1"/>
          </p:cNvSpPr>
          <p:nvPr>
            <p:ph type="title"/>
          </p:nvPr>
        </p:nvSpPr>
        <p:spPr>
          <a:xfrm>
            <a:off x="533400" y="1533525"/>
            <a:ext cx="8101013" cy="1397000"/>
          </a:xfrm>
        </p:spPr>
        <p:txBody>
          <a:bodyPr/>
          <a:lstStyle/>
          <a:p>
            <a:r>
              <a:rPr lang="en-US" sz="2800" dirty="0" smtClean="0">
                <a:solidFill>
                  <a:schemeClr val="tx1"/>
                </a:solidFill>
              </a:rPr>
              <a:t>3. The </a:t>
            </a:r>
            <a:r>
              <a:rPr lang="en-US" sz="2800" dirty="0">
                <a:solidFill>
                  <a:schemeClr val="tx1"/>
                </a:solidFill>
              </a:rPr>
              <a:t>international agreement to reduce greenhouse gases is:</a:t>
            </a:r>
          </a:p>
        </p:txBody>
      </p:sp>
      <p:sp>
        <p:nvSpPr>
          <p:cNvPr id="134147" name="TPAnswers"/>
          <p:cNvSpPr>
            <a:spLocks noGrp="1" noChangeArrowheads="1"/>
          </p:cNvSpPr>
          <p:nvPr>
            <p:ph type="body" idx="1"/>
            <p:custDataLst>
              <p:tags r:id="rId2"/>
            </p:custDataLst>
          </p:nvPr>
        </p:nvSpPr>
        <p:spPr>
          <a:xfrm>
            <a:off x="457200" y="3225800"/>
            <a:ext cx="6958013" cy="3429000"/>
          </a:xfrm>
        </p:spPr>
        <p:txBody>
          <a:bodyPr/>
          <a:lstStyle/>
          <a:p>
            <a:pPr marL="990600" lvl="1" indent="-533400">
              <a:lnSpc>
                <a:spcPct val="100000"/>
              </a:lnSpc>
              <a:spcBef>
                <a:spcPct val="20000"/>
              </a:spcBef>
              <a:buFont typeface="+mj-lt"/>
              <a:buAutoNum type="alphaLcPeriod"/>
            </a:pPr>
            <a:r>
              <a:rPr lang="en-US" dirty="0"/>
              <a:t>the Air Pollution Control Act</a:t>
            </a:r>
          </a:p>
          <a:p>
            <a:pPr marL="990600" lvl="1" indent="-533400">
              <a:lnSpc>
                <a:spcPct val="100000"/>
              </a:lnSpc>
              <a:spcBef>
                <a:spcPct val="20000"/>
              </a:spcBef>
              <a:buFont typeface="+mj-lt"/>
              <a:buAutoNum type="alphaLcPeriod"/>
            </a:pPr>
            <a:r>
              <a:rPr lang="en-US" dirty="0"/>
              <a:t>the Clean Water Act</a:t>
            </a:r>
          </a:p>
          <a:p>
            <a:pPr marL="990600" lvl="1" indent="-533400">
              <a:lnSpc>
                <a:spcPct val="100000"/>
              </a:lnSpc>
              <a:spcBef>
                <a:spcPct val="20000"/>
              </a:spcBef>
              <a:buFont typeface="+mj-lt"/>
              <a:buAutoNum type="alphaLcPeriod"/>
            </a:pPr>
            <a:r>
              <a:rPr lang="en-US" dirty="0"/>
              <a:t>the Kyoto Protocol</a:t>
            </a:r>
          </a:p>
          <a:p>
            <a:pPr marL="990600" lvl="1" indent="-533400">
              <a:lnSpc>
                <a:spcPct val="100000"/>
              </a:lnSpc>
              <a:spcBef>
                <a:spcPct val="20000"/>
              </a:spcBef>
              <a:buFont typeface="+mj-lt"/>
              <a:buAutoNum type="alphaLcPeriod"/>
            </a:pPr>
            <a:r>
              <a:rPr lang="en-US" dirty="0"/>
              <a:t>the International Energy Agency</a:t>
            </a:r>
          </a:p>
        </p:txBody>
      </p:sp>
    </p:spTree>
    <p:custDataLst>
      <p:tags r:id="rId1"/>
    </p:custData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spcBef>
                <a:spcPts val="0"/>
              </a:spcBef>
              <a:buNone/>
            </a:pPr>
            <a:r>
              <a:rPr lang="en-US" dirty="0" smtClean="0"/>
              <a:t>4. What federal agency is responsible for combating pollution?</a:t>
            </a:r>
          </a:p>
          <a:p>
            <a:pPr marL="0">
              <a:spcBef>
                <a:spcPts val="0"/>
              </a:spcBef>
              <a:buNone/>
            </a:pPr>
            <a:r>
              <a:rPr lang="en-US" dirty="0" smtClean="0"/>
              <a:t>5. What was the Federal Energy Regulatory Commission (FERC) created to do?</a:t>
            </a:r>
          </a:p>
          <a:p>
            <a:pPr marL="0">
              <a:spcBef>
                <a:spcPts val="0"/>
              </a:spcBef>
              <a:buNone/>
            </a:pPr>
            <a:r>
              <a:rPr lang="en-US" dirty="0" smtClean="0"/>
              <a:t>6. What are the goals of the International Energy Agency (IEA)?</a:t>
            </a:r>
          </a:p>
          <a:p>
            <a:pPr marL="0">
              <a:spcBef>
                <a:spcPts val="0"/>
              </a:spcBef>
              <a:buNone/>
            </a:pPr>
            <a:r>
              <a:rPr lang="en-US" dirty="0" smtClean="0"/>
              <a:t>7. What is the difference between interstate commerce and intrastate commerce and why is the distinction important?</a:t>
            </a:r>
            <a:endParaRPr lang="en-US"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Do you think the government has any involvement in the way grapes are grown?  Why or why not?</a:t>
            </a:r>
            <a:endParaRPr lang="en-US" dirty="0"/>
          </a:p>
        </p:txBody>
      </p:sp>
      <p:pic>
        <p:nvPicPr>
          <p:cNvPr id="1026" name="Picture 2" descr="C:\Users\Matthew\AppData\Local\Microsoft\Windows\Temporary Internet Files\Content.IE5\IZI0A92S\grape[1].jpg"/>
          <p:cNvPicPr>
            <a:picLocks noChangeAspect="1" noChangeArrowheads="1"/>
          </p:cNvPicPr>
          <p:nvPr/>
        </p:nvPicPr>
        <p:blipFill>
          <a:blip r:embed="rId2" cstate="print"/>
          <a:srcRect/>
          <a:stretch>
            <a:fillRect/>
          </a:stretch>
        </p:blipFill>
        <p:spPr bwMode="auto">
          <a:xfrm>
            <a:off x="717111" y="3335259"/>
            <a:ext cx="3965247" cy="3000727"/>
          </a:xfrm>
          <a:prstGeom prst="rect">
            <a:avLst/>
          </a:prstGeom>
          <a:noFill/>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8046" y="1097279"/>
            <a:ext cx="3868737" cy="639699"/>
          </a:xfrm>
        </p:spPr>
        <p:txBody>
          <a:bodyPr/>
          <a:lstStyle/>
          <a:p>
            <a:r>
              <a:rPr lang="en-US" sz="2800" dirty="0" smtClean="0"/>
              <a:t>Key Terms</a:t>
            </a:r>
            <a:endParaRPr lang="en-US" sz="2800" dirty="0"/>
          </a:p>
        </p:txBody>
      </p:sp>
      <p:sp>
        <p:nvSpPr>
          <p:cNvPr id="6" name="Content Placeholder 5"/>
          <p:cNvSpPr>
            <a:spLocks noGrp="1"/>
          </p:cNvSpPr>
          <p:nvPr>
            <p:ph sz="half" idx="2"/>
          </p:nvPr>
        </p:nvSpPr>
        <p:spPr>
          <a:xfrm>
            <a:off x="630238" y="1627632"/>
            <a:ext cx="3868737" cy="4562031"/>
          </a:xfrm>
        </p:spPr>
        <p:txBody>
          <a:bodyPr/>
          <a:lstStyle/>
          <a:p>
            <a:pPr>
              <a:spcBef>
                <a:spcPts val="0"/>
              </a:spcBef>
            </a:pPr>
            <a:r>
              <a:rPr lang="en-US" sz="2800" dirty="0" smtClean="0"/>
              <a:t>Environmental Protection Agency (EPA)</a:t>
            </a:r>
          </a:p>
          <a:p>
            <a:pPr>
              <a:spcBef>
                <a:spcPts val="0"/>
              </a:spcBef>
            </a:pPr>
            <a:r>
              <a:rPr lang="en-US" sz="2800" dirty="0" smtClean="0"/>
              <a:t>Federal Energy Regulatory Commission (FERC)</a:t>
            </a:r>
          </a:p>
          <a:p>
            <a:pPr>
              <a:spcBef>
                <a:spcPts val="0"/>
              </a:spcBef>
            </a:pPr>
            <a:r>
              <a:rPr lang="en-US" sz="2800" dirty="0" smtClean="0"/>
              <a:t>Nuclear Regulatory Commission (NRC)</a:t>
            </a:r>
            <a:endParaRPr lang="en-US" sz="2800" dirty="0"/>
          </a:p>
        </p:txBody>
      </p:sp>
      <p:sp>
        <p:nvSpPr>
          <p:cNvPr id="7" name="Text Placeholder 6"/>
          <p:cNvSpPr>
            <a:spLocks noGrp="1"/>
          </p:cNvSpPr>
          <p:nvPr>
            <p:ph type="body" sz="quarter" idx="3"/>
          </p:nvPr>
        </p:nvSpPr>
        <p:spPr>
          <a:xfrm>
            <a:off x="4616958" y="1156907"/>
            <a:ext cx="3887788" cy="823912"/>
          </a:xfrm>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a:xfrm>
            <a:off x="4629150" y="2145792"/>
            <a:ext cx="3887788" cy="4043871"/>
          </a:xfrm>
        </p:spPr>
        <p:txBody>
          <a:bodyPr/>
          <a:lstStyle/>
          <a:p>
            <a:pPr>
              <a:spcBef>
                <a:spcPts val="0"/>
              </a:spcBef>
            </a:pPr>
            <a:r>
              <a:rPr lang="en-US" sz="2800" dirty="0" smtClean="0"/>
              <a:t>Comply</a:t>
            </a:r>
          </a:p>
          <a:p>
            <a:pPr>
              <a:spcBef>
                <a:spcPts val="0"/>
              </a:spcBef>
            </a:pPr>
            <a:r>
              <a:rPr lang="en-US" sz="2800" dirty="0" smtClean="0"/>
              <a:t>Emissions</a:t>
            </a:r>
          </a:p>
          <a:p>
            <a:pPr>
              <a:spcBef>
                <a:spcPts val="0"/>
              </a:spcBef>
            </a:pPr>
            <a:r>
              <a:rPr lang="en-US" sz="2800" dirty="0" smtClean="0"/>
              <a:t>proactive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6789049"/>
      </p:ext>
    </p:extLst>
  </p:cSld>
  <p:clrMapOvr>
    <a:masterClrMapping/>
  </p:clrMapOvr>
  <p:transition advTm="1030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18.2</a:t>
            </a:r>
          </a:p>
        </p:txBody>
      </p:sp>
      <p:sp>
        <p:nvSpPr>
          <p:cNvPr id="48133" name="Text Box 5"/>
          <p:cNvSpPr txBox="1">
            <a:spLocks noChangeArrowheads="1"/>
          </p:cNvSpPr>
          <p:nvPr/>
        </p:nvSpPr>
        <p:spPr bwMode="auto">
          <a:xfrm>
            <a:off x="2689225" y="3271838"/>
            <a:ext cx="629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Environmental Laws</a:t>
            </a:r>
          </a:p>
        </p:txBody>
      </p:sp>
      <p:pic>
        <p:nvPicPr>
          <p:cNvPr id="48134"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8133"/>
                                        </p:tgtEl>
                                        <p:attrNameLst>
                                          <p:attrName>style.visibility</p:attrName>
                                        </p:attrNameLst>
                                      </p:cBhvr>
                                      <p:to>
                                        <p:strVal val="visible"/>
                                      </p:to>
                                    </p:set>
                                    <p:anim calcmode="lin" valueType="num">
                                      <p:cBhvr>
                                        <p:cTn id="12" dur="500" fill="hold"/>
                                        <p:tgtEl>
                                          <p:spTgt spid="48133"/>
                                        </p:tgtEl>
                                        <p:attrNameLst>
                                          <p:attrName>ppt_w</p:attrName>
                                        </p:attrNameLst>
                                      </p:cBhvr>
                                      <p:tavLst>
                                        <p:tav tm="0">
                                          <p:val>
                                            <p:fltVal val="0"/>
                                          </p:val>
                                        </p:tav>
                                        <p:tav tm="100000">
                                          <p:val>
                                            <p:strVal val="#ppt_w"/>
                                          </p:val>
                                        </p:tav>
                                      </p:tavLst>
                                    </p:anim>
                                    <p:anim calcmode="lin" valueType="num">
                                      <p:cBhvr>
                                        <p:cTn id="13" dur="500" fill="hold"/>
                                        <p:tgtEl>
                                          <p:spTgt spid="48133"/>
                                        </p:tgtEl>
                                        <p:attrNameLst>
                                          <p:attrName>ppt_h</p:attrName>
                                        </p:attrNameLst>
                                      </p:cBhvr>
                                      <p:tavLst>
                                        <p:tav tm="0">
                                          <p:val>
                                            <p:fltVal val="0"/>
                                          </p:val>
                                        </p:tav>
                                        <p:tav tm="100000">
                                          <p:val>
                                            <p:strVal val="#ppt_h"/>
                                          </p:val>
                                        </p:tav>
                                      </p:tavLst>
                                    </p:anim>
                                    <p:animEffect transition="in" filter="fade">
                                      <p:cBhvr>
                                        <p:cTn id="14"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18819" name="Rectangle 3"/>
          <p:cNvSpPr>
            <a:spLocks noGrp="1" noChangeArrowheads="1"/>
          </p:cNvSpPr>
          <p:nvPr>
            <p:ph type="body" idx="1"/>
          </p:nvPr>
        </p:nvSpPr>
        <p:spPr/>
        <p:txBody>
          <a:bodyPr/>
          <a:lstStyle/>
          <a:p>
            <a:pPr marL="0" indent="0">
              <a:buFontTx/>
              <a:buNone/>
            </a:pPr>
            <a:r>
              <a:rPr lang="en-US" altLang="en-US" dirty="0"/>
              <a:t>In the 19</a:t>
            </a:r>
            <a:r>
              <a:rPr lang="en-US" altLang="en-US" baseline="30000" dirty="0"/>
              <a:t>th</a:t>
            </a:r>
            <a:r>
              <a:rPr lang="en-US" altLang="en-US" dirty="0"/>
              <a:t> century, the rise of industrialism led to factory-produced waste which </a:t>
            </a:r>
            <a:r>
              <a:rPr lang="en-US" altLang="en-US" u="sng" dirty="0"/>
              <a:t>polluted</a:t>
            </a:r>
            <a:r>
              <a:rPr lang="en-US" altLang="en-US" dirty="0"/>
              <a:t> the land, air, and water.</a:t>
            </a:r>
          </a:p>
          <a:p>
            <a:pPr marL="0" indent="0">
              <a:buFontTx/>
              <a:buNone/>
            </a:pPr>
            <a:r>
              <a:rPr lang="en-US" altLang="en-US" dirty="0"/>
              <a:t>By the mid-20</a:t>
            </a:r>
            <a:r>
              <a:rPr lang="en-US" altLang="en-US" baseline="30000" dirty="0"/>
              <a:t>th</a:t>
            </a:r>
            <a:r>
              <a:rPr lang="en-US" altLang="en-US" dirty="0"/>
              <a:t> century, the </a:t>
            </a:r>
            <a:r>
              <a:rPr lang="en-US" altLang="en-US" u="sng" dirty="0"/>
              <a:t>damage</a:t>
            </a:r>
            <a:r>
              <a:rPr lang="en-US" altLang="en-US" dirty="0"/>
              <a:t> to the environment had become apparent.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19843" name="Rectangle 3"/>
          <p:cNvSpPr>
            <a:spLocks noGrp="1" noChangeArrowheads="1"/>
          </p:cNvSpPr>
          <p:nvPr>
            <p:ph type="body" idx="1"/>
          </p:nvPr>
        </p:nvSpPr>
        <p:spPr/>
        <p:txBody>
          <a:bodyPr/>
          <a:lstStyle/>
          <a:p>
            <a:pPr marL="0" indent="0">
              <a:buFontTx/>
              <a:buNone/>
            </a:pPr>
            <a:r>
              <a:rPr lang="en-US" altLang="en-US" dirty="0"/>
              <a:t>In 1955 Congress passed the Air Pollution Control Act, the first bill to recognize air pollution as a </a:t>
            </a:r>
            <a:r>
              <a:rPr lang="en-US" altLang="en-US" u="sng" dirty="0"/>
              <a:t>national</a:t>
            </a:r>
            <a:r>
              <a:rPr lang="en-US" altLang="en-US" dirty="0"/>
              <a:t> problem. It provided funds to research the problem.</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0867" name="Rectangle 3"/>
          <p:cNvSpPr>
            <a:spLocks noGrp="1" noChangeArrowheads="1"/>
          </p:cNvSpPr>
          <p:nvPr>
            <p:ph type="body" idx="1"/>
          </p:nvPr>
        </p:nvSpPr>
        <p:spPr/>
        <p:txBody>
          <a:bodyPr/>
          <a:lstStyle/>
          <a:p>
            <a:pPr marL="0" indent="0">
              <a:buFontTx/>
              <a:buNone/>
            </a:pPr>
            <a:r>
              <a:rPr lang="en-US" altLang="en-US" dirty="0"/>
              <a:t>A few years later, Congress passed the Clean Air Act of 1963, which provided funds to fight air pollution and set standards for </a:t>
            </a:r>
            <a:r>
              <a:rPr lang="en-US" altLang="en-US" u="sng" dirty="0"/>
              <a:t>emissions</a:t>
            </a:r>
            <a:r>
              <a:rPr lang="en-US" altLang="en-US" dirty="0"/>
              <a:t> from factories, mills, and power plants that pollute the air.</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ChangeArrowheads="1"/>
          </p:cNvSpPr>
          <p:nvPr/>
        </p:nvSpPr>
        <p:spPr bwMode="auto">
          <a:xfrm>
            <a:off x="476250" y="1965325"/>
            <a:ext cx="7820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1890" name="Rectangle 2"/>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sp>
        <p:nvSpPr>
          <p:cNvPr id="421891" name="Rectangle 3"/>
          <p:cNvSpPr>
            <a:spLocks noGrp="1" noChangeArrowheads="1"/>
          </p:cNvSpPr>
          <p:nvPr>
            <p:ph type="body" idx="1"/>
          </p:nvPr>
        </p:nvSpPr>
        <p:spPr/>
        <p:txBody>
          <a:bodyPr/>
          <a:lstStyle/>
          <a:p>
            <a:pPr marL="0" indent="0">
              <a:buFontTx/>
              <a:buNone/>
            </a:pPr>
            <a:r>
              <a:rPr lang="en-US" altLang="en-US" dirty="0"/>
              <a:t>In 1969 Congress established the </a:t>
            </a:r>
            <a:r>
              <a:rPr lang="en-US" altLang="en-US" b="1" dirty="0"/>
              <a:t>Environmental Protection Agency (EPA)</a:t>
            </a:r>
            <a:r>
              <a:rPr lang="en-US" altLang="en-US" dirty="0"/>
              <a:t>, the federal agency responsible for protecting the </a:t>
            </a:r>
            <a:r>
              <a:rPr lang="en-US" altLang="en-US" u="sng" dirty="0"/>
              <a:t>environment</a:t>
            </a:r>
            <a:r>
              <a:rPr lang="en-US" altLang="en-US" dirty="0"/>
              <a:t>.</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type="title"/>
          </p:nvPr>
        </p:nvSpPr>
        <p:spPr/>
        <p:txBody>
          <a:bodyPr/>
          <a:lstStyle/>
          <a:p>
            <a:r>
              <a:rPr lang="en-US" altLang="en-US">
                <a:solidFill>
                  <a:srgbClr val="FFCC00"/>
                </a:solidFill>
              </a:rPr>
              <a:t>Section 18.2</a:t>
            </a:r>
            <a:r>
              <a:rPr lang="en-US" altLang="en-US"/>
              <a:t> Environmental Laws</a:t>
            </a:r>
          </a:p>
        </p:txBody>
      </p:sp>
      <p:pic>
        <p:nvPicPr>
          <p:cNvPr id="422918" name="Picture 6" descr="4 box out of 1 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25600"/>
            <a:ext cx="8455025" cy="4090988"/>
          </a:xfrm>
          <a:prstGeom prst="rect">
            <a:avLst/>
          </a:prstGeom>
          <a:noFill/>
          <a:extLst>
            <a:ext uri="{909E8E84-426E-40DD-AFC4-6F175D3DCCD1}">
              <a14:hiddenFill xmlns:a14="http://schemas.microsoft.com/office/drawing/2010/main">
                <a:solidFill>
                  <a:srgbClr val="FFFFFF"/>
                </a:solidFill>
              </a14:hiddenFill>
            </a:ext>
          </a:extLst>
        </p:spPr>
      </p:pic>
      <p:sp>
        <p:nvSpPr>
          <p:cNvPr id="422919" name="Rectangle 7"/>
          <p:cNvSpPr>
            <a:spLocks noChangeArrowheads="1"/>
          </p:cNvSpPr>
          <p:nvPr/>
        </p:nvSpPr>
        <p:spPr bwMode="auto">
          <a:xfrm>
            <a:off x="663575" y="2801938"/>
            <a:ext cx="255905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b="1" dirty="0"/>
              <a:t>The EPA has the </a:t>
            </a:r>
            <a:r>
              <a:rPr lang="en-US" altLang="en-US" sz="2600" b="1" u="sng" dirty="0"/>
              <a:t>power</a:t>
            </a:r>
            <a:r>
              <a:rPr lang="en-US" altLang="en-US" sz="2600" b="1" dirty="0"/>
              <a:t> and responsibility to:</a:t>
            </a:r>
          </a:p>
        </p:txBody>
      </p:sp>
      <p:sp>
        <p:nvSpPr>
          <p:cNvPr id="422920" name="Rectangle 8"/>
          <p:cNvSpPr>
            <a:spLocks noChangeArrowheads="1"/>
          </p:cNvSpPr>
          <p:nvPr/>
        </p:nvSpPr>
        <p:spPr bwMode="auto">
          <a:xfrm>
            <a:off x="4835525" y="1925638"/>
            <a:ext cx="274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set environmental rules</a:t>
            </a:r>
          </a:p>
        </p:txBody>
      </p:sp>
      <p:sp>
        <p:nvSpPr>
          <p:cNvPr id="422921" name="Rectangle 9"/>
          <p:cNvSpPr>
            <a:spLocks noChangeArrowheads="1"/>
          </p:cNvSpPr>
          <p:nvPr/>
        </p:nvSpPr>
        <p:spPr bwMode="auto">
          <a:xfrm>
            <a:off x="4835525" y="2916238"/>
            <a:ext cx="314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conduct </a:t>
            </a:r>
            <a:r>
              <a:rPr lang="en-US" altLang="en-US" b="1" u="sng" dirty="0"/>
              <a:t>scientific</a:t>
            </a:r>
            <a:r>
              <a:rPr lang="en-US" altLang="en-US" b="1" dirty="0"/>
              <a:t> research</a:t>
            </a:r>
          </a:p>
        </p:txBody>
      </p:sp>
      <p:sp>
        <p:nvSpPr>
          <p:cNvPr id="422922" name="Rectangle 10"/>
          <p:cNvSpPr>
            <a:spLocks noChangeArrowheads="1"/>
          </p:cNvSpPr>
          <p:nvPr/>
        </p:nvSpPr>
        <p:spPr bwMode="auto">
          <a:xfrm>
            <a:off x="4835525" y="3906838"/>
            <a:ext cx="319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enforce environmental laws</a:t>
            </a:r>
          </a:p>
        </p:txBody>
      </p:sp>
      <p:sp>
        <p:nvSpPr>
          <p:cNvPr id="422923" name="Rectangle 11"/>
          <p:cNvSpPr>
            <a:spLocks noChangeArrowheads="1"/>
          </p:cNvSpPr>
          <p:nvPr/>
        </p:nvSpPr>
        <p:spPr bwMode="auto">
          <a:xfrm>
            <a:off x="4835525" y="4783138"/>
            <a:ext cx="283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t>provide </a:t>
            </a:r>
            <a:r>
              <a:rPr lang="en-US" altLang="en-US" b="1" u="sng" dirty="0"/>
              <a:t>education</a:t>
            </a:r>
            <a:r>
              <a:rPr lang="en-US" altLang="en-US" b="1" dirty="0"/>
              <a:t> about</a:t>
            </a:r>
            <a:br>
              <a:rPr lang="en-US" altLang="en-US" b="1" dirty="0"/>
            </a:br>
            <a:r>
              <a:rPr lang="en-US" altLang="en-US" b="1" dirty="0"/>
              <a:t>environmental laws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22920"/>
                                        </p:tgtEl>
                                        <p:attrNameLst>
                                          <p:attrName>style.visibility</p:attrName>
                                        </p:attrNameLst>
                                      </p:cBhvr>
                                      <p:to>
                                        <p:strVal val="visible"/>
                                      </p:to>
                                    </p:set>
                                    <p:anim calcmode="lin" valueType="num">
                                      <p:cBhvr>
                                        <p:cTn id="7" dur="500" fill="hold"/>
                                        <p:tgtEl>
                                          <p:spTgt spid="422920"/>
                                        </p:tgtEl>
                                        <p:attrNameLst>
                                          <p:attrName>ppt_w</p:attrName>
                                        </p:attrNameLst>
                                      </p:cBhvr>
                                      <p:tavLst>
                                        <p:tav tm="0">
                                          <p:val>
                                            <p:fltVal val="0"/>
                                          </p:val>
                                        </p:tav>
                                        <p:tav tm="100000">
                                          <p:val>
                                            <p:strVal val="#ppt_w"/>
                                          </p:val>
                                        </p:tav>
                                      </p:tavLst>
                                    </p:anim>
                                    <p:anim calcmode="lin" valueType="num">
                                      <p:cBhvr>
                                        <p:cTn id="8" dur="500" fill="hold"/>
                                        <p:tgtEl>
                                          <p:spTgt spid="422920"/>
                                        </p:tgtEl>
                                        <p:attrNameLst>
                                          <p:attrName>ppt_h</p:attrName>
                                        </p:attrNameLst>
                                      </p:cBhvr>
                                      <p:tavLst>
                                        <p:tav tm="0">
                                          <p:val>
                                            <p:fltVal val="0"/>
                                          </p:val>
                                        </p:tav>
                                        <p:tav tm="100000">
                                          <p:val>
                                            <p:strVal val="#ppt_h"/>
                                          </p:val>
                                        </p:tav>
                                      </p:tavLst>
                                    </p:anim>
                                    <p:animEffect transition="in" filter="fade">
                                      <p:cBhvr>
                                        <p:cTn id="9" dur="500"/>
                                        <p:tgtEl>
                                          <p:spTgt spid="42292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22921"/>
                                        </p:tgtEl>
                                        <p:attrNameLst>
                                          <p:attrName>style.visibility</p:attrName>
                                        </p:attrNameLst>
                                      </p:cBhvr>
                                      <p:to>
                                        <p:strVal val="visible"/>
                                      </p:to>
                                    </p:set>
                                    <p:anim calcmode="lin" valueType="num">
                                      <p:cBhvr>
                                        <p:cTn id="12" dur="500" fill="hold"/>
                                        <p:tgtEl>
                                          <p:spTgt spid="422921"/>
                                        </p:tgtEl>
                                        <p:attrNameLst>
                                          <p:attrName>ppt_w</p:attrName>
                                        </p:attrNameLst>
                                      </p:cBhvr>
                                      <p:tavLst>
                                        <p:tav tm="0">
                                          <p:val>
                                            <p:fltVal val="0"/>
                                          </p:val>
                                        </p:tav>
                                        <p:tav tm="100000">
                                          <p:val>
                                            <p:strVal val="#ppt_w"/>
                                          </p:val>
                                        </p:tav>
                                      </p:tavLst>
                                    </p:anim>
                                    <p:anim calcmode="lin" valueType="num">
                                      <p:cBhvr>
                                        <p:cTn id="13" dur="500" fill="hold"/>
                                        <p:tgtEl>
                                          <p:spTgt spid="422921"/>
                                        </p:tgtEl>
                                        <p:attrNameLst>
                                          <p:attrName>ppt_h</p:attrName>
                                        </p:attrNameLst>
                                      </p:cBhvr>
                                      <p:tavLst>
                                        <p:tav tm="0">
                                          <p:val>
                                            <p:fltVal val="0"/>
                                          </p:val>
                                        </p:tav>
                                        <p:tav tm="100000">
                                          <p:val>
                                            <p:strVal val="#ppt_h"/>
                                          </p:val>
                                        </p:tav>
                                      </p:tavLst>
                                    </p:anim>
                                    <p:animEffect transition="in" filter="fade">
                                      <p:cBhvr>
                                        <p:cTn id="14" dur="500"/>
                                        <p:tgtEl>
                                          <p:spTgt spid="42292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22922"/>
                                        </p:tgtEl>
                                        <p:attrNameLst>
                                          <p:attrName>style.visibility</p:attrName>
                                        </p:attrNameLst>
                                      </p:cBhvr>
                                      <p:to>
                                        <p:strVal val="visible"/>
                                      </p:to>
                                    </p:set>
                                    <p:anim calcmode="lin" valueType="num">
                                      <p:cBhvr>
                                        <p:cTn id="17" dur="500" fill="hold"/>
                                        <p:tgtEl>
                                          <p:spTgt spid="422922"/>
                                        </p:tgtEl>
                                        <p:attrNameLst>
                                          <p:attrName>ppt_w</p:attrName>
                                        </p:attrNameLst>
                                      </p:cBhvr>
                                      <p:tavLst>
                                        <p:tav tm="0">
                                          <p:val>
                                            <p:fltVal val="0"/>
                                          </p:val>
                                        </p:tav>
                                        <p:tav tm="100000">
                                          <p:val>
                                            <p:strVal val="#ppt_w"/>
                                          </p:val>
                                        </p:tav>
                                      </p:tavLst>
                                    </p:anim>
                                    <p:anim calcmode="lin" valueType="num">
                                      <p:cBhvr>
                                        <p:cTn id="18" dur="500" fill="hold"/>
                                        <p:tgtEl>
                                          <p:spTgt spid="422922"/>
                                        </p:tgtEl>
                                        <p:attrNameLst>
                                          <p:attrName>ppt_h</p:attrName>
                                        </p:attrNameLst>
                                      </p:cBhvr>
                                      <p:tavLst>
                                        <p:tav tm="0">
                                          <p:val>
                                            <p:fltVal val="0"/>
                                          </p:val>
                                        </p:tav>
                                        <p:tav tm="100000">
                                          <p:val>
                                            <p:strVal val="#ppt_h"/>
                                          </p:val>
                                        </p:tav>
                                      </p:tavLst>
                                    </p:anim>
                                    <p:animEffect transition="in" filter="fade">
                                      <p:cBhvr>
                                        <p:cTn id="19" dur="500"/>
                                        <p:tgtEl>
                                          <p:spTgt spid="42292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22923"/>
                                        </p:tgtEl>
                                        <p:attrNameLst>
                                          <p:attrName>style.visibility</p:attrName>
                                        </p:attrNameLst>
                                      </p:cBhvr>
                                      <p:to>
                                        <p:strVal val="visible"/>
                                      </p:to>
                                    </p:set>
                                    <p:anim calcmode="lin" valueType="num">
                                      <p:cBhvr>
                                        <p:cTn id="22" dur="500" fill="hold"/>
                                        <p:tgtEl>
                                          <p:spTgt spid="422923"/>
                                        </p:tgtEl>
                                        <p:attrNameLst>
                                          <p:attrName>ppt_w</p:attrName>
                                        </p:attrNameLst>
                                      </p:cBhvr>
                                      <p:tavLst>
                                        <p:tav tm="0">
                                          <p:val>
                                            <p:fltVal val="0"/>
                                          </p:val>
                                        </p:tav>
                                        <p:tav tm="100000">
                                          <p:val>
                                            <p:strVal val="#ppt_w"/>
                                          </p:val>
                                        </p:tav>
                                      </p:tavLst>
                                    </p:anim>
                                    <p:anim calcmode="lin" valueType="num">
                                      <p:cBhvr>
                                        <p:cTn id="23" dur="500" fill="hold"/>
                                        <p:tgtEl>
                                          <p:spTgt spid="422923"/>
                                        </p:tgtEl>
                                        <p:attrNameLst>
                                          <p:attrName>ppt_h</p:attrName>
                                        </p:attrNameLst>
                                      </p:cBhvr>
                                      <p:tavLst>
                                        <p:tav tm="0">
                                          <p:val>
                                            <p:fltVal val="0"/>
                                          </p:val>
                                        </p:tav>
                                        <p:tav tm="100000">
                                          <p:val>
                                            <p:strVal val="#ppt_h"/>
                                          </p:val>
                                        </p:tav>
                                      </p:tavLst>
                                    </p:anim>
                                    <p:animEffect transition="in" filter="fade">
                                      <p:cBhvr>
                                        <p:cTn id="24" dur="500"/>
                                        <p:tgtEl>
                                          <p:spTgt spid="422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0" grpId="0"/>
      <p:bldP spid="422921" grpId="0"/>
      <p:bldP spid="422922" grpId="0"/>
      <p:bldP spid="422923"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1FA430F19AA6488E869BBE34AA539B0B"/>
  <p:tag name="SLIDEID" val="1FA430F19AA6488E869BBE34AA539B0B"/>
  <p:tag name="SLIDEORDER" val="1"/>
  <p:tag name="SLIDETYPE" val="Q"/>
  <p:tag name="DEMOGRAPHIC" val="False"/>
  <p:tag name="SPEEDSCORING" val="False"/>
  <p:tag name="VALUES" val="Incorrect¤Incorrect¤Correct¤Incorrect"/>
  <p:tag name="QUESTIONALIAS" val="The first bill to recognize air pollution as a national problem was passed in:"/>
  <p:tag name="ANSWERSALIAS" val="the 1890s¤the 1920s¤the 1950s¤the 1980s"/>
</p:tagLst>
</file>

<file path=ppt/tags/tag3.xml><?xml version="1.0" encoding="utf-8"?>
<p:tagLst xmlns:a="http://schemas.openxmlformats.org/drawingml/2006/main" xmlns:r="http://schemas.openxmlformats.org/officeDocument/2006/relationships" xmlns:p="http://schemas.openxmlformats.org/presentationml/2006/main">
  <p:tag name="TEXTLENGTH" val="42"/>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4EDF20D893744960B972D423881E193C"/>
  <p:tag name="SLIDEID" val="4EDF20D893744960B972D423881E193C"/>
  <p:tag name="SLIDEORDER" val="1"/>
  <p:tag name="SLIDETYPE" val="Q"/>
  <p:tag name="DEMOGRAPHIC" val="False"/>
  <p:tag name="SPEEDSCORING" val="False"/>
  <p:tag name="VALUES" val="Incorrect¤Correct"/>
  <p:tag name="QUESTIONALIAS" val="The Environmental Protection Agency is responsible for developing and implementing a national energy policy."/>
  <p:tag name="ANSWERSALIAS" val="True¤False"/>
</p:tagLst>
</file>

<file path=ppt/tags/tag5.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ECEB800530794265B6F79AAA2B5E3C10"/>
  <p:tag name="SLIDEID" val="ECEB800530794265B6F79AAA2B5E3C10"/>
  <p:tag name="SLIDEORDER" val="1"/>
  <p:tag name="SLIDETYPE" val="Q"/>
  <p:tag name="DEMOGRAPHIC" val="False"/>
  <p:tag name="SPEEDSCORING" val="False"/>
  <p:tag name="VALUES" val="Incorrect¤Incorrect¤Correct¤Incorrect"/>
  <p:tag name="QUESTIONALIAS" val="The international agreement to reduce greenhouse gases is:"/>
  <p:tag name="ANSWERSALIAS" val="the Air Pollution Control Act¤the Clean Water Act¤the Kyoto Protocol¤the International Energy Agency"/>
</p:tagLst>
</file>

<file path=ppt/tags/tag7.xml><?xml version="1.0" encoding="utf-8"?>
<p:tagLst xmlns:a="http://schemas.openxmlformats.org/drawingml/2006/main" xmlns:r="http://schemas.openxmlformats.org/officeDocument/2006/relationships" xmlns:p="http://schemas.openxmlformats.org/presentationml/2006/main">
  <p:tag name="TEXTLENGTH" val="103"/>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3305</TotalTime>
  <Words>1619</Words>
  <Application>Microsoft Office PowerPoint</Application>
  <PresentationFormat>On-screen Show (4:3)</PresentationFormat>
  <Paragraphs>119</Paragraphs>
  <Slides>26</Slides>
  <Notes>22</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Default Design</vt:lpstr>
      <vt:lpstr>PowerPoint Presentation</vt:lpstr>
      <vt:lpstr>What You’ll Learn</vt:lpstr>
      <vt:lpstr>PowerPoint Presentation</vt:lpstr>
      <vt:lpstr>PowerPoint Presentation</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Section 18.2 Environmental Laws</vt:lpstr>
      <vt:lpstr>PowerPoint Presentation</vt:lpstr>
      <vt:lpstr>1. The first bill to recognize air pollution as a national problem was passed in:</vt:lpstr>
      <vt:lpstr>2. The Environmental Protection Agency is responsible for developing and implementing a national energy policy. </vt:lpstr>
      <vt:lpstr>3. The international agreement to reduce greenhouse gases is:</vt:lpstr>
      <vt:lpstr>PowerPoint Presentation</vt:lpstr>
      <vt:lpstr>PowerPoint Presentation</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51</cp:revision>
  <dcterms:created xsi:type="dcterms:W3CDTF">2006-11-26T23:34:49Z</dcterms:created>
  <dcterms:modified xsi:type="dcterms:W3CDTF">2016-03-10T13:04:14Z</dcterms:modified>
</cp:coreProperties>
</file>