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328" r:id="rId3"/>
    <p:sldId id="329" r:id="rId4"/>
    <p:sldId id="297" r:id="rId5"/>
    <p:sldId id="306" r:id="rId6"/>
    <p:sldId id="307" r:id="rId7"/>
    <p:sldId id="308" r:id="rId8"/>
    <p:sldId id="309" r:id="rId9"/>
    <p:sldId id="326" r:id="rId10"/>
    <p:sldId id="310" r:id="rId11"/>
    <p:sldId id="311" r:id="rId12"/>
    <p:sldId id="312" r:id="rId13"/>
    <p:sldId id="313" r:id="rId14"/>
    <p:sldId id="314" r:id="rId15"/>
    <p:sldId id="315" r:id="rId16"/>
    <p:sldId id="316" r:id="rId17"/>
    <p:sldId id="317" r:id="rId18"/>
    <p:sldId id="330" r:id="rId19"/>
    <p:sldId id="331" r:id="rId20"/>
    <p:sldId id="332" r:id="rId21"/>
    <p:sldId id="333" r:id="rId22"/>
    <p:sldId id="337" r:id="rId23"/>
    <p:sldId id="285" r:id="rId24"/>
    <p:sldId id="336" r:id="rId25"/>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3399"/>
    <a:srgbClr val="C41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1" autoAdjust="0"/>
    <p:restoredTop sz="82294" autoAdjust="0"/>
  </p:normalViewPr>
  <p:slideViewPr>
    <p:cSldViewPr snapToGrid="0">
      <p:cViewPr varScale="1">
        <p:scale>
          <a:sx n="76" d="100"/>
          <a:sy n="76" d="100"/>
        </p:scale>
        <p:origin x="14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endParaRPr lang="en-US" altLang="en-US"/>
          </a:p>
        </p:txBody>
      </p:sp>
      <p:sp>
        <p:nvSpPr>
          <p:cNvPr id="453635" name="Rectangle 3"/>
          <p:cNvSpPr>
            <a:spLocks noGrp="1" noChangeArrowheads="1"/>
          </p:cNvSpPr>
          <p:nvPr>
            <p:ph type="dt"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endParaRPr lang="en-US" altLang="en-US"/>
          </a:p>
        </p:txBody>
      </p:sp>
      <p:sp>
        <p:nvSpPr>
          <p:cNvPr id="453636"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3637" name="Rectangle 5"/>
          <p:cNvSpPr>
            <a:spLocks noGrp="1" noChangeArrowheads="1"/>
          </p:cNvSpPr>
          <p:nvPr>
            <p:ph type="body" sz="quarter" idx="3"/>
          </p:nvPr>
        </p:nvSpPr>
        <p:spPr bwMode="auto">
          <a:xfrm>
            <a:off x="705327" y="4421823"/>
            <a:ext cx="564261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3638" name="Rectangle 6"/>
          <p:cNvSpPr>
            <a:spLocks noGrp="1" noChangeArrowheads="1"/>
          </p:cNvSpPr>
          <p:nvPr>
            <p:ph type="ftr" sz="quarter" idx="4"/>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endParaRPr lang="en-US" altLang="en-US"/>
          </a:p>
        </p:txBody>
      </p:sp>
      <p:sp>
        <p:nvSpPr>
          <p:cNvPr id="453639" name="Rectangle 7"/>
          <p:cNvSpPr>
            <a:spLocks noGrp="1" noChangeArrowheads="1"/>
          </p:cNvSpPr>
          <p:nvPr>
            <p:ph type="sldNum" sz="quarter" idx="5"/>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06D9477A-E38F-48A2-834E-1CF298B2B6D8}" type="slidenum">
              <a:rPr lang="en-US" altLang="en-US"/>
              <a:pPr/>
              <a:t>‹#›</a:t>
            </a:fld>
            <a:endParaRPr lang="en-US" altLang="en-US"/>
          </a:p>
        </p:txBody>
      </p:sp>
    </p:spTree>
    <p:extLst>
      <p:ext uri="{BB962C8B-B14F-4D97-AF65-F5344CB8AC3E}">
        <p14:creationId xmlns:p14="http://schemas.microsoft.com/office/powerpoint/2010/main" val="41652299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computerweekly.com/news/2240207064/NCA-notches-up-first-phishing-conviction" TargetMode="External"/><Relationship Id="rId13" Type="http://schemas.openxmlformats.org/officeDocument/2006/relationships/hyperlink" Target="http://www.computerweekly.com/news/2240209115/Microsoft-unveils-state-of-the-art-Cybercrime-Center" TargetMode="External"/><Relationship Id="rId3" Type="http://schemas.openxmlformats.org/officeDocument/2006/relationships/hyperlink" Target="http://whatis.techtarget.com/definition/deep-Web" TargetMode="External"/><Relationship Id="rId7" Type="http://schemas.openxmlformats.org/officeDocument/2006/relationships/hyperlink" Target="http://www.computerweekly.com/news/2240207970/British-man-arrested-over-hacking-into-US-military-systems" TargetMode="External"/><Relationship Id="rId12" Type="http://schemas.openxmlformats.org/officeDocument/2006/relationships/hyperlink" Target="http://www.computerweekly.com/news/2240208213/Adobe-admits-hack-hit-10-times-more-users-than-expected"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computerweekly.com/news/2240209198/UK-police-warn-of-malware-campaign-targeting-mainly-SMEs" TargetMode="External"/><Relationship Id="rId11" Type="http://schemas.openxmlformats.org/officeDocument/2006/relationships/hyperlink" Target="http://www.computerweekly.com/news/2240208934/Disruption-key-to-data-protection-says-HP" TargetMode="External"/><Relationship Id="rId5" Type="http://schemas.openxmlformats.org/officeDocument/2006/relationships/hyperlink" Target="http://www.computerweekly.com/news/2240209944/NCA-changed-UK-cyber-crime-fighting-says-NCCU-head" TargetMode="External"/><Relationship Id="rId10" Type="http://schemas.openxmlformats.org/officeDocument/2006/relationships/hyperlink" Target="http://www.computerweekly.com/news/2240209292/PM-says-dark-web-can-be-policed" TargetMode="External"/><Relationship Id="rId4" Type="http://schemas.openxmlformats.org/officeDocument/2006/relationships/hyperlink" Target="http://www.computerweekly.com/news/2240206865/UK-average-cyber-crime-cost-up-to-3m-a-year" TargetMode="External"/><Relationship Id="rId9" Type="http://schemas.openxmlformats.org/officeDocument/2006/relationships/hyperlink" Target="http://www.computerweekly.com/news/2240208933/More-than-half-top-bank-websites-hacked-study-show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C7BF6-ED7E-4B5F-9E15-0B883F0A20B6}" type="slidenum">
              <a:rPr lang="en-US" altLang="en-US"/>
              <a:pPr/>
              <a:t>1</a:t>
            </a:fld>
            <a:endParaRPr lang="en-US" alt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altLang="en-US" dirty="0" smtClean="0"/>
              <a:t>Chapter 19 introduces</a:t>
            </a:r>
            <a:r>
              <a:rPr lang="en-US" altLang="en-US" baseline="0" dirty="0" smtClean="0"/>
              <a:t> you to the fields of </a:t>
            </a:r>
            <a:r>
              <a:rPr lang="en-US" altLang="en-US" baseline="0" dirty="0" err="1" smtClean="0"/>
              <a:t>cyberlaw</a:t>
            </a:r>
            <a:r>
              <a:rPr lang="en-US" altLang="en-US" baseline="0" dirty="0" smtClean="0"/>
              <a:t> and e-commerce law.  You will learn about how the government protects against computer-related crimes, as well as how new laws reflect the intersection of computers, commerce, and intellectual property.  </a:t>
            </a:r>
          </a:p>
          <a:p>
            <a:endParaRPr lang="en-US" altLang="en-US" baseline="0" dirty="0" smtClean="0"/>
          </a:p>
          <a:p>
            <a:r>
              <a:rPr lang="en-US" altLang="en-US" baseline="0" dirty="0" smtClean="0"/>
              <a:t>Have you ever heard of e-gold?  Some Internet companies buy and sell e-gold as a way to standardize cash payments to avoid having to convert currencies, such as dollars to Euros or pounds.  Some e-gold companies are now suspected of laundering illegally earned money.  Criminals deposit stolen cash or drug money in one country, send it to a partner as e-gold, then withdraw it as cash in another country.</a:t>
            </a:r>
          </a:p>
          <a:p>
            <a:endParaRPr lang="en-US" altLang="en-US" baseline="0" dirty="0" smtClean="0"/>
          </a:p>
          <a:p>
            <a:endParaRPr lang="en-US" altLang="en-US" dirty="0"/>
          </a:p>
        </p:txBody>
      </p:sp>
    </p:spTree>
    <p:extLst>
      <p:ext uri="{BB962C8B-B14F-4D97-AF65-F5344CB8AC3E}">
        <p14:creationId xmlns:p14="http://schemas.microsoft.com/office/powerpoint/2010/main" val="403190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7C11D-536A-4CF8-B343-10AE1D6B0ABF}" type="slidenum">
              <a:rPr lang="en-US" altLang="en-US"/>
              <a:pPr/>
              <a:t>12</a:t>
            </a:fld>
            <a:endParaRPr lang="en-US" alt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521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D13EC-5A35-43EE-9B15-18E0CB437F2D}" type="slidenum">
              <a:rPr lang="en-US" altLang="en-US"/>
              <a:pPr/>
              <a:t>13</a:t>
            </a:fld>
            <a:endParaRPr lang="en-US" alt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0586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EA7E5-34C7-4159-954D-29D81AF808C8}" type="slidenum">
              <a:rPr lang="en-US" altLang="en-US"/>
              <a:pPr/>
              <a:t>14</a:t>
            </a:fld>
            <a:endParaRPr lang="en-US" alt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83666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6FC94-EECC-47E7-89D4-FDEF58301F70}" type="slidenum">
              <a:rPr lang="en-US" altLang="en-US"/>
              <a:pPr/>
              <a:t>15</a:t>
            </a:fld>
            <a:endParaRPr lang="en-US" alt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r>
              <a:rPr lang="en-US" altLang="en-US" dirty="0" smtClean="0"/>
              <a:t>The advent of computer technology</a:t>
            </a:r>
            <a:r>
              <a:rPr lang="en-US" altLang="en-US" baseline="0" dirty="0" smtClean="0"/>
              <a:t> and the Internet created new ways of communicating and doing business.  Unfortunately, it also created new opportunities for criminals. What crimes have computers and the Internet made it much easier to commit?  </a:t>
            </a:r>
            <a:r>
              <a:rPr lang="en-US" altLang="en-US" i="1" baseline="0" dirty="0" smtClean="0"/>
              <a:t>The widespread use of computers and the Internet has made many crimes easier to commit.  Most prevalent is identify theft, whereby a thief gains access to personal records and uses the information to commit crimes, purchase products, or steal cash. Vandalism, terrorism, blackmail, and piracy are also now more easily accomplished using technology and the Internet.</a:t>
            </a:r>
          </a:p>
          <a:p>
            <a:endParaRPr lang="en-US" altLang="en-US" i="0" baseline="0" dirty="0" smtClean="0"/>
          </a:p>
          <a:p>
            <a:endParaRPr lang="en-US" altLang="en-US" i="0" dirty="0"/>
          </a:p>
        </p:txBody>
      </p:sp>
    </p:spTree>
    <p:extLst>
      <p:ext uri="{BB962C8B-B14F-4D97-AF65-F5344CB8AC3E}">
        <p14:creationId xmlns:p14="http://schemas.microsoft.com/office/powerpoint/2010/main" val="899671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C2885-C22A-4D98-982E-A9A46F02E15C}" type="slidenum">
              <a:rPr lang="en-US" altLang="en-US"/>
              <a:pPr/>
              <a:t>16</a:t>
            </a:fld>
            <a:endParaRPr lang="en-US" alt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3580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3C017-6D5D-4A5C-A43F-B73E5866DF7F}" type="slidenum">
              <a:rPr lang="en-US" altLang="en-US"/>
              <a:pPr/>
              <a:t>17</a:t>
            </a:fld>
            <a:endParaRPr lang="en-US" alt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881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32020-B8E2-4CC7-B972-75FA3199D326}" type="slidenum">
              <a:rPr lang="en-US"/>
              <a:pPr/>
              <a:t>18</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5960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1CC51-5A21-46D4-9A2C-E050C8B975F6}" type="slidenum">
              <a:rPr lang="en-US"/>
              <a:pPr/>
              <a:t>19</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4826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512E2-25C8-4B4B-9E15-31579BDBA970}" type="slidenum">
              <a:rPr lang="en-US"/>
              <a:pPr/>
              <a:t>20</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9731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081A2-97F2-465B-8FE9-D29F7AB1FE9C}" type="slidenum">
              <a:rPr lang="en-US"/>
              <a:pPr/>
              <a:t>21</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68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CEF0E-62EC-480D-8030-8D2C2C7D3A77}" type="slidenum">
              <a:rPr lang="en-US" altLang="en-US"/>
              <a:pPr/>
              <a:t>4</a:t>
            </a:fld>
            <a:endParaRPr lang="en-US" alt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en-US" altLang="en-US" dirty="0" smtClean="0"/>
              <a:t>The Internet has made doing business much faster and easier but has also</a:t>
            </a:r>
            <a:r>
              <a:rPr lang="en-US" altLang="en-US" baseline="0" dirty="0" smtClean="0"/>
              <a:t> brought with it the risk of Internet fraud and identity theft.  What are some of the things you can do to protect yourself online?  </a:t>
            </a:r>
            <a:r>
              <a:rPr lang="en-US" altLang="en-US" i="1" baseline="0" dirty="0" smtClean="0"/>
              <a:t>Ways to protect online users include the use of firewalls and anti-virus software.  Users should never give out personal information, reply to e-mails with free offers, or go to unknown Web sites to buy goods.  Computer users should be sure that they protect their passwords and are careful about opening files sent by e-mail.  Internet is an open network that allows anyone with enough skills to pry into other computers.</a:t>
            </a:r>
          </a:p>
          <a:p>
            <a:endParaRPr lang="en-US" altLang="en-US" i="1" baseline="0" dirty="0" smtClean="0"/>
          </a:p>
          <a:p>
            <a:r>
              <a:rPr lang="en-US" altLang="en-US" i="0" baseline="0" dirty="0" smtClean="0"/>
              <a:t>What would you do if you ordered something online and it never delivered and the web site disappeared?  </a:t>
            </a:r>
            <a:r>
              <a:rPr lang="en-US" altLang="en-US" i="1" baseline="0" dirty="0" smtClean="0"/>
              <a:t>Contact the bank or credit card company to cancel the transaction; cancel the credit card to prevent future misuse. </a:t>
            </a:r>
            <a:endParaRPr lang="en-US" altLang="en-US" i="0" baseline="0" dirty="0" smtClean="0"/>
          </a:p>
          <a:p>
            <a:endParaRPr lang="en-US" altLang="en-US" i="0" dirty="0"/>
          </a:p>
        </p:txBody>
      </p:sp>
    </p:spTree>
    <p:extLst>
      <p:ext uri="{BB962C8B-B14F-4D97-AF65-F5344CB8AC3E}">
        <p14:creationId xmlns:p14="http://schemas.microsoft.com/office/powerpoint/2010/main" val="2127600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204E0-BF95-4A81-A3F9-BD1DDD7CB57B}" type="slidenum">
              <a:rPr lang="en-US" altLang="en-US"/>
              <a:pPr/>
              <a:t>23</a:t>
            </a:fld>
            <a:endParaRPr lang="en-US" alt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439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F3F82-77E0-4E79-9AE7-42976FB4DBA9}" type="slidenum">
              <a:rPr lang="en-US" altLang="en-US"/>
              <a:pPr/>
              <a:t>5</a:t>
            </a:fld>
            <a:endParaRPr lang="en-US" alt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715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C59F5-9900-4D86-8B00-80739BE50C55}" type="slidenum">
              <a:rPr lang="en-US" altLang="en-US"/>
              <a:pPr/>
              <a:t>6</a:t>
            </a:fld>
            <a:endParaRPr lang="en-US" alt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r>
              <a:rPr lang="en-US" altLang="en-US" dirty="0" smtClean="0"/>
              <a:t>Top 10 cyber crime stories</a:t>
            </a:r>
            <a:r>
              <a:rPr lang="en-US" altLang="en-US" baseline="0" dirty="0" smtClean="0"/>
              <a:t> of 2013</a:t>
            </a:r>
          </a:p>
          <a:p>
            <a:r>
              <a:rPr lang="en-US" dirty="0" smtClean="0"/>
              <a:t>Cyber crime featured heavily in security news coverage in 2013, with cyber criminals and cyber law enforcers upping their games with each passing month.</a:t>
            </a:r>
          </a:p>
          <a:p>
            <a:r>
              <a:rPr lang="en-US" dirty="0" smtClean="0"/>
              <a:t>Big and small businesses alike and the banking and financial sector in particular have come under increasing attack this year by cyber criminals primarily motivated by financial profit.</a:t>
            </a:r>
          </a:p>
          <a:p>
            <a:r>
              <a:rPr lang="en-US" dirty="0" smtClean="0"/>
              <a:t>Getty Images/</a:t>
            </a:r>
            <a:r>
              <a:rPr lang="en-US" dirty="0" err="1" smtClean="0"/>
              <a:t>iStockphoto</a:t>
            </a:r>
            <a:endParaRPr lang="en-US" dirty="0" smtClean="0"/>
          </a:p>
          <a:p>
            <a:endParaRPr lang="en-US" dirty="0" smtClean="0"/>
          </a:p>
          <a:p>
            <a:r>
              <a:rPr lang="en-US" dirty="0" smtClean="0"/>
              <a:t>Stealing online credentials with a view to committing fraud emerged as a popular criminal tactic, with Adobe and several other high-profile companies reporting compromises of customer data.</a:t>
            </a:r>
          </a:p>
          <a:p>
            <a:r>
              <a:rPr lang="en-US" dirty="0" smtClean="0"/>
              <a:t>But with cyber crime costing UK business an average of £3m a year, international and local law enforcement has increased efforts to engage with business to tackle this problem.</a:t>
            </a:r>
          </a:p>
          <a:p>
            <a:endParaRPr lang="en-US" dirty="0" smtClean="0"/>
          </a:p>
          <a:p>
            <a:r>
              <a:rPr lang="en-US" dirty="0" smtClean="0"/>
              <a:t>The UK’s cyber crime fighting capabilities were given a boost in October with the official launch of the National Crime Agency (NCA), incorporating the National Cyber Crime Unit (NCCU).</a:t>
            </a:r>
          </a:p>
          <a:p>
            <a:r>
              <a:rPr lang="en-US" dirty="0" smtClean="0"/>
              <a:t>Since its inauguration, the NCCU has reported several key arrests and convictions.</a:t>
            </a:r>
          </a:p>
          <a:p>
            <a:endParaRPr lang="en-US" dirty="0" smtClean="0"/>
          </a:p>
          <a:p>
            <a:r>
              <a:rPr lang="en-US" dirty="0" smtClean="0"/>
              <a:t>The UK government increased its focus through the year, with prime minister David Cameron pledging in November that UK and US intelligence agencies will join forces to police the </a:t>
            </a:r>
            <a:r>
              <a:rPr lang="en-US" dirty="0" smtClean="0">
                <a:hlinkClick r:id="rId3"/>
              </a:rPr>
              <a:t>dark web</a:t>
            </a:r>
            <a:r>
              <a:rPr lang="en-US" dirty="0" smtClean="0"/>
              <a:t>.</a:t>
            </a:r>
          </a:p>
          <a:p>
            <a:r>
              <a:rPr lang="en-US" dirty="0" smtClean="0"/>
              <a:t>Big software suppliers continued their commitment to disruption as a strategy against cyber criminals, with Microsoft announcing the launch of a new cyber crime centre.</a:t>
            </a:r>
          </a:p>
          <a:p>
            <a:endParaRPr lang="en-US" dirty="0" smtClean="0"/>
          </a:p>
          <a:p>
            <a:r>
              <a:rPr lang="en-US" dirty="0" smtClean="0"/>
              <a:t>Here are </a:t>
            </a:r>
            <a:r>
              <a:rPr lang="en-US" i="1" dirty="0" smtClean="0"/>
              <a:t>Computer Weekly's</a:t>
            </a:r>
            <a:r>
              <a:rPr lang="en-US" dirty="0" smtClean="0"/>
              <a:t> top 10 cyber crime stories of 2013:</a:t>
            </a:r>
          </a:p>
          <a:p>
            <a:r>
              <a:rPr lang="en-US" b="1" dirty="0" smtClean="0"/>
              <a:t>1. </a:t>
            </a:r>
            <a:r>
              <a:rPr lang="en-US" b="1" dirty="0" smtClean="0">
                <a:hlinkClick r:id="rId4"/>
              </a:rPr>
              <a:t>Cyber crimes costs UK businesses average of £3m per year</a:t>
            </a:r>
            <a:endParaRPr lang="en-US" b="1" dirty="0" smtClean="0"/>
          </a:p>
          <a:p>
            <a:r>
              <a:rPr lang="en-US" dirty="0" smtClean="0"/>
              <a:t>Cyber crime costs UK </a:t>
            </a:r>
            <a:r>
              <a:rPr lang="en-US" dirty="0" err="1" smtClean="0"/>
              <a:t>organisations</a:t>
            </a:r>
            <a:r>
              <a:rPr lang="en-US" dirty="0" smtClean="0"/>
              <a:t> around £3m a year on average, according to the </a:t>
            </a:r>
            <a:r>
              <a:rPr lang="en-US" dirty="0" err="1" smtClean="0"/>
              <a:t>Ponemon</a:t>
            </a:r>
            <a:r>
              <a:rPr lang="en-US" dirty="0" smtClean="0"/>
              <a:t> Institute’s second annual Cost of Cyber Crime Study. Of a sample of six countries in the global study, the UK was above only Australia with an annual average cost of £2.27m. The US (£7.18m) was top of the list, followed by Germany (£4.7m), Japan (£4.18m) and France (£3.22m).</a:t>
            </a:r>
          </a:p>
          <a:p>
            <a:endParaRPr lang="en-US" dirty="0" smtClean="0"/>
          </a:p>
          <a:p>
            <a:r>
              <a:rPr lang="en-US" b="1" dirty="0" smtClean="0"/>
              <a:t>2. </a:t>
            </a:r>
            <a:r>
              <a:rPr lang="en-US" b="1" dirty="0" smtClean="0">
                <a:hlinkClick r:id="rId5"/>
              </a:rPr>
              <a:t>NCA changed UK cyber crime fighting, says NCCU head</a:t>
            </a:r>
            <a:endParaRPr lang="en-US" b="1" dirty="0" smtClean="0"/>
          </a:p>
          <a:p>
            <a:r>
              <a:rPr lang="en-US" dirty="0" smtClean="0"/>
              <a:t>The NCA has changed the UK law enforcement landscape, says Andy Archibald, head of the NCA’s National Cyber Crime Unit. According to Archibald, the difference is due to the fact that the NCA is the mandated lead for the UK’s response to serious and </a:t>
            </a:r>
            <a:r>
              <a:rPr lang="en-US" dirty="0" err="1" smtClean="0"/>
              <a:t>organised</a:t>
            </a:r>
            <a:r>
              <a:rPr lang="en-US" dirty="0" smtClean="0"/>
              <a:t> crime. This means the NCCU is able to work in partnership with all stakeholders to better assess, understand and </a:t>
            </a:r>
            <a:r>
              <a:rPr lang="en-US" dirty="0" err="1" smtClean="0"/>
              <a:t>prioritise</a:t>
            </a:r>
            <a:r>
              <a:rPr lang="en-US" dirty="0" smtClean="0"/>
              <a:t> cyber threats.</a:t>
            </a:r>
          </a:p>
          <a:p>
            <a:endParaRPr lang="en-US" dirty="0" smtClean="0"/>
          </a:p>
          <a:p>
            <a:r>
              <a:rPr lang="en-US" b="1" dirty="0" smtClean="0"/>
              <a:t>3. </a:t>
            </a:r>
            <a:r>
              <a:rPr lang="en-US" b="1" dirty="0" smtClean="0">
                <a:hlinkClick r:id="rId6"/>
              </a:rPr>
              <a:t>UK police warn of malware campaign targeting mainly SMEs</a:t>
            </a:r>
            <a:endParaRPr lang="en-US" b="1" dirty="0" smtClean="0"/>
          </a:p>
          <a:p>
            <a:r>
              <a:rPr lang="en-US" dirty="0" smtClean="0"/>
              <a:t>The UK National Cyber Crime unit issues a warning of a mass email-borne malware campaign aimed mainly at SMEs. The emails appear to be from financial institutions, but carry malicious attachment that can install </a:t>
            </a:r>
            <a:r>
              <a:rPr lang="en-US" dirty="0" err="1" smtClean="0"/>
              <a:t>Cryptolocker</a:t>
            </a:r>
            <a:r>
              <a:rPr lang="en-US" dirty="0" smtClean="0"/>
              <a:t> malware, a type of </a:t>
            </a:r>
            <a:r>
              <a:rPr lang="en-US" dirty="0" err="1" smtClean="0"/>
              <a:t>ransomware</a:t>
            </a:r>
            <a:r>
              <a:rPr lang="en-US" dirty="0" smtClean="0"/>
              <a:t>.</a:t>
            </a:r>
          </a:p>
          <a:p>
            <a:endParaRPr lang="en-US" dirty="0" smtClean="0"/>
          </a:p>
          <a:p>
            <a:r>
              <a:rPr lang="en-US" b="1" dirty="0" smtClean="0"/>
              <a:t>4. </a:t>
            </a:r>
            <a:r>
              <a:rPr lang="en-US" b="1" dirty="0" smtClean="0">
                <a:hlinkClick r:id="rId7"/>
              </a:rPr>
              <a:t>British man arrested over hacking into US military systems</a:t>
            </a:r>
            <a:endParaRPr lang="en-US" b="1" dirty="0" smtClean="0"/>
          </a:p>
          <a:p>
            <a:r>
              <a:rPr lang="en-US" dirty="0" smtClean="0"/>
              <a:t>The UK's National Crime Agency arrests a 28-year-old British man on suspicion of hacking into US military and government system. US prosecutors named the man as </a:t>
            </a:r>
            <a:r>
              <a:rPr lang="en-US" dirty="0" err="1" smtClean="0"/>
              <a:t>Lauri</a:t>
            </a:r>
            <a:r>
              <a:rPr lang="en-US" dirty="0" smtClean="0"/>
              <a:t> Love, of </a:t>
            </a:r>
            <a:r>
              <a:rPr lang="en-US" dirty="0" err="1" smtClean="0"/>
              <a:t>Stradishall</a:t>
            </a:r>
            <a:r>
              <a:rPr lang="en-US" dirty="0" smtClean="0"/>
              <a:t> in Suffolk. He was arrested under the Computer Misuse Act (CMA) on 25 October and released on bail until February 2014, having previously been charged in the US.</a:t>
            </a:r>
          </a:p>
          <a:p>
            <a:endParaRPr lang="en-US" dirty="0" smtClean="0"/>
          </a:p>
          <a:p>
            <a:r>
              <a:rPr lang="en-US" b="1" dirty="0" smtClean="0"/>
              <a:t>5. </a:t>
            </a:r>
            <a:r>
              <a:rPr lang="en-US" b="1" dirty="0" smtClean="0">
                <a:hlinkClick r:id="rId8"/>
              </a:rPr>
              <a:t>NCA notches up first phishing conviction</a:t>
            </a:r>
            <a:endParaRPr lang="en-US" b="1" dirty="0" smtClean="0"/>
          </a:p>
          <a:p>
            <a:r>
              <a:rPr lang="en-US" dirty="0" smtClean="0"/>
              <a:t>The new National Crime Agency (NCA) has notched up its first conviction of a phishing offender, following an investigation by the agency’s National Cyber Crime Unit (NCCU). </a:t>
            </a:r>
            <a:r>
              <a:rPr lang="en-US" dirty="0" err="1" smtClean="0"/>
              <a:t>Olukunle</a:t>
            </a:r>
            <a:r>
              <a:rPr lang="en-US" dirty="0" smtClean="0"/>
              <a:t> </a:t>
            </a:r>
            <a:r>
              <a:rPr lang="en-US" dirty="0" err="1" smtClean="0"/>
              <a:t>Babatunde</a:t>
            </a:r>
            <a:r>
              <a:rPr lang="en-US" dirty="0" smtClean="0"/>
              <a:t>, 27, of Croydon, south London, was sentenced to five and a half years in prison by the Inner London Crown Court, after pleading guilty to several offences, including conspiracy to defraud UK banks, financial institutions and their customers of up to £751,000.</a:t>
            </a:r>
          </a:p>
          <a:p>
            <a:endParaRPr lang="en-US" dirty="0" smtClean="0"/>
          </a:p>
          <a:p>
            <a:r>
              <a:rPr lang="en-US" b="1" dirty="0" smtClean="0"/>
              <a:t>6. </a:t>
            </a:r>
            <a:r>
              <a:rPr lang="en-US" b="1" dirty="0" smtClean="0">
                <a:hlinkClick r:id="rId9"/>
              </a:rPr>
              <a:t>More than half top bank websites hacked, study shows</a:t>
            </a:r>
            <a:endParaRPr lang="en-US" b="1" dirty="0" smtClean="0"/>
          </a:p>
          <a:p>
            <a:r>
              <a:rPr lang="en-US" dirty="0" smtClean="0"/>
              <a:t>More than half of the world’s 50 biggest bank websites have been hit by security incidents in the past eight years, a study has revealed. High or critical risks made up 15% of the total incidents discovered, affecting 11 banks, according to research by Swiss IT security services firm High-Tech Bridge.</a:t>
            </a:r>
          </a:p>
          <a:p>
            <a:endParaRPr lang="en-US" dirty="0" smtClean="0"/>
          </a:p>
          <a:p>
            <a:r>
              <a:rPr lang="en-US" b="1" dirty="0" smtClean="0"/>
              <a:t>7. </a:t>
            </a:r>
            <a:r>
              <a:rPr lang="en-US" b="1" dirty="0" smtClean="0">
                <a:hlinkClick r:id="rId10"/>
              </a:rPr>
              <a:t>PM says dark web can be policed</a:t>
            </a:r>
            <a:endParaRPr lang="en-US" b="1" dirty="0" smtClean="0"/>
          </a:p>
          <a:p>
            <a:r>
              <a:rPr lang="en-US" dirty="0" smtClean="0"/>
              <a:t>Prime minister David Cameron says UK and US intelligence agencies will help fight child abuse images on the dark web, which is inaccessible to search engines. Child protection experts have warned that most illegal abuse images cannot be found through normal web searches because they are hidden on encrypted peer-to-peer networks. But Cameron said the dark web can be policed, and that the skills of the intelligence communities in the UK and US will be harnessed to do so.</a:t>
            </a:r>
          </a:p>
          <a:p>
            <a:endParaRPr lang="en-US" dirty="0" smtClean="0"/>
          </a:p>
          <a:p>
            <a:r>
              <a:rPr lang="en-US" b="1" dirty="0" smtClean="0"/>
              <a:t>8. </a:t>
            </a:r>
            <a:r>
              <a:rPr lang="en-US" b="1" dirty="0" smtClean="0">
                <a:hlinkClick r:id="rId11"/>
              </a:rPr>
              <a:t>Disruption key to data protection, says HP</a:t>
            </a:r>
            <a:endParaRPr lang="en-US" b="1" dirty="0" smtClean="0"/>
          </a:p>
          <a:p>
            <a:r>
              <a:rPr lang="en-US" dirty="0" smtClean="0"/>
              <a:t>Enterprise information security needs to go beyond traditional ways of thinking, according to Hewlett Packard. Information security professionals need to </a:t>
            </a:r>
            <a:r>
              <a:rPr lang="en-US" dirty="0" err="1" smtClean="0"/>
              <a:t>recognise</a:t>
            </a:r>
            <a:r>
              <a:rPr lang="en-US" dirty="0" smtClean="0"/>
              <a:t> their adversaries are </a:t>
            </a:r>
            <a:r>
              <a:rPr lang="en-US" dirty="0" err="1" smtClean="0"/>
              <a:t>organised</a:t>
            </a:r>
            <a:r>
              <a:rPr lang="en-US" dirty="0" smtClean="0"/>
              <a:t> around a common goal of stealing data and are </a:t>
            </a:r>
            <a:r>
              <a:rPr lang="en-US" dirty="0" err="1" smtClean="0"/>
              <a:t>specialising</a:t>
            </a:r>
            <a:r>
              <a:rPr lang="en-US" dirty="0" smtClean="0"/>
              <a:t> in each stage of attack said Art Gilliland, global security lead at HP. As a result, adversaries can typically far out-spend and out-innovate individual companies because crime is a profit centre. The only way to compete, said Gilliland, is to focus on disrupting adversaries and the cyber attack marketplace.</a:t>
            </a:r>
          </a:p>
          <a:p>
            <a:endParaRPr lang="en-US" dirty="0" smtClean="0"/>
          </a:p>
          <a:p>
            <a:r>
              <a:rPr lang="en-US" b="1" dirty="0" smtClean="0"/>
              <a:t>9. </a:t>
            </a:r>
            <a:r>
              <a:rPr lang="en-US" b="1" dirty="0" smtClean="0">
                <a:hlinkClick r:id="rId12"/>
              </a:rPr>
              <a:t>Adobe admits hack hit 10 times more users than expected</a:t>
            </a:r>
            <a:endParaRPr lang="en-US" b="1" dirty="0" smtClean="0"/>
          </a:p>
          <a:p>
            <a:r>
              <a:rPr lang="en-US" dirty="0" smtClean="0"/>
              <a:t>Adobe has revealed that a recent cyber attack compromised more than ten times the number of accounts initially reported. Just after the breach, Adobe chief security officer Brad </a:t>
            </a:r>
            <a:r>
              <a:rPr lang="en-US" dirty="0" err="1" smtClean="0"/>
              <a:t>Arkin</a:t>
            </a:r>
            <a:r>
              <a:rPr lang="en-US" dirty="0" smtClean="0"/>
              <a:t> said in a blog post that 2.9 million accounts had been affected, but the firm now says the figure has around 38 million active accounts.</a:t>
            </a:r>
          </a:p>
          <a:p>
            <a:endParaRPr lang="en-US" dirty="0" smtClean="0"/>
          </a:p>
          <a:p>
            <a:r>
              <a:rPr lang="en-US" b="1" dirty="0" smtClean="0"/>
              <a:t>10. </a:t>
            </a:r>
            <a:r>
              <a:rPr lang="en-US" b="1" dirty="0" smtClean="0">
                <a:hlinkClick r:id="rId13"/>
              </a:rPr>
              <a:t>Microsoft unveils state-of-the-art Cybercrime Center</a:t>
            </a:r>
            <a:endParaRPr lang="en-US" b="1" dirty="0" smtClean="0"/>
          </a:p>
          <a:p>
            <a:r>
              <a:rPr lang="en-US" dirty="0" smtClean="0"/>
              <a:t>Microsoft has opened a Cybercrime Center that combines legal and technical expertise, tools and technology, with cross-industry expertise. Based at the company’s main campus in Redmond, the Microsoft Cybercrime Centre is designed to be a centre of excellence for advancing the global fight against cyber crime. Each year, cyber crime takes a personal and financial toll on millions of people around the world, including 58% of UK adults, according to research by Symantec. </a:t>
            </a:r>
          </a:p>
          <a:p>
            <a:endParaRPr lang="en-US" altLang="en-US" dirty="0"/>
          </a:p>
        </p:txBody>
      </p:sp>
    </p:spTree>
    <p:extLst>
      <p:ext uri="{BB962C8B-B14F-4D97-AF65-F5344CB8AC3E}">
        <p14:creationId xmlns:p14="http://schemas.microsoft.com/office/powerpoint/2010/main" val="257731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DBCED-A286-4B2E-AEAE-C489DE8C84FA}" type="slidenum">
              <a:rPr lang="en-US" altLang="en-US"/>
              <a:pPr/>
              <a:t>7</a:t>
            </a:fld>
            <a:endParaRPr lang="en-US" alt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769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CE623-03FE-4BB4-A4C3-522E9EEA338C}" type="slidenum">
              <a:rPr lang="en-US" altLang="en-US"/>
              <a:pPr/>
              <a:t>8</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66134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FF508-8C67-413C-8627-7697A719A141}" type="slidenum">
              <a:rPr lang="en-US" altLang="en-US"/>
              <a:pPr/>
              <a:t>9</a:t>
            </a:fld>
            <a:endParaRPr lang="en-US" alt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r>
              <a:rPr lang="en-US" altLang="en-US" dirty="0" smtClean="0"/>
              <a:t>This section covers seven cyber crimes. Cybercrime</a:t>
            </a:r>
            <a:r>
              <a:rPr lang="en-US" altLang="en-US" baseline="0" dirty="0" smtClean="0"/>
              <a:t> is a crime committed on the Internet using the computer as either a tool or a target. All cybercrimes involve both the computer and the person behind it as a victims  It is difficult to classify cybercrimes because they evolve daily, and occasionally there is no clear distinction if there person or the computer is the victim.  </a:t>
            </a:r>
            <a:endParaRPr lang="en-US" altLang="en-US" dirty="0"/>
          </a:p>
        </p:txBody>
      </p:sp>
    </p:spTree>
    <p:extLst>
      <p:ext uri="{BB962C8B-B14F-4D97-AF65-F5344CB8AC3E}">
        <p14:creationId xmlns:p14="http://schemas.microsoft.com/office/powerpoint/2010/main" val="66094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04E16-7F1F-4F7B-B65A-1849F967DBE6}" type="slidenum">
              <a:rPr lang="en-US" altLang="en-US"/>
              <a:pPr/>
              <a:t>10</a:t>
            </a:fld>
            <a:endParaRPr lang="en-US" alt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313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D331D-63F4-4ED8-975E-9F2B89E86822}" type="slidenum">
              <a:rPr lang="en-US" altLang="en-US"/>
              <a:pPr/>
              <a:t>11</a:t>
            </a:fld>
            <a:endParaRPr lang="en-US" alt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en-US" altLang="en-US" dirty="0" smtClean="0"/>
              <a:t>How can you recognize</a:t>
            </a:r>
            <a:r>
              <a:rPr lang="en-US" altLang="en-US" baseline="0" dirty="0" smtClean="0"/>
              <a:t> when you are being </a:t>
            </a:r>
            <a:r>
              <a:rPr lang="en-US" altLang="en-US" baseline="0" dirty="0" err="1" smtClean="0"/>
              <a:t>cyberspoofed</a:t>
            </a:r>
            <a:r>
              <a:rPr lang="en-US" altLang="en-US" baseline="0" dirty="0" smtClean="0"/>
              <a:t>.  </a:t>
            </a:r>
            <a:r>
              <a:rPr lang="en-US" altLang="en-US" i="1" baseline="0" dirty="0" smtClean="0"/>
              <a:t>Phishing e-mails often do not address users by name, have misspelled words, pressure users by saying their account will be closed if they do not update their password, or send them to a Web site whose URL address is suspect. </a:t>
            </a:r>
            <a:endParaRPr lang="en-US" altLang="en-US" dirty="0"/>
          </a:p>
        </p:txBody>
      </p:sp>
    </p:spTree>
    <p:extLst>
      <p:ext uri="{BB962C8B-B14F-4D97-AF65-F5344CB8AC3E}">
        <p14:creationId xmlns:p14="http://schemas.microsoft.com/office/powerpoint/2010/main" val="3556827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Resources/Ch_19.pdf" TargetMode="External"/><Relationship Id="rId5" Type="http://schemas.openxmlformats.org/officeDocument/2006/relationships/hyperlink" Target="../Assessments/Ch_19_Assessment.ppt" TargetMode="External"/><Relationship Id="rId4" Type="http://schemas.openxmlformats.org/officeDocument/2006/relationships/hyperlink" Target="http://www.glencoe.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8" name="Picture 36" descr="19 part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7" descr="19 part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13">
            <a:hlinkClick r:id="rId4"/>
          </p:cNvPr>
          <p:cNvSpPr>
            <a:spLocks noChangeArrowheads="1"/>
          </p:cNvSpPr>
          <p:nvPr userDrawn="1"/>
        </p:nvSpPr>
        <p:spPr bwMode="auto">
          <a:xfrm>
            <a:off x="5880100" y="171450"/>
            <a:ext cx="1501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a:hlinkClick r:id="rId5" action="ppaction://hlinkpres?slideindex=1&amp;slidetitle="/>
          </p:cNvPr>
          <p:cNvSpPr>
            <a:spLocks noChangeArrowheads="1"/>
          </p:cNvSpPr>
          <p:nvPr userDrawn="1"/>
        </p:nvSpPr>
        <p:spPr bwMode="auto">
          <a:xfrm>
            <a:off x="4495800" y="177800"/>
            <a:ext cx="1374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a:hlinkClick r:id="rId6" action="ppaction://hlinkfile"/>
          </p:cNvPr>
          <p:cNvSpPr>
            <a:spLocks noChangeArrowheads="1"/>
          </p:cNvSpPr>
          <p:nvPr userDrawn="1"/>
        </p:nvSpPr>
        <p:spPr bwMode="auto">
          <a:xfrm>
            <a:off x="2921000" y="165100"/>
            <a:ext cx="1501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a:hlinkClick r:id="" action="ppaction://hlinkshowjump?jump=endshow"/>
          </p:cNvPr>
          <p:cNvSpPr>
            <a:spLocks noChangeArrowheads="1"/>
          </p:cNvSpPr>
          <p:nvPr userDrawn="1"/>
        </p:nvSpPr>
        <p:spPr bwMode="auto">
          <a:xfrm>
            <a:off x="7391400" y="161925"/>
            <a:ext cx="15779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09"/>
                                        </p:tgtEl>
                                        <p:attrNameLst>
                                          <p:attrName>style.visibility</p:attrName>
                                        </p:attrNameLst>
                                      </p:cBhvr>
                                      <p:to>
                                        <p:strVal val="visible"/>
                                      </p:to>
                                    </p:set>
                                    <p:animEffect transition="in" filter="fade">
                                      <p:cBhvr>
                                        <p:cTn id="7" dur="1000"/>
                                        <p:tgtEl>
                                          <p:spTgt spid="3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898953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
            <a:ext cx="207645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
            <a:ext cx="607695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26556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591751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88690007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552831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09694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056862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21836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2457275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3517522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hyperlink" Target="http://www.glencoe.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ssessments/Ch_19_Assessment.pp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Resources/Ch_19.pd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9" name="Picture 35" descr="1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667000" y="38100"/>
            <a:ext cx="609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a:hlinkClick r:id="rId14" action="ppaction://hlinkfile"/>
          </p:cNvPr>
          <p:cNvSpPr>
            <a:spLocks noChangeArrowheads="1"/>
          </p:cNvSpPr>
          <p:nvPr userDrawn="1"/>
        </p:nvSpPr>
        <p:spPr bwMode="auto">
          <a:xfrm>
            <a:off x="300990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4">
            <a:hlinkClick r:id="rId15" action="ppaction://hlinkpres?slideindex=1&amp;slidetitle="/>
          </p:cNvPr>
          <p:cNvSpPr>
            <a:spLocks noChangeArrowheads="1"/>
          </p:cNvSpPr>
          <p:nvPr userDrawn="1"/>
        </p:nvSpPr>
        <p:spPr bwMode="auto">
          <a:xfrm>
            <a:off x="44862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39" name="Rectangle 15">
            <a:hlinkClick r:id="rId16"/>
          </p:cNvPr>
          <p:cNvSpPr>
            <a:spLocks noChangeArrowheads="1"/>
          </p:cNvSpPr>
          <p:nvPr userDrawn="1"/>
        </p:nvSpPr>
        <p:spPr bwMode="auto">
          <a:xfrm>
            <a:off x="596265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a:hlinkClick r:id="" action="ppaction://hlinkshowjump?jump=endshow"/>
          </p:cNvPr>
          <p:cNvSpPr>
            <a:spLocks noChangeArrowheads="1"/>
          </p:cNvSpPr>
          <p:nvPr userDrawn="1"/>
        </p:nvSpPr>
        <p:spPr bwMode="auto">
          <a:xfrm>
            <a:off x="74961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par>
    </p:tnLst>
  </p:timing>
  <p:txStyles>
    <p:titleStyle>
      <a:lvl1pPr algn="l" rtl="0" fontAlgn="base">
        <a:spcBef>
          <a:spcPct val="0"/>
        </a:spcBef>
        <a:spcAft>
          <a:spcPct val="0"/>
        </a:spcAft>
        <a:defRPr sz="2000" b="1" kern="1200">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panose="020B0604020202020204" pitchFamily="34" charset="0"/>
        </a:defRPr>
      </a:lvl2pPr>
      <a:lvl3pPr algn="l" rtl="0" fontAlgn="base">
        <a:spcBef>
          <a:spcPct val="0"/>
        </a:spcBef>
        <a:spcAft>
          <a:spcPct val="0"/>
        </a:spcAft>
        <a:defRPr sz="2000" b="1">
          <a:solidFill>
            <a:schemeClr val="bg1"/>
          </a:solidFill>
          <a:latin typeface="Arial" panose="020B0604020202020204" pitchFamily="34" charset="0"/>
        </a:defRPr>
      </a:lvl3pPr>
      <a:lvl4pPr algn="l" rtl="0" fontAlgn="base">
        <a:spcBef>
          <a:spcPct val="0"/>
        </a:spcBef>
        <a:spcAft>
          <a:spcPct val="0"/>
        </a:spcAft>
        <a:defRPr sz="2000" b="1">
          <a:solidFill>
            <a:schemeClr val="bg1"/>
          </a:solidFill>
          <a:latin typeface="Arial" panose="020B0604020202020204" pitchFamily="34" charset="0"/>
        </a:defRPr>
      </a:lvl4pPr>
      <a:lvl5pPr algn="l" rtl="0" fontAlgn="base">
        <a:spcBef>
          <a:spcPct val="0"/>
        </a:spcBef>
        <a:spcAft>
          <a:spcPct val="0"/>
        </a:spcAft>
        <a:defRPr sz="2000" b="1">
          <a:solidFill>
            <a:schemeClr val="bg1"/>
          </a:solidFill>
          <a:latin typeface="Arial" panose="020B0604020202020204" pitchFamily="34" charset="0"/>
        </a:defRPr>
      </a:lvl5pPr>
      <a:lvl6pPr marL="457200" algn="l" rtl="0" fontAlgn="base">
        <a:spcBef>
          <a:spcPct val="0"/>
        </a:spcBef>
        <a:spcAft>
          <a:spcPct val="0"/>
        </a:spcAft>
        <a:defRPr sz="2000" b="1">
          <a:solidFill>
            <a:schemeClr val="bg1"/>
          </a:solidFill>
          <a:latin typeface="Arial" panose="020B0604020202020204" pitchFamily="34" charset="0"/>
        </a:defRPr>
      </a:lvl6pPr>
      <a:lvl7pPr marL="914400" algn="l" rtl="0" fontAlgn="base">
        <a:spcBef>
          <a:spcPct val="0"/>
        </a:spcBef>
        <a:spcAft>
          <a:spcPct val="0"/>
        </a:spcAft>
        <a:defRPr sz="2000" b="1">
          <a:solidFill>
            <a:schemeClr val="bg1"/>
          </a:solidFill>
          <a:latin typeface="Arial" panose="020B0604020202020204" pitchFamily="34" charset="0"/>
        </a:defRPr>
      </a:lvl7pPr>
      <a:lvl8pPr marL="1371600" algn="l" rtl="0" fontAlgn="base">
        <a:spcBef>
          <a:spcPct val="0"/>
        </a:spcBef>
        <a:spcAft>
          <a:spcPct val="0"/>
        </a:spcAft>
        <a:defRPr sz="2000" b="1">
          <a:solidFill>
            <a:schemeClr val="bg1"/>
          </a:solidFill>
          <a:latin typeface="Arial" panose="020B0604020202020204" pitchFamily="34" charset="0"/>
        </a:defRPr>
      </a:lvl8pPr>
      <a:lvl9pPr marL="1828800" algn="l" rtl="0" fontAlgn="base">
        <a:spcBef>
          <a:spcPct val="0"/>
        </a:spcBef>
        <a:spcAft>
          <a:spcPct val="0"/>
        </a:spcAft>
        <a:defRPr sz="2000" b="1">
          <a:solidFill>
            <a:schemeClr val="bg1"/>
          </a:solidFill>
          <a:latin typeface="Arial" panose="020B0604020202020204" pitchFamily="34" charset="0"/>
        </a:defRPr>
      </a:lvl9pPr>
    </p:titleStyle>
    <p:bodyStyle>
      <a:lvl1pPr marL="457200" indent="-457200" algn="l" rtl="0" fontAlgn="base">
        <a:lnSpc>
          <a:spcPct val="105000"/>
        </a:lnSpc>
        <a:spcBef>
          <a:spcPct val="80000"/>
        </a:spcBef>
        <a:spcAft>
          <a:spcPct val="0"/>
        </a:spcAft>
        <a:buBlip>
          <a:blip r:embed="rId17"/>
        </a:buBlip>
        <a:defRPr sz="3200" kern="1200">
          <a:solidFill>
            <a:schemeClr val="tx1"/>
          </a:solidFill>
          <a:latin typeface="+mn-lt"/>
          <a:ea typeface="+mn-ea"/>
          <a:cs typeface="+mn-cs"/>
        </a:defRPr>
      </a:lvl1pPr>
      <a:lvl2pPr marL="914400" indent="-342900" algn="l" rtl="0" fontAlgn="base">
        <a:lnSpc>
          <a:spcPct val="105000"/>
        </a:lnSpc>
        <a:spcBef>
          <a:spcPct val="80000"/>
        </a:spcBef>
        <a:spcAft>
          <a:spcPct val="0"/>
        </a:spcAft>
        <a:buFont typeface="Arial" panose="020B0604020202020204" pitchFamily="34" charset="0"/>
        <a:buChar char="–"/>
        <a:defRPr sz="2800" kern="1200">
          <a:solidFill>
            <a:schemeClr val="tx1"/>
          </a:solidFill>
          <a:latin typeface="+mn-lt"/>
          <a:ea typeface="+mn-ea"/>
          <a:cs typeface="+mn-cs"/>
        </a:defRPr>
      </a:lvl2pPr>
      <a:lvl3pPr marL="1257300" indent="-228600" algn="l" rtl="0" fontAlgn="base">
        <a:lnSpc>
          <a:spcPct val="105000"/>
        </a:lnSpc>
        <a:spcBef>
          <a:spcPct val="80000"/>
        </a:spcBef>
        <a:spcAft>
          <a:spcPct val="0"/>
        </a:spcAft>
        <a:buChar char="•"/>
        <a:defRPr sz="2400" kern="1200">
          <a:solidFill>
            <a:schemeClr val="tx1"/>
          </a:solidFill>
          <a:latin typeface="+mn-lt"/>
          <a:ea typeface="+mn-ea"/>
          <a:cs typeface="+mn-cs"/>
        </a:defRPr>
      </a:lvl3pPr>
      <a:lvl4pPr marL="1600200" indent="-228600" algn="l" rtl="0" fontAlgn="base">
        <a:lnSpc>
          <a:spcPct val="105000"/>
        </a:lnSpc>
        <a:spcBef>
          <a:spcPct val="80000"/>
        </a:spcBef>
        <a:spcAft>
          <a:spcPct val="0"/>
        </a:spcAft>
        <a:buChar char="–"/>
        <a:defRPr sz="2000" kern="1200">
          <a:solidFill>
            <a:schemeClr val="tx1"/>
          </a:solidFill>
          <a:latin typeface="+mn-lt"/>
          <a:ea typeface="+mn-ea"/>
          <a:cs typeface="+mn-cs"/>
        </a:defRPr>
      </a:lvl4pPr>
      <a:lvl5pPr marL="2057400" indent="-228600" algn="l" rtl="0" fontAlgn="base">
        <a:lnSpc>
          <a:spcPct val="105000"/>
        </a:lnSpc>
        <a:spcBef>
          <a:spcPct val="8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36227" name="Rectangle 3"/>
          <p:cNvSpPr>
            <a:spLocks noGrp="1" noChangeArrowheads="1"/>
          </p:cNvSpPr>
          <p:nvPr>
            <p:ph type="body" idx="1"/>
          </p:nvPr>
        </p:nvSpPr>
        <p:spPr/>
        <p:txBody>
          <a:bodyPr/>
          <a:lstStyle/>
          <a:p>
            <a:pPr marL="0" indent="0">
              <a:buFontTx/>
              <a:buNone/>
            </a:pPr>
            <a:r>
              <a:rPr lang="en-US" altLang="en-US" dirty="0"/>
              <a:t>Types of </a:t>
            </a:r>
            <a:r>
              <a:rPr lang="en-US" altLang="en-US" u="sng" dirty="0"/>
              <a:t>cybercrimes</a:t>
            </a:r>
            <a:r>
              <a:rPr lang="en-US" altLang="en-US" dirty="0"/>
              <a:t> include:</a:t>
            </a:r>
          </a:p>
        </p:txBody>
      </p:sp>
      <p:pic>
        <p:nvPicPr>
          <p:cNvPr id="436228" name="Picture 4" descr="6 pur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0" y="2514600"/>
            <a:ext cx="7985125" cy="2859088"/>
          </a:xfrm>
          <a:prstGeom prst="rect">
            <a:avLst/>
          </a:prstGeom>
          <a:noFill/>
          <a:extLst>
            <a:ext uri="{909E8E84-426E-40DD-AFC4-6F175D3DCCD1}">
              <a14:hiddenFill xmlns:a14="http://schemas.microsoft.com/office/drawing/2010/main">
                <a:solidFill>
                  <a:srgbClr val="FFFFFF"/>
                </a:solidFill>
              </a14:hiddenFill>
            </a:ext>
          </a:extLst>
        </p:spPr>
      </p:pic>
      <p:sp>
        <p:nvSpPr>
          <p:cNvPr id="436229" name="Text Box 5"/>
          <p:cNvSpPr txBox="1">
            <a:spLocks noChangeArrowheads="1"/>
          </p:cNvSpPr>
          <p:nvPr/>
        </p:nvSpPr>
        <p:spPr bwMode="auto">
          <a:xfrm>
            <a:off x="682625" y="2716213"/>
            <a:ext cx="3727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rgbClr val="003399"/>
                </a:solidFill>
              </a:rPr>
              <a:t>cyberspoofing</a:t>
            </a:r>
          </a:p>
        </p:txBody>
      </p:sp>
      <p:sp>
        <p:nvSpPr>
          <p:cNvPr id="436230" name="Text Box 6"/>
          <p:cNvSpPr txBox="1">
            <a:spLocks noChangeArrowheads="1"/>
          </p:cNvSpPr>
          <p:nvPr/>
        </p:nvSpPr>
        <p:spPr bwMode="auto">
          <a:xfrm>
            <a:off x="682625" y="3643313"/>
            <a:ext cx="3727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rgbClr val="003399"/>
                </a:solidFill>
              </a:rPr>
              <a:t>cyberblackmail</a:t>
            </a:r>
          </a:p>
        </p:txBody>
      </p:sp>
      <p:sp>
        <p:nvSpPr>
          <p:cNvPr id="436231" name="Text Box 7"/>
          <p:cNvSpPr txBox="1">
            <a:spLocks noChangeArrowheads="1"/>
          </p:cNvSpPr>
          <p:nvPr/>
        </p:nvSpPr>
        <p:spPr bwMode="auto">
          <a:xfrm>
            <a:off x="682625" y="4557713"/>
            <a:ext cx="3727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rgbClr val="003399"/>
                </a:solidFill>
              </a:rPr>
              <a:t>cybervandalism</a:t>
            </a:r>
          </a:p>
        </p:txBody>
      </p:sp>
      <p:sp>
        <p:nvSpPr>
          <p:cNvPr id="436232" name="Text Box 8"/>
          <p:cNvSpPr txBox="1">
            <a:spLocks noChangeArrowheads="1"/>
          </p:cNvSpPr>
          <p:nvPr/>
        </p:nvSpPr>
        <p:spPr bwMode="auto">
          <a:xfrm>
            <a:off x="4683125" y="2716213"/>
            <a:ext cx="3727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rgbClr val="003399"/>
                </a:solidFill>
              </a:rPr>
              <a:t>cyberpiracy</a:t>
            </a:r>
          </a:p>
        </p:txBody>
      </p:sp>
      <p:sp>
        <p:nvSpPr>
          <p:cNvPr id="436233" name="Text Box 9"/>
          <p:cNvSpPr txBox="1">
            <a:spLocks noChangeArrowheads="1"/>
          </p:cNvSpPr>
          <p:nvPr/>
        </p:nvSpPr>
        <p:spPr bwMode="auto">
          <a:xfrm>
            <a:off x="4683125" y="3643313"/>
            <a:ext cx="3727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rgbClr val="003399"/>
                </a:solidFill>
              </a:rPr>
              <a:t>cyberterrorism</a:t>
            </a:r>
          </a:p>
        </p:txBody>
      </p:sp>
      <p:sp>
        <p:nvSpPr>
          <p:cNvPr id="436234" name="Text Box 10"/>
          <p:cNvSpPr txBox="1">
            <a:spLocks noChangeArrowheads="1"/>
          </p:cNvSpPr>
          <p:nvPr/>
        </p:nvSpPr>
        <p:spPr bwMode="auto">
          <a:xfrm>
            <a:off x="4683125" y="4557713"/>
            <a:ext cx="3727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rgbClr val="003399"/>
                </a:solidFill>
              </a:rPr>
              <a:t>cybergerm warfare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36229"/>
                                        </p:tgtEl>
                                        <p:attrNameLst>
                                          <p:attrName>style.visibility</p:attrName>
                                        </p:attrNameLst>
                                      </p:cBhvr>
                                      <p:to>
                                        <p:strVal val="visible"/>
                                      </p:to>
                                    </p:set>
                                    <p:animEffect transition="in" filter="slide(fromLeft)">
                                      <p:cBhvr>
                                        <p:cTn id="7" dur="500"/>
                                        <p:tgtEl>
                                          <p:spTgt spid="43622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36230"/>
                                        </p:tgtEl>
                                        <p:attrNameLst>
                                          <p:attrName>style.visibility</p:attrName>
                                        </p:attrNameLst>
                                      </p:cBhvr>
                                      <p:to>
                                        <p:strVal val="visible"/>
                                      </p:to>
                                    </p:set>
                                    <p:animEffect transition="in" filter="slide(fromLeft)">
                                      <p:cBhvr>
                                        <p:cTn id="10" dur="500"/>
                                        <p:tgtEl>
                                          <p:spTgt spid="43623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436231"/>
                                        </p:tgtEl>
                                        <p:attrNameLst>
                                          <p:attrName>style.visibility</p:attrName>
                                        </p:attrNameLst>
                                      </p:cBhvr>
                                      <p:to>
                                        <p:strVal val="visible"/>
                                      </p:to>
                                    </p:set>
                                    <p:animEffect transition="in" filter="slide(fromLeft)">
                                      <p:cBhvr>
                                        <p:cTn id="13" dur="500"/>
                                        <p:tgtEl>
                                          <p:spTgt spid="436231"/>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436232"/>
                                        </p:tgtEl>
                                        <p:attrNameLst>
                                          <p:attrName>style.visibility</p:attrName>
                                        </p:attrNameLst>
                                      </p:cBhvr>
                                      <p:to>
                                        <p:strVal val="visible"/>
                                      </p:to>
                                    </p:set>
                                    <p:animEffect transition="in" filter="slide(fromRight)">
                                      <p:cBhvr>
                                        <p:cTn id="16" dur="500"/>
                                        <p:tgtEl>
                                          <p:spTgt spid="436232"/>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436233"/>
                                        </p:tgtEl>
                                        <p:attrNameLst>
                                          <p:attrName>style.visibility</p:attrName>
                                        </p:attrNameLst>
                                      </p:cBhvr>
                                      <p:to>
                                        <p:strVal val="visible"/>
                                      </p:to>
                                    </p:set>
                                    <p:animEffect transition="in" filter="slide(fromRight)">
                                      <p:cBhvr>
                                        <p:cTn id="19" dur="500"/>
                                        <p:tgtEl>
                                          <p:spTgt spid="436233"/>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436234"/>
                                        </p:tgtEl>
                                        <p:attrNameLst>
                                          <p:attrName>style.visibility</p:attrName>
                                        </p:attrNameLst>
                                      </p:cBhvr>
                                      <p:to>
                                        <p:strVal val="visible"/>
                                      </p:to>
                                    </p:set>
                                    <p:animEffect transition="in" filter="slide(fromRight)">
                                      <p:cBhvr>
                                        <p:cTn id="22" dur="500"/>
                                        <p:tgtEl>
                                          <p:spTgt spid="436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9" grpId="0"/>
      <p:bldP spid="436230" grpId="0"/>
      <p:bldP spid="436231" grpId="0"/>
      <p:bldP spid="436232" grpId="0"/>
      <p:bldP spid="436233" grpId="0"/>
      <p:bldP spid="4362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4" name="Rectangle 6"/>
          <p:cNvSpPr>
            <a:spLocks noChangeArrowheads="1"/>
          </p:cNvSpPr>
          <p:nvPr/>
        </p:nvSpPr>
        <p:spPr bwMode="auto">
          <a:xfrm>
            <a:off x="476250" y="3375025"/>
            <a:ext cx="24860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255" name="Rectangle 7"/>
          <p:cNvSpPr>
            <a:spLocks noChangeArrowheads="1"/>
          </p:cNvSpPr>
          <p:nvPr/>
        </p:nvSpPr>
        <p:spPr bwMode="auto">
          <a:xfrm>
            <a:off x="476250" y="3375025"/>
            <a:ext cx="24860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250" name="Rectangle 2"/>
          <p:cNvSpPr>
            <a:spLocks noChangeArrowheads="1"/>
          </p:cNvSpPr>
          <p:nvPr/>
        </p:nvSpPr>
        <p:spPr bwMode="auto">
          <a:xfrm>
            <a:off x="488950" y="1482725"/>
            <a:ext cx="29813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251" name="Rectangle 3"/>
          <p:cNvSpPr>
            <a:spLocks noChangeArrowheads="1"/>
          </p:cNvSpPr>
          <p:nvPr/>
        </p:nvSpPr>
        <p:spPr bwMode="auto">
          <a:xfrm>
            <a:off x="488950" y="1482725"/>
            <a:ext cx="29813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252" name="Rectangle 4"/>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37253" name="Rectangle 5"/>
          <p:cNvSpPr>
            <a:spLocks noGrp="1" noChangeArrowheads="1"/>
          </p:cNvSpPr>
          <p:nvPr>
            <p:ph type="body" idx="1"/>
          </p:nvPr>
        </p:nvSpPr>
        <p:spPr/>
        <p:txBody>
          <a:bodyPr/>
          <a:lstStyle/>
          <a:p>
            <a:pPr marL="0" indent="0">
              <a:buFontTx/>
              <a:buNone/>
            </a:pPr>
            <a:r>
              <a:rPr lang="en-US" altLang="en-US" b="1" dirty="0" err="1"/>
              <a:t>Cyberspoofing</a:t>
            </a:r>
            <a:r>
              <a:rPr lang="en-US" altLang="en-US" dirty="0"/>
              <a:t> is using a </a:t>
            </a:r>
            <a:r>
              <a:rPr lang="en-US" altLang="en-US" u="sng" dirty="0"/>
              <a:t>false</a:t>
            </a:r>
            <a:r>
              <a:rPr lang="en-US" altLang="en-US" dirty="0"/>
              <a:t> identity or the identity of another computer user to commit fraud on a Web site.</a:t>
            </a:r>
          </a:p>
          <a:p>
            <a:pPr marL="0" indent="0">
              <a:buFontTx/>
              <a:buNone/>
            </a:pPr>
            <a:r>
              <a:rPr lang="en-US" altLang="en-US" b="1" dirty="0" err="1"/>
              <a:t>Cyberpiracy</a:t>
            </a:r>
            <a:r>
              <a:rPr lang="en-US" altLang="en-US" dirty="0"/>
              <a:t> is using a computer to </a:t>
            </a:r>
            <a:r>
              <a:rPr lang="en-US" altLang="en-US" u="sng" dirty="0"/>
              <a:t>steal</a:t>
            </a:r>
            <a:r>
              <a:rPr lang="en-US" altLang="en-US" dirty="0"/>
              <a:t> data stored digitally in a computer.</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ChangeArrowheads="1"/>
          </p:cNvSpPr>
          <p:nvPr/>
        </p:nvSpPr>
        <p:spPr bwMode="auto">
          <a:xfrm>
            <a:off x="476250" y="3375025"/>
            <a:ext cx="32353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p:cNvSpPr>
            <a:spLocks noChangeArrowheads="1"/>
          </p:cNvSpPr>
          <p:nvPr/>
        </p:nvSpPr>
        <p:spPr bwMode="auto">
          <a:xfrm>
            <a:off x="476250" y="3375025"/>
            <a:ext cx="32353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6" name="Rectangle 4"/>
          <p:cNvSpPr>
            <a:spLocks noChangeArrowheads="1"/>
          </p:cNvSpPr>
          <p:nvPr/>
        </p:nvSpPr>
        <p:spPr bwMode="auto">
          <a:xfrm>
            <a:off x="488950" y="1482725"/>
            <a:ext cx="31083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7" name="Rectangle 5"/>
          <p:cNvSpPr>
            <a:spLocks noChangeArrowheads="1"/>
          </p:cNvSpPr>
          <p:nvPr/>
        </p:nvSpPr>
        <p:spPr bwMode="auto">
          <a:xfrm>
            <a:off x="488950" y="1482725"/>
            <a:ext cx="31083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8" name="Rectangle 6"/>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38279" name="Rectangle 7"/>
          <p:cNvSpPr>
            <a:spLocks noGrp="1" noChangeArrowheads="1"/>
          </p:cNvSpPr>
          <p:nvPr>
            <p:ph type="body" idx="1"/>
          </p:nvPr>
        </p:nvSpPr>
        <p:spPr/>
        <p:txBody>
          <a:bodyPr/>
          <a:lstStyle/>
          <a:p>
            <a:pPr marL="0" indent="0">
              <a:buFontTx/>
              <a:buNone/>
            </a:pPr>
            <a:r>
              <a:rPr lang="en-US" altLang="en-US" b="1" dirty="0" err="1"/>
              <a:t>Cyberblackmail</a:t>
            </a:r>
            <a:r>
              <a:rPr lang="en-US" altLang="en-US" dirty="0"/>
              <a:t> is blackmailing someone with information illegally </a:t>
            </a:r>
            <a:r>
              <a:rPr lang="en-US" altLang="en-US" u="sng" dirty="0"/>
              <a:t>obtained</a:t>
            </a:r>
            <a:r>
              <a:rPr lang="en-US" altLang="en-US" dirty="0"/>
              <a:t> using a computer.</a:t>
            </a:r>
          </a:p>
          <a:p>
            <a:pPr marL="0" indent="0">
              <a:buFontTx/>
              <a:buNone/>
            </a:pPr>
            <a:r>
              <a:rPr lang="en-US" altLang="en-US" b="1" dirty="0" err="1"/>
              <a:t>Cybervandalism</a:t>
            </a:r>
            <a:r>
              <a:rPr lang="en-US" altLang="en-US" dirty="0"/>
              <a:t> is </a:t>
            </a:r>
            <a:r>
              <a:rPr lang="en-US" altLang="en-US" u="sng" dirty="0"/>
              <a:t>disrupting</a:t>
            </a:r>
            <a:r>
              <a:rPr lang="en-US" altLang="en-US" dirty="0"/>
              <a:t>, damaging, or destroying a Web site or computer network. </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2" name="Rectangle 6"/>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39303" name="Rectangle 7"/>
          <p:cNvSpPr>
            <a:spLocks noGrp="1" noChangeArrowheads="1"/>
          </p:cNvSpPr>
          <p:nvPr>
            <p:ph type="body" idx="1"/>
          </p:nvPr>
        </p:nvSpPr>
        <p:spPr/>
        <p:txBody>
          <a:bodyPr/>
          <a:lstStyle/>
          <a:p>
            <a:pPr marL="0" indent="0">
              <a:buFontTx/>
              <a:buNone/>
            </a:pPr>
            <a:r>
              <a:rPr lang="en-US" altLang="en-US" dirty="0"/>
              <a:t>Cyberterrorism is using a computer to </a:t>
            </a:r>
            <a:r>
              <a:rPr lang="en-US" altLang="en-US" u="sng" dirty="0"/>
              <a:t>sabotage</a:t>
            </a:r>
            <a:r>
              <a:rPr lang="en-US" altLang="en-US" dirty="0"/>
              <a:t> computer networks vital to the national welfare, such as national defense, air traffic control, and stock market computer systems.</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40323" name="Rectangle 3"/>
          <p:cNvSpPr>
            <a:spLocks noGrp="1" noChangeArrowheads="1"/>
          </p:cNvSpPr>
          <p:nvPr>
            <p:ph type="body" idx="1"/>
          </p:nvPr>
        </p:nvSpPr>
        <p:spPr/>
        <p:txBody>
          <a:bodyPr/>
          <a:lstStyle/>
          <a:p>
            <a:pPr marL="0" indent="0">
              <a:buFontTx/>
              <a:buNone/>
            </a:pPr>
            <a:r>
              <a:rPr lang="en-US" altLang="en-US" dirty="0" err="1"/>
              <a:t>Cybergerm</a:t>
            </a:r>
            <a:r>
              <a:rPr lang="en-US" altLang="en-US" dirty="0"/>
              <a:t> warfare is transmitting computer </a:t>
            </a:r>
            <a:r>
              <a:rPr lang="en-US" altLang="en-US" u="sng" dirty="0"/>
              <a:t>viruses</a:t>
            </a:r>
            <a:r>
              <a:rPr lang="en-US" altLang="en-US" dirty="0"/>
              <a:t> to destroy computer files or systems.</a:t>
            </a:r>
          </a:p>
          <a:p>
            <a:pPr marL="0" indent="0">
              <a:buFontTx/>
              <a:buNone/>
            </a:pPr>
            <a:r>
              <a:rPr lang="en-US" altLang="en-US" dirty="0"/>
              <a:t>Whether done maliciously, as a prank, or to show off, it is still considered a crime.</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ChangeArrowheads="1"/>
          </p:cNvSpPr>
          <p:nvPr/>
        </p:nvSpPr>
        <p:spPr bwMode="auto">
          <a:xfrm>
            <a:off x="882650" y="2892425"/>
            <a:ext cx="1876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47" name="Rectangle 3"/>
          <p:cNvSpPr>
            <a:spLocks noChangeArrowheads="1"/>
          </p:cNvSpPr>
          <p:nvPr/>
        </p:nvSpPr>
        <p:spPr bwMode="auto">
          <a:xfrm>
            <a:off x="882650" y="2892425"/>
            <a:ext cx="1876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50" name="Rectangle 6"/>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41351" name="Rectangle 7"/>
          <p:cNvSpPr>
            <a:spLocks noGrp="1" noChangeArrowheads="1"/>
          </p:cNvSpPr>
          <p:nvPr>
            <p:ph type="body" idx="1"/>
          </p:nvPr>
        </p:nvSpPr>
        <p:spPr/>
        <p:txBody>
          <a:bodyPr/>
          <a:lstStyle/>
          <a:p>
            <a:pPr marL="0" indent="0">
              <a:buFontTx/>
              <a:buNone/>
            </a:pPr>
            <a:r>
              <a:rPr lang="en-US" altLang="en-US" dirty="0"/>
              <a:t>Just as crimes can be </a:t>
            </a:r>
            <a:r>
              <a:rPr lang="en-US" altLang="en-US" u="sng" dirty="0"/>
              <a:t>committed</a:t>
            </a:r>
            <a:r>
              <a:rPr lang="en-US" altLang="en-US" dirty="0"/>
              <a:t> using a computer, so can torts.</a:t>
            </a:r>
          </a:p>
          <a:p>
            <a:pPr marL="0" indent="0">
              <a:buFontTx/>
              <a:buNone/>
            </a:pPr>
            <a:r>
              <a:rPr lang="en-US" altLang="en-US" dirty="0"/>
              <a:t>A </a:t>
            </a:r>
            <a:r>
              <a:rPr lang="en-US" altLang="en-US" b="1" dirty="0" err="1"/>
              <a:t>cybertort</a:t>
            </a:r>
            <a:r>
              <a:rPr lang="en-US" altLang="en-US" dirty="0"/>
              <a:t> is a tort, or private wrong committed by one person against </a:t>
            </a:r>
            <a:r>
              <a:rPr lang="en-US" altLang="en-US" u="sng" dirty="0"/>
              <a:t>another</a:t>
            </a:r>
            <a:r>
              <a:rPr lang="en-US" altLang="en-US" dirty="0"/>
              <a:t>, using a computer.</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2" name="Rectangle 4"/>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42373" name="Rectangle 5"/>
          <p:cNvSpPr>
            <a:spLocks noGrp="1" noChangeArrowheads="1"/>
          </p:cNvSpPr>
          <p:nvPr>
            <p:ph type="body" idx="1"/>
          </p:nvPr>
        </p:nvSpPr>
        <p:spPr/>
        <p:txBody>
          <a:bodyPr/>
          <a:lstStyle/>
          <a:p>
            <a:pPr marL="0" indent="0">
              <a:buFontTx/>
              <a:buNone/>
            </a:pPr>
            <a:r>
              <a:rPr lang="en-US" altLang="en-US" dirty="0"/>
              <a:t>The most </a:t>
            </a:r>
            <a:r>
              <a:rPr lang="en-US" altLang="en-US" u="sng" dirty="0"/>
              <a:t>common</a:t>
            </a:r>
            <a:r>
              <a:rPr lang="en-US" altLang="en-US" dirty="0"/>
              <a:t> </a:t>
            </a:r>
            <a:r>
              <a:rPr lang="en-US" altLang="en-US" dirty="0" err="1"/>
              <a:t>cybertorts</a:t>
            </a:r>
            <a:r>
              <a:rPr lang="en-US" altLang="en-US" dirty="0"/>
              <a:t> are:</a:t>
            </a:r>
          </a:p>
        </p:txBody>
      </p:sp>
      <p:pic>
        <p:nvPicPr>
          <p:cNvPr id="442374" name="Picture 6" descr="2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00" y="2565400"/>
            <a:ext cx="7974013" cy="2127250"/>
          </a:xfrm>
          <a:prstGeom prst="rect">
            <a:avLst/>
          </a:prstGeom>
          <a:noFill/>
          <a:extLst>
            <a:ext uri="{909E8E84-426E-40DD-AFC4-6F175D3DCCD1}">
              <a14:hiddenFill xmlns:a14="http://schemas.microsoft.com/office/drawing/2010/main">
                <a:solidFill>
                  <a:srgbClr val="FFFFFF"/>
                </a:solidFill>
              </a14:hiddenFill>
            </a:ext>
          </a:extLst>
        </p:spPr>
      </p:pic>
      <p:sp>
        <p:nvSpPr>
          <p:cNvPr id="442375" name="Rectangle 7"/>
          <p:cNvSpPr>
            <a:spLocks noChangeArrowheads="1"/>
          </p:cNvSpPr>
          <p:nvPr/>
        </p:nvSpPr>
        <p:spPr bwMode="auto">
          <a:xfrm>
            <a:off x="1036638" y="325120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a:t>cyberdefamation</a:t>
            </a:r>
          </a:p>
        </p:txBody>
      </p:sp>
      <p:sp>
        <p:nvSpPr>
          <p:cNvPr id="442376" name="Rectangle 8"/>
          <p:cNvSpPr>
            <a:spLocks noChangeArrowheads="1"/>
          </p:cNvSpPr>
          <p:nvPr/>
        </p:nvSpPr>
        <p:spPr bwMode="auto">
          <a:xfrm>
            <a:off x="4987925" y="3038475"/>
            <a:ext cx="3321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t>cyberinvasion </a:t>
            </a:r>
            <a:br>
              <a:rPr lang="en-US" altLang="en-US" sz="2800" b="1"/>
            </a:br>
            <a:r>
              <a:rPr lang="en-US" altLang="en-US" sz="2800" b="1"/>
              <a:t>of privacy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42375"/>
                                        </p:tgtEl>
                                        <p:attrNameLst>
                                          <p:attrName>style.visibility</p:attrName>
                                        </p:attrNameLst>
                                      </p:cBhvr>
                                      <p:to>
                                        <p:strVal val="visible"/>
                                      </p:to>
                                    </p:set>
                                    <p:anim calcmode="lin" valueType="num">
                                      <p:cBhvr>
                                        <p:cTn id="7" dur="500" fill="hold"/>
                                        <p:tgtEl>
                                          <p:spTgt spid="442375"/>
                                        </p:tgtEl>
                                        <p:attrNameLst>
                                          <p:attrName>ppt_w</p:attrName>
                                        </p:attrNameLst>
                                      </p:cBhvr>
                                      <p:tavLst>
                                        <p:tav tm="0">
                                          <p:val>
                                            <p:strVal val="#ppt_w*0.70"/>
                                          </p:val>
                                        </p:tav>
                                        <p:tav tm="100000">
                                          <p:val>
                                            <p:strVal val="#ppt_w"/>
                                          </p:val>
                                        </p:tav>
                                      </p:tavLst>
                                    </p:anim>
                                    <p:anim calcmode="lin" valueType="num">
                                      <p:cBhvr>
                                        <p:cTn id="8" dur="500" fill="hold"/>
                                        <p:tgtEl>
                                          <p:spTgt spid="442375"/>
                                        </p:tgtEl>
                                        <p:attrNameLst>
                                          <p:attrName>ppt_h</p:attrName>
                                        </p:attrNameLst>
                                      </p:cBhvr>
                                      <p:tavLst>
                                        <p:tav tm="0">
                                          <p:val>
                                            <p:strVal val="#ppt_h"/>
                                          </p:val>
                                        </p:tav>
                                        <p:tav tm="100000">
                                          <p:val>
                                            <p:strVal val="#ppt_h"/>
                                          </p:val>
                                        </p:tav>
                                      </p:tavLst>
                                    </p:anim>
                                    <p:animEffect transition="in" filter="fade">
                                      <p:cBhvr>
                                        <p:cTn id="9" dur="500"/>
                                        <p:tgtEl>
                                          <p:spTgt spid="44237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42376"/>
                                        </p:tgtEl>
                                        <p:attrNameLst>
                                          <p:attrName>style.visibility</p:attrName>
                                        </p:attrNameLst>
                                      </p:cBhvr>
                                      <p:to>
                                        <p:strVal val="visible"/>
                                      </p:to>
                                    </p:set>
                                    <p:anim calcmode="lin" valueType="num">
                                      <p:cBhvr>
                                        <p:cTn id="12" dur="500" fill="hold"/>
                                        <p:tgtEl>
                                          <p:spTgt spid="442376"/>
                                        </p:tgtEl>
                                        <p:attrNameLst>
                                          <p:attrName>ppt_w</p:attrName>
                                        </p:attrNameLst>
                                      </p:cBhvr>
                                      <p:tavLst>
                                        <p:tav tm="0">
                                          <p:val>
                                            <p:strVal val="#ppt_w*0.70"/>
                                          </p:val>
                                        </p:tav>
                                        <p:tav tm="100000">
                                          <p:val>
                                            <p:strVal val="#ppt_w"/>
                                          </p:val>
                                        </p:tav>
                                      </p:tavLst>
                                    </p:anim>
                                    <p:anim calcmode="lin" valueType="num">
                                      <p:cBhvr>
                                        <p:cTn id="13" dur="500" fill="hold"/>
                                        <p:tgtEl>
                                          <p:spTgt spid="442376"/>
                                        </p:tgtEl>
                                        <p:attrNameLst>
                                          <p:attrName>ppt_h</p:attrName>
                                        </p:attrNameLst>
                                      </p:cBhvr>
                                      <p:tavLst>
                                        <p:tav tm="0">
                                          <p:val>
                                            <p:strVal val="#ppt_h"/>
                                          </p:val>
                                        </p:tav>
                                        <p:tav tm="100000">
                                          <p:val>
                                            <p:strVal val="#ppt_h"/>
                                          </p:val>
                                        </p:tav>
                                      </p:tavLst>
                                    </p:anim>
                                    <p:animEffect transition="in" filter="fade">
                                      <p:cBhvr>
                                        <p:cTn id="14" dur="500"/>
                                        <p:tgtEl>
                                          <p:spTgt spid="442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5" grpId="0"/>
      <p:bldP spid="4423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476250" y="3375025"/>
            <a:ext cx="4924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95" name="Rectangle 3"/>
          <p:cNvSpPr>
            <a:spLocks noChangeArrowheads="1"/>
          </p:cNvSpPr>
          <p:nvPr/>
        </p:nvSpPr>
        <p:spPr bwMode="auto">
          <a:xfrm>
            <a:off x="476250" y="3375025"/>
            <a:ext cx="4924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96" name="Rectangle 4"/>
          <p:cNvSpPr>
            <a:spLocks noChangeArrowheads="1"/>
          </p:cNvSpPr>
          <p:nvPr/>
        </p:nvSpPr>
        <p:spPr bwMode="auto">
          <a:xfrm>
            <a:off x="488950" y="1482725"/>
            <a:ext cx="3400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97" name="Rectangle 5"/>
          <p:cNvSpPr>
            <a:spLocks noChangeArrowheads="1"/>
          </p:cNvSpPr>
          <p:nvPr/>
        </p:nvSpPr>
        <p:spPr bwMode="auto">
          <a:xfrm>
            <a:off x="488950" y="1482725"/>
            <a:ext cx="3400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98" name="Rectangle 6"/>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43399" name="Rectangle 7"/>
          <p:cNvSpPr>
            <a:spLocks noGrp="1" noChangeArrowheads="1"/>
          </p:cNvSpPr>
          <p:nvPr>
            <p:ph type="body" idx="1"/>
          </p:nvPr>
        </p:nvSpPr>
        <p:spPr/>
        <p:txBody>
          <a:bodyPr/>
          <a:lstStyle/>
          <a:p>
            <a:pPr marL="0" indent="0">
              <a:buFontTx/>
              <a:buNone/>
            </a:pPr>
            <a:r>
              <a:rPr lang="en-US" altLang="en-US" b="1" dirty="0" err="1"/>
              <a:t>Cyberdefamation</a:t>
            </a:r>
            <a:r>
              <a:rPr lang="en-US" altLang="en-US" dirty="0"/>
              <a:t> is using a computer to communicate </a:t>
            </a:r>
            <a:r>
              <a:rPr lang="en-US" altLang="en-US" u="sng" dirty="0"/>
              <a:t>false</a:t>
            </a:r>
            <a:r>
              <a:rPr lang="en-US" altLang="en-US" dirty="0"/>
              <a:t> information that damages a person’s reputation.</a:t>
            </a:r>
          </a:p>
          <a:p>
            <a:pPr marL="0" indent="0">
              <a:buFontTx/>
              <a:buNone/>
            </a:pPr>
            <a:r>
              <a:rPr lang="en-US" altLang="en-US" b="1" dirty="0" err="1"/>
              <a:t>Cyberinvasion</a:t>
            </a:r>
            <a:r>
              <a:rPr lang="en-US" altLang="en-US" b="1" dirty="0"/>
              <a:t> of privacy</a:t>
            </a:r>
            <a:r>
              <a:rPr lang="en-US" altLang="en-US" dirty="0"/>
              <a:t> is </a:t>
            </a:r>
            <a:r>
              <a:rPr lang="en-US" altLang="en-US" u="sng" dirty="0"/>
              <a:t>intruding</a:t>
            </a:r>
            <a:r>
              <a:rPr lang="en-US" altLang="en-US" dirty="0"/>
              <a:t> on someone personally using a computer. </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next button">
            <a:hlinkClick r:id="" action="ppaction://hlinkshowjump?jump=nextslide"/>
          </p:cNvPr>
          <p:cNvPicPr>
            <a:picLocks noChangeAspect="1" noChangeArrowheads="1"/>
          </p:cNvPicPr>
          <p:nvPr/>
        </p:nvPicPr>
        <p:blipFill>
          <a:blip r:embed="rId4" cstate="print"/>
          <a:srcRect/>
          <a:stretch>
            <a:fillRect/>
          </a:stretch>
        </p:blipFill>
        <p:spPr bwMode="auto">
          <a:xfrm>
            <a:off x="6096000" y="5781675"/>
            <a:ext cx="2114550" cy="725488"/>
          </a:xfrm>
          <a:prstGeom prst="rect">
            <a:avLst/>
          </a:prstGeom>
          <a:noFill/>
        </p:spPr>
      </p:pic>
      <p:sp>
        <p:nvSpPr>
          <p:cNvPr id="35871" name="Text Box 31"/>
          <p:cNvSpPr txBox="1">
            <a:spLocks noChangeArrowheads="1"/>
          </p:cNvSpPr>
          <p:nvPr/>
        </p:nvSpPr>
        <p:spPr bwMode="auto">
          <a:xfrm>
            <a:off x="5534025" y="895350"/>
            <a:ext cx="3178175" cy="1311275"/>
          </a:xfrm>
          <a:prstGeom prst="rect">
            <a:avLst/>
          </a:prstGeom>
          <a:noFill/>
          <a:ln w="9525">
            <a:noFill/>
            <a:miter lim="800000"/>
            <a:headEnd/>
            <a:tailEnd/>
          </a:ln>
          <a:effectLst/>
        </p:spPr>
        <p:txBody>
          <a:bodyPr wrap="none">
            <a:spAutoFit/>
          </a:bodyPr>
          <a:lstStyle/>
          <a:p>
            <a:r>
              <a:rPr lang="en-US" sz="4000" b="1">
                <a:solidFill>
                  <a:srgbClr val="FFCC00"/>
                </a:solidFill>
              </a:rPr>
              <a:t>Chapter 19</a:t>
            </a:r>
            <a:br>
              <a:rPr lang="en-US" sz="4000" b="1">
                <a:solidFill>
                  <a:srgbClr val="FFCC00"/>
                </a:solidFill>
              </a:rPr>
            </a:br>
            <a:r>
              <a:rPr lang="en-US" sz="4000" b="1">
                <a:solidFill>
                  <a:srgbClr val="FFCC00"/>
                </a:solidFill>
              </a:rPr>
              <a:t>Assessment</a:t>
            </a:r>
          </a:p>
        </p:txBody>
      </p:sp>
      <p:sp>
        <p:nvSpPr>
          <p:cNvPr id="35872" name="Text Box 32"/>
          <p:cNvSpPr txBox="1">
            <a:spLocks noChangeArrowheads="1"/>
          </p:cNvSpPr>
          <p:nvPr/>
        </p:nvSpPr>
        <p:spPr bwMode="auto">
          <a:xfrm>
            <a:off x="5534025" y="2468563"/>
            <a:ext cx="3321050" cy="1250950"/>
          </a:xfrm>
          <a:prstGeom prst="rect">
            <a:avLst/>
          </a:prstGeom>
          <a:noFill/>
          <a:ln w="9525">
            <a:noFill/>
            <a:miter lim="800000"/>
            <a:headEnd/>
            <a:tailEnd/>
          </a:ln>
          <a:effectLst/>
        </p:spPr>
        <p:txBody>
          <a:bodyPr wrap="none">
            <a:spAutoFit/>
          </a:bodyPr>
          <a:lstStyle/>
          <a:p>
            <a:r>
              <a:rPr lang="en-US" sz="3800" b="1">
                <a:solidFill>
                  <a:schemeClr val="bg1"/>
                </a:solidFill>
              </a:rPr>
              <a:t>Cyberlaw and</a:t>
            </a:r>
            <a:br>
              <a:rPr lang="en-US" sz="3800" b="1">
                <a:solidFill>
                  <a:schemeClr val="bg1"/>
                </a:solidFill>
              </a:rPr>
            </a:br>
            <a:r>
              <a:rPr lang="en-US" sz="3800" b="1">
                <a:solidFill>
                  <a:schemeClr val="bg1"/>
                </a:solidFill>
              </a:rPr>
              <a:t>E-Commerce</a:t>
            </a:r>
          </a:p>
        </p:txBody>
      </p:sp>
    </p:spTree>
    <p:custDataLst>
      <p:tags r:id="rId1"/>
    </p:custData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PQuestion"/>
          <p:cNvSpPr>
            <a:spLocks noGrp="1" noChangeArrowheads="1"/>
          </p:cNvSpPr>
          <p:nvPr>
            <p:ph type="title"/>
          </p:nvPr>
        </p:nvSpPr>
        <p:spPr>
          <a:xfrm>
            <a:off x="533400" y="1533525"/>
            <a:ext cx="7813675" cy="1473200"/>
          </a:xfrm>
        </p:spPr>
        <p:txBody>
          <a:bodyPr/>
          <a:lstStyle/>
          <a:p>
            <a:r>
              <a:rPr lang="en-US" sz="2800" dirty="0" smtClean="0">
                <a:solidFill>
                  <a:schemeClr val="tx1"/>
                </a:solidFill>
              </a:rPr>
              <a:t>1. Covering </a:t>
            </a:r>
            <a:r>
              <a:rPr lang="en-US" sz="2800" dirty="0">
                <a:solidFill>
                  <a:schemeClr val="tx1"/>
                </a:solidFill>
              </a:rPr>
              <a:t>computer crimes with laws already in the criminal code is called the:</a:t>
            </a:r>
          </a:p>
        </p:txBody>
      </p:sp>
      <p:sp>
        <p:nvSpPr>
          <p:cNvPr id="135171" name="TPAnswers"/>
          <p:cNvSpPr>
            <a:spLocks noGrp="1" noChangeArrowheads="1"/>
          </p:cNvSpPr>
          <p:nvPr>
            <p:ph type="body" idx="1"/>
            <p:custDataLst>
              <p:tags r:id="rId2"/>
            </p:custDataLst>
          </p:nvPr>
        </p:nvSpPr>
        <p:spPr>
          <a:xfrm>
            <a:off x="457200" y="3187700"/>
            <a:ext cx="7559675" cy="3429000"/>
          </a:xfrm>
        </p:spPr>
        <p:txBody>
          <a:bodyPr/>
          <a:lstStyle/>
          <a:p>
            <a:pPr marL="990600" lvl="1" indent="-533400">
              <a:lnSpc>
                <a:spcPct val="100000"/>
              </a:lnSpc>
              <a:spcBef>
                <a:spcPct val="20000"/>
              </a:spcBef>
              <a:buFont typeface="+mj-lt"/>
              <a:buAutoNum type="alphaLcPeriod"/>
            </a:pPr>
            <a:r>
              <a:rPr lang="en-US" dirty="0" err="1"/>
              <a:t>cybertort</a:t>
            </a:r>
            <a:r>
              <a:rPr lang="en-US" dirty="0"/>
              <a:t> approach</a:t>
            </a:r>
          </a:p>
          <a:p>
            <a:pPr marL="990600" lvl="1" indent="-533400">
              <a:lnSpc>
                <a:spcPct val="100000"/>
              </a:lnSpc>
              <a:spcBef>
                <a:spcPct val="20000"/>
              </a:spcBef>
              <a:buFont typeface="+mj-lt"/>
              <a:buAutoNum type="alphaLcPeriod"/>
            </a:pPr>
            <a:r>
              <a:rPr lang="en-US" dirty="0" err="1"/>
              <a:t>cybercode</a:t>
            </a:r>
            <a:r>
              <a:rPr lang="en-US" dirty="0"/>
              <a:t> approach</a:t>
            </a:r>
          </a:p>
          <a:p>
            <a:pPr marL="990600" lvl="1" indent="-533400">
              <a:lnSpc>
                <a:spcPct val="100000"/>
              </a:lnSpc>
              <a:spcBef>
                <a:spcPct val="20000"/>
              </a:spcBef>
              <a:buFont typeface="+mj-lt"/>
              <a:buAutoNum type="alphaLcPeriod"/>
            </a:pPr>
            <a:r>
              <a:rPr lang="en-US" dirty="0" err="1"/>
              <a:t>cybertrespass</a:t>
            </a:r>
            <a:r>
              <a:rPr lang="en-US" dirty="0"/>
              <a:t> approach</a:t>
            </a:r>
          </a:p>
          <a:p>
            <a:pPr marL="990600" lvl="1" indent="-533400">
              <a:lnSpc>
                <a:spcPct val="100000"/>
              </a:lnSpc>
              <a:spcBef>
                <a:spcPct val="20000"/>
              </a:spcBef>
              <a:buFont typeface="+mj-lt"/>
              <a:buAutoNum type="alphaLcPeriod"/>
            </a:pPr>
            <a:r>
              <a:rPr lang="en-US" dirty="0"/>
              <a:t>rewriting the criminal code</a:t>
            </a:r>
          </a:p>
        </p:txBody>
      </p:sp>
    </p:spTree>
    <p:custDataLst>
      <p:tags r:id="rId1"/>
    </p:custData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You’ll Learn</a:t>
            </a:r>
            <a:endParaRPr lang="en-US" dirty="0"/>
          </a:p>
        </p:txBody>
      </p:sp>
      <p:sp>
        <p:nvSpPr>
          <p:cNvPr id="3" name="Content Placeholder 2"/>
          <p:cNvSpPr>
            <a:spLocks noGrp="1"/>
          </p:cNvSpPr>
          <p:nvPr>
            <p:ph idx="1"/>
          </p:nvPr>
        </p:nvSpPr>
        <p:spPr/>
        <p:txBody>
          <a:bodyPr/>
          <a:lstStyle/>
          <a:p>
            <a:pPr lvl="0">
              <a:spcBef>
                <a:spcPts val="0"/>
              </a:spcBef>
            </a:pPr>
            <a:r>
              <a:rPr lang="en-US" dirty="0" smtClean="0"/>
              <a:t>Explain the nature of a cybercrime.</a:t>
            </a:r>
          </a:p>
          <a:p>
            <a:pPr lvl="0">
              <a:spcBef>
                <a:spcPts val="0"/>
              </a:spcBef>
            </a:pPr>
            <a:r>
              <a:rPr lang="en-US" dirty="0" smtClean="0"/>
              <a:t>List different types of cybercrimes.</a:t>
            </a:r>
          </a:p>
          <a:p>
            <a:pPr lvl="0">
              <a:spcBef>
                <a:spcPts val="0"/>
              </a:spcBef>
            </a:pPr>
            <a:r>
              <a:rPr lang="en-US" dirty="0" smtClean="0"/>
              <a:t>Describe the nature of a </a:t>
            </a:r>
            <a:r>
              <a:rPr lang="en-US" dirty="0" err="1" smtClean="0"/>
              <a:t>cybertort</a:t>
            </a:r>
            <a:r>
              <a:rPr lang="en-US" dirty="0" smtClean="0"/>
              <a:t>.</a:t>
            </a:r>
          </a:p>
          <a:p>
            <a:pPr lvl="0">
              <a:spcBef>
                <a:spcPts val="0"/>
              </a:spcBef>
            </a:pPr>
            <a:r>
              <a:rPr lang="en-US" dirty="0" smtClean="0"/>
              <a:t>Distinguish between </a:t>
            </a:r>
            <a:r>
              <a:rPr lang="en-US" dirty="0" err="1" smtClean="0"/>
              <a:t>cyberdefamation</a:t>
            </a:r>
            <a:r>
              <a:rPr lang="en-US" dirty="0" smtClean="0"/>
              <a:t> and </a:t>
            </a:r>
            <a:r>
              <a:rPr lang="en-US" dirty="0" err="1" smtClean="0"/>
              <a:t>cyberinvation</a:t>
            </a:r>
            <a:r>
              <a:rPr lang="en-US" dirty="0" smtClean="0"/>
              <a:t> of privacy.</a:t>
            </a:r>
          </a:p>
          <a:p>
            <a:pPr lvl="0">
              <a:spcBef>
                <a:spcPts val="0"/>
              </a:spcBef>
              <a:buNone/>
            </a:pPr>
            <a:endParaRPr lang="en-US" dirty="0" smtClean="0"/>
          </a:p>
          <a:p>
            <a:pPr marL="0">
              <a:spcBef>
                <a:spcPts val="0"/>
              </a:spcBef>
              <a:buNone/>
            </a:pPr>
            <a:r>
              <a:rPr lang="en-US" dirty="0" smtClean="0"/>
              <a:t>Learning how the law deals with computer-related crimes and torts will help you keep up with new technology.  </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PQuestion"/>
          <p:cNvSpPr>
            <a:spLocks noGrp="1" noChangeArrowheads="1"/>
          </p:cNvSpPr>
          <p:nvPr>
            <p:ph type="title"/>
          </p:nvPr>
        </p:nvSpPr>
        <p:spPr>
          <a:xfrm>
            <a:off x="533400" y="1533525"/>
            <a:ext cx="8312150" cy="1066800"/>
          </a:xfrm>
        </p:spPr>
        <p:txBody>
          <a:bodyPr/>
          <a:lstStyle/>
          <a:p>
            <a:r>
              <a:rPr lang="en-US" sz="2800" dirty="0" smtClean="0">
                <a:solidFill>
                  <a:schemeClr val="tx1"/>
                </a:solidFill>
              </a:rPr>
              <a:t>2. Sending </a:t>
            </a:r>
            <a:r>
              <a:rPr lang="en-US" sz="2800" dirty="0">
                <a:solidFill>
                  <a:schemeClr val="tx1"/>
                </a:solidFill>
              </a:rPr>
              <a:t>out a computer virus is not a crime if it didn’t cause much damage.</a:t>
            </a:r>
          </a:p>
        </p:txBody>
      </p:sp>
      <p:sp>
        <p:nvSpPr>
          <p:cNvPr id="136195" name="TPAnswers"/>
          <p:cNvSpPr>
            <a:spLocks noGrp="1" noChangeArrowheads="1"/>
          </p:cNvSpPr>
          <p:nvPr>
            <p:ph type="body" idx="1"/>
            <p:custDataLst>
              <p:tags r:id="rId2"/>
            </p:custDataLst>
          </p:nvPr>
        </p:nvSpPr>
        <p:spPr>
          <a:xfrm>
            <a:off x="457200" y="3049588"/>
            <a:ext cx="4114800" cy="2616200"/>
          </a:xfrm>
        </p:spPr>
        <p:txBody>
          <a:bodyPr/>
          <a:lstStyle/>
          <a:p>
            <a:pPr marL="990600" lvl="1" indent="-533400">
              <a:lnSpc>
                <a:spcPct val="100000"/>
              </a:lnSpc>
              <a:spcBef>
                <a:spcPct val="20000"/>
              </a:spcBef>
              <a:buNone/>
            </a:pPr>
            <a:r>
              <a:rPr lang="en-US" dirty="0" smtClean="0"/>
              <a:t>True or False</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PQuestion"/>
          <p:cNvSpPr>
            <a:spLocks noGrp="1" noChangeArrowheads="1"/>
          </p:cNvSpPr>
          <p:nvPr>
            <p:ph type="title"/>
          </p:nvPr>
        </p:nvSpPr>
        <p:spPr>
          <a:xfrm>
            <a:off x="533400" y="1533525"/>
            <a:ext cx="7326313" cy="1524000"/>
          </a:xfrm>
        </p:spPr>
        <p:txBody>
          <a:bodyPr/>
          <a:lstStyle/>
          <a:p>
            <a:r>
              <a:rPr lang="en-US" sz="2800" dirty="0" smtClean="0">
                <a:solidFill>
                  <a:schemeClr val="tx1"/>
                </a:solidFill>
              </a:rPr>
              <a:t>3. Spreading </a:t>
            </a:r>
            <a:r>
              <a:rPr lang="en-US" sz="2800" dirty="0">
                <a:solidFill>
                  <a:schemeClr val="tx1"/>
                </a:solidFill>
              </a:rPr>
              <a:t>rumors about someone over the Internet is:</a:t>
            </a:r>
          </a:p>
        </p:txBody>
      </p:sp>
      <p:sp>
        <p:nvSpPr>
          <p:cNvPr id="137219" name="TPAnswers"/>
          <p:cNvSpPr>
            <a:spLocks noGrp="1" noChangeArrowheads="1"/>
          </p:cNvSpPr>
          <p:nvPr>
            <p:ph type="body" idx="1"/>
            <p:custDataLst>
              <p:tags r:id="rId2"/>
            </p:custDataLst>
          </p:nvPr>
        </p:nvSpPr>
        <p:spPr>
          <a:xfrm>
            <a:off x="457200" y="3263900"/>
            <a:ext cx="4114800" cy="3429000"/>
          </a:xfrm>
        </p:spPr>
        <p:txBody>
          <a:bodyPr/>
          <a:lstStyle/>
          <a:p>
            <a:pPr marL="990600" lvl="1" indent="-533400">
              <a:lnSpc>
                <a:spcPct val="100000"/>
              </a:lnSpc>
              <a:spcBef>
                <a:spcPct val="20000"/>
              </a:spcBef>
              <a:buFont typeface="+mj-lt"/>
              <a:buAutoNum type="alphaLcPeriod"/>
            </a:pPr>
            <a:r>
              <a:rPr lang="en-US" dirty="0" err="1"/>
              <a:t>cyberterrorism</a:t>
            </a:r>
            <a:endParaRPr lang="en-US" dirty="0"/>
          </a:p>
          <a:p>
            <a:pPr marL="990600" lvl="1" indent="-533400">
              <a:lnSpc>
                <a:spcPct val="100000"/>
              </a:lnSpc>
              <a:spcBef>
                <a:spcPct val="20000"/>
              </a:spcBef>
              <a:buFont typeface="+mj-lt"/>
              <a:buAutoNum type="alphaLcPeriod"/>
            </a:pPr>
            <a:r>
              <a:rPr lang="en-US" dirty="0" err="1"/>
              <a:t>cyberdefamation</a:t>
            </a:r>
            <a:endParaRPr lang="en-US" dirty="0"/>
          </a:p>
          <a:p>
            <a:pPr marL="990600" lvl="1" indent="-533400">
              <a:lnSpc>
                <a:spcPct val="100000"/>
              </a:lnSpc>
              <a:spcBef>
                <a:spcPct val="20000"/>
              </a:spcBef>
              <a:buFont typeface="+mj-lt"/>
              <a:buAutoNum type="alphaLcPeriod"/>
            </a:pPr>
            <a:r>
              <a:rPr lang="en-US" dirty="0" err="1"/>
              <a:t>cyberspoofing</a:t>
            </a:r>
            <a:endParaRPr lang="en-US" dirty="0"/>
          </a:p>
          <a:p>
            <a:pPr marL="990600" lvl="1" indent="-533400">
              <a:lnSpc>
                <a:spcPct val="100000"/>
              </a:lnSpc>
              <a:spcBef>
                <a:spcPct val="20000"/>
              </a:spcBef>
              <a:buFont typeface="+mj-lt"/>
              <a:buAutoNum type="alphaLcPeriod"/>
            </a:pPr>
            <a:r>
              <a:rPr lang="en-US" dirty="0" err="1"/>
              <a:t>cyberblackmail</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7135" y="1161536"/>
            <a:ext cx="8662087" cy="4955060"/>
          </a:xfrm>
        </p:spPr>
        <p:txBody>
          <a:bodyPr/>
          <a:lstStyle/>
          <a:p>
            <a:pPr marL="0">
              <a:spcBef>
                <a:spcPts val="0"/>
              </a:spcBef>
              <a:buNone/>
            </a:pPr>
            <a:r>
              <a:rPr lang="en-US" dirty="0" smtClean="0"/>
              <a:t>4. What is cybercrime?</a:t>
            </a:r>
          </a:p>
          <a:p>
            <a:pPr marL="0">
              <a:spcBef>
                <a:spcPts val="0"/>
              </a:spcBef>
              <a:buNone/>
            </a:pPr>
            <a:r>
              <a:rPr lang="en-US" dirty="0" smtClean="0"/>
              <a:t>5. What is </a:t>
            </a:r>
            <a:r>
              <a:rPr lang="en-US" dirty="0" err="1" smtClean="0"/>
              <a:t>cybertort</a:t>
            </a:r>
            <a:r>
              <a:rPr lang="en-US" dirty="0" smtClean="0"/>
              <a:t>?</a:t>
            </a:r>
          </a:p>
          <a:p>
            <a:pPr marL="0">
              <a:spcBef>
                <a:spcPts val="0"/>
              </a:spcBef>
              <a:buNone/>
            </a:pPr>
            <a:r>
              <a:rPr lang="en-US" dirty="0" smtClean="0"/>
              <a:t>6. What is the difference between </a:t>
            </a:r>
            <a:r>
              <a:rPr lang="en-US" dirty="0" err="1" smtClean="0"/>
              <a:t>cyberdefamation</a:t>
            </a:r>
            <a:r>
              <a:rPr lang="en-US" dirty="0" smtClean="0"/>
              <a:t> and </a:t>
            </a:r>
            <a:r>
              <a:rPr lang="en-US" dirty="0" err="1" smtClean="0"/>
              <a:t>cyberinvasion</a:t>
            </a:r>
            <a:r>
              <a:rPr lang="en-US" dirty="0" smtClean="0"/>
              <a:t> of privacy?</a:t>
            </a:r>
          </a:p>
          <a:p>
            <a:pPr marL="0">
              <a:spcBef>
                <a:spcPts val="0"/>
              </a:spcBef>
              <a:buNone/>
            </a:pPr>
            <a:r>
              <a:rPr lang="en-US" dirty="0" smtClean="0"/>
              <a:t>7. What crime involves using a computer?</a:t>
            </a:r>
          </a:p>
          <a:p>
            <a:pPr marL="0">
              <a:spcBef>
                <a:spcPts val="0"/>
              </a:spcBef>
              <a:buNone/>
            </a:pPr>
            <a:r>
              <a:rPr lang="en-US" dirty="0" smtClean="0"/>
              <a:t>8. What crime involves disrupting infrastructure?</a:t>
            </a:r>
          </a:p>
          <a:p>
            <a:pPr marL="0">
              <a:spcBef>
                <a:spcPts val="0"/>
              </a:spcBef>
              <a:buNone/>
            </a:pPr>
            <a:r>
              <a:rPr lang="en-US" dirty="0" smtClean="0"/>
              <a:t>9. What crime involves using a computer to steal financial, employment, or personal information?</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marL="0">
              <a:spcBef>
                <a:spcPts val="0"/>
              </a:spcBef>
              <a:buNone/>
            </a:pPr>
            <a:r>
              <a:rPr lang="en-US" dirty="0" smtClean="0"/>
              <a:t>The Internet is an unprotected network that allows users to gain access to millions of other computers, including Web sites and databases.  </a:t>
            </a:r>
          </a:p>
          <a:p>
            <a:pPr marL="0">
              <a:spcBef>
                <a:spcPts val="0"/>
              </a:spcBef>
              <a:buNone/>
            </a:pPr>
            <a:endParaRPr lang="en-US" dirty="0" smtClean="0"/>
          </a:p>
          <a:p>
            <a:pPr marL="0">
              <a:spcBef>
                <a:spcPts val="0"/>
              </a:spcBef>
              <a:buNone/>
            </a:pPr>
            <a:r>
              <a:rPr lang="en-US" dirty="0" smtClean="0"/>
              <a:t>Give me three pros and three cons of the Internet.</a:t>
            </a:r>
            <a:endParaRPr lang="en-US"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18046" y="1097279"/>
            <a:ext cx="3868737" cy="639699"/>
          </a:xfrm>
        </p:spPr>
        <p:txBody>
          <a:bodyPr/>
          <a:lstStyle/>
          <a:p>
            <a:r>
              <a:rPr lang="en-US" sz="2800" dirty="0" smtClean="0"/>
              <a:t>Key Terms</a:t>
            </a:r>
            <a:endParaRPr lang="en-US" sz="2800" dirty="0"/>
          </a:p>
        </p:txBody>
      </p:sp>
      <p:sp>
        <p:nvSpPr>
          <p:cNvPr id="6" name="Content Placeholder 5"/>
          <p:cNvSpPr>
            <a:spLocks noGrp="1"/>
          </p:cNvSpPr>
          <p:nvPr>
            <p:ph sz="half" idx="2"/>
          </p:nvPr>
        </p:nvSpPr>
        <p:spPr>
          <a:xfrm>
            <a:off x="219456" y="1627633"/>
            <a:ext cx="4279519" cy="4443984"/>
          </a:xfrm>
        </p:spPr>
        <p:txBody>
          <a:bodyPr/>
          <a:lstStyle/>
          <a:p>
            <a:pPr>
              <a:spcBef>
                <a:spcPts val="0"/>
              </a:spcBef>
            </a:pPr>
            <a:r>
              <a:rPr lang="en-US" sz="2600" dirty="0" err="1" smtClean="0"/>
              <a:t>Cyberlaw</a:t>
            </a:r>
            <a:endParaRPr lang="en-US" sz="2600" dirty="0" smtClean="0"/>
          </a:p>
          <a:p>
            <a:pPr>
              <a:spcBef>
                <a:spcPts val="0"/>
              </a:spcBef>
            </a:pPr>
            <a:r>
              <a:rPr lang="en-US" sz="2600" dirty="0" smtClean="0"/>
              <a:t>Cybercrime</a:t>
            </a:r>
          </a:p>
          <a:p>
            <a:pPr>
              <a:spcBef>
                <a:spcPts val="0"/>
              </a:spcBef>
            </a:pPr>
            <a:r>
              <a:rPr lang="en-US" sz="2600" dirty="0" err="1" smtClean="0"/>
              <a:t>Cybertrespass</a:t>
            </a:r>
            <a:endParaRPr lang="en-US" sz="2600" dirty="0" smtClean="0"/>
          </a:p>
          <a:p>
            <a:pPr>
              <a:spcBef>
                <a:spcPts val="0"/>
              </a:spcBef>
            </a:pPr>
            <a:r>
              <a:rPr lang="en-US" sz="2600" dirty="0" err="1" smtClean="0"/>
              <a:t>Cyberspoofing</a:t>
            </a:r>
            <a:endParaRPr lang="en-US" sz="2600" dirty="0" smtClean="0"/>
          </a:p>
          <a:p>
            <a:pPr>
              <a:spcBef>
                <a:spcPts val="0"/>
              </a:spcBef>
            </a:pPr>
            <a:r>
              <a:rPr lang="en-US" sz="2600" dirty="0" err="1" smtClean="0"/>
              <a:t>Cyberpiracy</a:t>
            </a:r>
            <a:endParaRPr lang="en-US" sz="2600" dirty="0" smtClean="0"/>
          </a:p>
          <a:p>
            <a:pPr>
              <a:spcBef>
                <a:spcPts val="0"/>
              </a:spcBef>
            </a:pPr>
            <a:r>
              <a:rPr lang="en-US" sz="2600" dirty="0" err="1" smtClean="0"/>
              <a:t>Cyberblackmail</a:t>
            </a:r>
            <a:endParaRPr lang="en-US" sz="2600" dirty="0" smtClean="0"/>
          </a:p>
          <a:p>
            <a:pPr>
              <a:spcBef>
                <a:spcPts val="0"/>
              </a:spcBef>
            </a:pPr>
            <a:r>
              <a:rPr lang="en-US" sz="2600" dirty="0" smtClean="0"/>
              <a:t>Identity theft</a:t>
            </a:r>
          </a:p>
          <a:p>
            <a:pPr>
              <a:spcBef>
                <a:spcPts val="0"/>
              </a:spcBef>
            </a:pPr>
            <a:r>
              <a:rPr lang="en-US" sz="2600" dirty="0" err="1" smtClean="0"/>
              <a:t>Cybervandalism</a:t>
            </a:r>
            <a:endParaRPr lang="en-US" sz="2600" dirty="0" smtClean="0"/>
          </a:p>
          <a:p>
            <a:pPr>
              <a:spcBef>
                <a:spcPts val="0"/>
              </a:spcBef>
            </a:pPr>
            <a:r>
              <a:rPr lang="en-US" sz="2600" dirty="0" err="1" smtClean="0"/>
              <a:t>Cybertort</a:t>
            </a:r>
            <a:endParaRPr lang="en-US" sz="2600" dirty="0" smtClean="0"/>
          </a:p>
          <a:p>
            <a:pPr>
              <a:spcBef>
                <a:spcPts val="0"/>
              </a:spcBef>
            </a:pPr>
            <a:r>
              <a:rPr lang="en-US" sz="2600" dirty="0" err="1" smtClean="0"/>
              <a:t>Cyberdefamation</a:t>
            </a:r>
            <a:endParaRPr lang="en-US" sz="2600" dirty="0" smtClean="0"/>
          </a:p>
          <a:p>
            <a:pPr>
              <a:spcBef>
                <a:spcPts val="0"/>
              </a:spcBef>
            </a:pPr>
            <a:r>
              <a:rPr lang="en-US" sz="2600" dirty="0" err="1" smtClean="0"/>
              <a:t>Cyberinvation</a:t>
            </a:r>
            <a:r>
              <a:rPr lang="en-US" sz="2600" dirty="0" smtClean="0"/>
              <a:t> of privacy</a:t>
            </a:r>
          </a:p>
        </p:txBody>
      </p:sp>
      <p:sp>
        <p:nvSpPr>
          <p:cNvPr id="7" name="Text Placeholder 6"/>
          <p:cNvSpPr>
            <a:spLocks noGrp="1"/>
          </p:cNvSpPr>
          <p:nvPr>
            <p:ph type="body" sz="quarter" idx="3"/>
          </p:nvPr>
        </p:nvSpPr>
        <p:spPr>
          <a:xfrm>
            <a:off x="4616958" y="1156907"/>
            <a:ext cx="3887788" cy="823912"/>
          </a:xfrm>
        </p:spPr>
        <p:txBody>
          <a:bodyPr/>
          <a:lstStyle/>
          <a:p>
            <a:r>
              <a:rPr lang="en-US" sz="2800" dirty="0" smtClean="0"/>
              <a:t>Academic Vocabulary</a:t>
            </a:r>
            <a:endParaRPr lang="en-US" sz="2800" dirty="0"/>
          </a:p>
        </p:txBody>
      </p:sp>
      <p:sp>
        <p:nvSpPr>
          <p:cNvPr id="8" name="Content Placeholder 7"/>
          <p:cNvSpPr>
            <a:spLocks noGrp="1"/>
          </p:cNvSpPr>
          <p:nvPr>
            <p:ph sz="quarter" idx="4"/>
          </p:nvPr>
        </p:nvSpPr>
        <p:spPr>
          <a:xfrm>
            <a:off x="4629150" y="2145792"/>
            <a:ext cx="3887788" cy="4043871"/>
          </a:xfrm>
        </p:spPr>
        <p:txBody>
          <a:bodyPr/>
          <a:lstStyle/>
          <a:p>
            <a:pPr>
              <a:spcBef>
                <a:spcPts val="0"/>
              </a:spcBef>
            </a:pPr>
            <a:r>
              <a:rPr lang="en-US" sz="2800" dirty="0" smtClean="0"/>
              <a:t>Simulate</a:t>
            </a:r>
          </a:p>
          <a:p>
            <a:pPr>
              <a:spcBef>
                <a:spcPts val="0"/>
              </a:spcBef>
            </a:pPr>
            <a:r>
              <a:rPr lang="en-US" sz="2800" dirty="0" smtClean="0"/>
              <a:t>Infrastructure</a:t>
            </a:r>
          </a:p>
          <a:p>
            <a:pPr>
              <a:spcBef>
                <a:spcPts val="0"/>
              </a:spcBef>
            </a:pPr>
            <a:r>
              <a:rPr lang="en-US" sz="2800" dirty="0" err="1" smtClean="0"/>
              <a:t>sabatage</a:t>
            </a:r>
            <a:endParaRPr lang="en-US" sz="2800" dirty="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26789049"/>
      </p:ext>
    </p:extLst>
  </p:cSld>
  <p:clrMapOvr>
    <a:masterClrMapping/>
  </p:clrMapOvr>
  <p:transition advTm="1030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2689225" y="2605088"/>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C4151C"/>
                </a:solidFill>
              </a:rPr>
              <a:t>Section 19.1</a:t>
            </a:r>
          </a:p>
        </p:txBody>
      </p:sp>
      <p:sp>
        <p:nvSpPr>
          <p:cNvPr id="47109" name="Text Box 5"/>
          <p:cNvSpPr txBox="1">
            <a:spLocks noChangeArrowheads="1"/>
          </p:cNvSpPr>
          <p:nvPr/>
        </p:nvSpPr>
        <p:spPr bwMode="auto">
          <a:xfrm>
            <a:off x="2689225" y="3271838"/>
            <a:ext cx="5997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solidFill>
                  <a:srgbClr val="003399"/>
                </a:solidFill>
              </a:rPr>
              <a:t>Cyberlaw and Cybercrime</a:t>
            </a:r>
          </a:p>
        </p:txBody>
      </p:sp>
      <p:pic>
        <p:nvPicPr>
          <p:cNvPr id="47110" name="Picture 6" descr="cover for 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990725"/>
            <a:ext cx="2432050" cy="310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ppt_w</p:attrName>
                                        </p:attrNameLst>
                                      </p:cBhvr>
                                      <p:tavLst>
                                        <p:tav tm="0">
                                          <p:val>
                                            <p:fltVal val="0"/>
                                          </p:val>
                                        </p:tav>
                                        <p:tav tm="100000">
                                          <p:val>
                                            <p:strVal val="#ppt_w"/>
                                          </p:val>
                                        </p:tav>
                                      </p:tavLst>
                                    </p:anim>
                                    <p:anim calcmode="lin" valueType="num">
                                      <p:cBhvr>
                                        <p:cTn id="8" dur="500" fill="hold"/>
                                        <p:tgtEl>
                                          <p:spTgt spid="47108"/>
                                        </p:tgtEl>
                                        <p:attrNameLst>
                                          <p:attrName>ppt_h</p:attrName>
                                        </p:attrNameLst>
                                      </p:cBhvr>
                                      <p:tavLst>
                                        <p:tav tm="0">
                                          <p:val>
                                            <p:fltVal val="0"/>
                                          </p:val>
                                        </p:tav>
                                        <p:tav tm="100000">
                                          <p:val>
                                            <p:strVal val="#ppt_h"/>
                                          </p:val>
                                        </p:tav>
                                      </p:tavLst>
                                    </p:anim>
                                    <p:animEffect transition="in" filter="fade">
                                      <p:cBhvr>
                                        <p:cTn id="9" dur="500"/>
                                        <p:tgtEl>
                                          <p:spTgt spid="4710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p:cTn id="12" dur="500" fill="hold"/>
                                        <p:tgtEl>
                                          <p:spTgt spid="47109"/>
                                        </p:tgtEl>
                                        <p:attrNameLst>
                                          <p:attrName>ppt_w</p:attrName>
                                        </p:attrNameLst>
                                      </p:cBhvr>
                                      <p:tavLst>
                                        <p:tav tm="0">
                                          <p:val>
                                            <p:fltVal val="0"/>
                                          </p:val>
                                        </p:tav>
                                        <p:tav tm="100000">
                                          <p:val>
                                            <p:strVal val="#ppt_w"/>
                                          </p:val>
                                        </p:tav>
                                      </p:tavLst>
                                    </p:anim>
                                    <p:anim calcmode="lin" valueType="num">
                                      <p:cBhvr>
                                        <p:cTn id="13" dur="500" fill="hold"/>
                                        <p:tgtEl>
                                          <p:spTgt spid="47109"/>
                                        </p:tgtEl>
                                        <p:attrNameLst>
                                          <p:attrName>ppt_h</p:attrName>
                                        </p:attrNameLst>
                                      </p:cBhvr>
                                      <p:tavLst>
                                        <p:tav tm="0">
                                          <p:val>
                                            <p:fltVal val="0"/>
                                          </p:val>
                                        </p:tav>
                                        <p:tav tm="100000">
                                          <p:val>
                                            <p:strVal val="#ppt_h"/>
                                          </p:val>
                                        </p:tav>
                                      </p:tavLst>
                                    </p:anim>
                                    <p:animEffect transition="in" filter="fade">
                                      <p:cBhvr>
                                        <p:cTn id="1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386051" name="Rectangle 3"/>
          <p:cNvSpPr>
            <a:spLocks noGrp="1" noChangeArrowheads="1"/>
          </p:cNvSpPr>
          <p:nvPr>
            <p:ph type="body" idx="1"/>
          </p:nvPr>
        </p:nvSpPr>
        <p:spPr/>
        <p:txBody>
          <a:bodyPr/>
          <a:lstStyle/>
          <a:p>
            <a:pPr marL="0" indent="0">
              <a:buFontTx/>
              <a:buNone/>
            </a:pPr>
            <a:r>
              <a:rPr lang="en-US" altLang="en-US" dirty="0"/>
              <a:t>The advent of computer technology and the Internet has created </a:t>
            </a:r>
            <a:r>
              <a:rPr lang="en-US" altLang="en-US" u="sng" dirty="0"/>
              <a:t>opportunities</a:t>
            </a:r>
            <a:r>
              <a:rPr lang="en-US" altLang="en-US" dirty="0"/>
              <a:t> to commit new types of crimes and the need to pass new types of laws. </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9" name="Rectangle 7"/>
          <p:cNvSpPr>
            <a:spLocks noChangeArrowheads="1"/>
          </p:cNvSpPr>
          <p:nvPr/>
        </p:nvSpPr>
        <p:spPr bwMode="auto">
          <a:xfrm>
            <a:off x="895350" y="3400425"/>
            <a:ext cx="22701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60" name="Rectangle 8"/>
          <p:cNvSpPr>
            <a:spLocks noChangeArrowheads="1"/>
          </p:cNvSpPr>
          <p:nvPr/>
        </p:nvSpPr>
        <p:spPr bwMode="auto">
          <a:xfrm>
            <a:off x="895350" y="3400425"/>
            <a:ext cx="22701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54" name="Rectangle 2"/>
          <p:cNvSpPr>
            <a:spLocks noChangeArrowheads="1"/>
          </p:cNvSpPr>
          <p:nvPr/>
        </p:nvSpPr>
        <p:spPr bwMode="auto">
          <a:xfrm>
            <a:off x="488950" y="1482725"/>
            <a:ext cx="19145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55" name="Rectangle 3"/>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33156" name="Rectangle 4"/>
          <p:cNvSpPr>
            <a:spLocks noGrp="1" noChangeArrowheads="1"/>
          </p:cNvSpPr>
          <p:nvPr>
            <p:ph type="body" idx="1"/>
          </p:nvPr>
        </p:nvSpPr>
        <p:spPr/>
        <p:txBody>
          <a:bodyPr/>
          <a:lstStyle/>
          <a:p>
            <a:pPr marL="0" indent="0">
              <a:buFontTx/>
              <a:buNone/>
            </a:pPr>
            <a:r>
              <a:rPr lang="en-US" altLang="en-US" b="1"/>
              <a:t>Cyberlaw</a:t>
            </a:r>
            <a:r>
              <a:rPr lang="en-US" altLang="en-US"/>
              <a:t> is the area of the law that deals with computers and computer-related crimes.</a:t>
            </a:r>
          </a:p>
          <a:p>
            <a:pPr marL="0" indent="0">
              <a:buFontTx/>
              <a:buNone/>
            </a:pPr>
            <a:r>
              <a:rPr lang="en-US" altLang="en-US"/>
              <a:t>A </a:t>
            </a:r>
            <a:r>
              <a:rPr lang="en-US" altLang="en-US" b="1"/>
              <a:t>cybercrime</a:t>
            </a:r>
            <a:r>
              <a:rPr lang="en-US" altLang="en-US"/>
              <a:t> is any crime committed using a computer.</a:t>
            </a:r>
          </a:p>
        </p:txBody>
      </p:sp>
      <p:sp>
        <p:nvSpPr>
          <p:cNvPr id="433157" name="Rectangle 5"/>
          <p:cNvSpPr>
            <a:spLocks noChangeArrowheads="1"/>
          </p:cNvSpPr>
          <p:nvPr/>
        </p:nvSpPr>
        <p:spPr bwMode="auto">
          <a:xfrm>
            <a:off x="488950" y="1482725"/>
            <a:ext cx="19145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58" name="Rectangle 6"/>
          <p:cNvSpPr>
            <a:spLocks noChangeArrowheads="1"/>
          </p:cNvSpPr>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05000"/>
              </a:lnSpc>
              <a:spcBef>
                <a:spcPct val="80000"/>
              </a:spcBef>
              <a:buBlip>
                <a:blip r:embed="rId3"/>
              </a:buBlip>
              <a:defRPr sz="3200">
                <a:solidFill>
                  <a:schemeClr val="tx1"/>
                </a:solidFill>
                <a:latin typeface="Arial" panose="020B0604020202020204" pitchFamily="34" charset="0"/>
              </a:defRPr>
            </a:lvl1pPr>
            <a:lvl2pPr marL="914400" indent="-342900">
              <a:lnSpc>
                <a:spcPct val="105000"/>
              </a:lnSpc>
              <a:spcBef>
                <a:spcPct val="80000"/>
              </a:spcBef>
              <a:buFont typeface="Arial" panose="020B0604020202020204" pitchFamily="34" charset="0"/>
              <a:buChar char="–"/>
              <a:defRPr sz="2800">
                <a:solidFill>
                  <a:schemeClr val="tx1"/>
                </a:solidFill>
                <a:latin typeface="Arial" panose="020B0604020202020204" pitchFamily="34" charset="0"/>
              </a:defRPr>
            </a:lvl2pPr>
            <a:lvl3pPr marL="1257300" indent="-228600">
              <a:lnSpc>
                <a:spcPct val="105000"/>
              </a:lnSpc>
              <a:spcBef>
                <a:spcPct val="80000"/>
              </a:spcBef>
              <a:buChar char="•"/>
              <a:defRPr sz="2400">
                <a:solidFill>
                  <a:schemeClr val="tx1"/>
                </a:solidFill>
                <a:latin typeface="Arial" panose="020B0604020202020204" pitchFamily="34" charset="0"/>
              </a:defRPr>
            </a:lvl3pPr>
            <a:lvl4pPr marL="1600200" indent="-228600">
              <a:lnSpc>
                <a:spcPct val="105000"/>
              </a:lnSpc>
              <a:spcBef>
                <a:spcPct val="80000"/>
              </a:spcBef>
              <a:buChar char="–"/>
              <a:defRPr sz="2000">
                <a:solidFill>
                  <a:schemeClr val="tx1"/>
                </a:solidFill>
                <a:latin typeface="Arial" panose="020B0604020202020204" pitchFamily="34" charset="0"/>
              </a:defRPr>
            </a:lvl4pPr>
            <a:lvl5pPr marL="2057400" indent="-228600">
              <a:lnSpc>
                <a:spcPct val="105000"/>
              </a:lnSpc>
              <a:spcBef>
                <a:spcPct val="80000"/>
              </a:spcBef>
              <a:buChar char="»"/>
              <a:defRPr sz="2000">
                <a:solidFill>
                  <a:schemeClr val="tx1"/>
                </a:solidFill>
                <a:latin typeface="Arial" panose="020B0604020202020204" pitchFamily="34" charset="0"/>
              </a:defRPr>
            </a:lvl5pPr>
            <a:lvl6pPr marL="2514600" indent="-228600" fontAlgn="base">
              <a:lnSpc>
                <a:spcPct val="105000"/>
              </a:lnSpc>
              <a:spcBef>
                <a:spcPct val="80000"/>
              </a:spcBef>
              <a:spcAft>
                <a:spcPct val="0"/>
              </a:spcAft>
              <a:buChar char="»"/>
              <a:defRPr sz="2000">
                <a:solidFill>
                  <a:schemeClr val="tx1"/>
                </a:solidFill>
                <a:latin typeface="Arial" panose="020B0604020202020204" pitchFamily="34" charset="0"/>
              </a:defRPr>
            </a:lvl6pPr>
            <a:lvl7pPr marL="2971800" indent="-228600" fontAlgn="base">
              <a:lnSpc>
                <a:spcPct val="105000"/>
              </a:lnSpc>
              <a:spcBef>
                <a:spcPct val="80000"/>
              </a:spcBef>
              <a:spcAft>
                <a:spcPct val="0"/>
              </a:spcAft>
              <a:buChar char="»"/>
              <a:defRPr sz="2000">
                <a:solidFill>
                  <a:schemeClr val="tx1"/>
                </a:solidFill>
                <a:latin typeface="Arial" panose="020B0604020202020204" pitchFamily="34" charset="0"/>
              </a:defRPr>
            </a:lvl7pPr>
            <a:lvl8pPr marL="3429000" indent="-228600" fontAlgn="base">
              <a:lnSpc>
                <a:spcPct val="105000"/>
              </a:lnSpc>
              <a:spcBef>
                <a:spcPct val="80000"/>
              </a:spcBef>
              <a:spcAft>
                <a:spcPct val="0"/>
              </a:spcAft>
              <a:buChar char="»"/>
              <a:defRPr sz="2000">
                <a:solidFill>
                  <a:schemeClr val="tx1"/>
                </a:solidFill>
                <a:latin typeface="Arial" panose="020B0604020202020204" pitchFamily="34" charset="0"/>
              </a:defRPr>
            </a:lvl8pPr>
            <a:lvl9pPr marL="3886200" indent="-228600" fontAlgn="base">
              <a:lnSpc>
                <a:spcPct val="105000"/>
              </a:lnSpc>
              <a:spcBef>
                <a:spcPct val="80000"/>
              </a:spcBef>
              <a:spcAft>
                <a:spcPct val="0"/>
              </a:spcAft>
              <a:buChar char="»"/>
              <a:defRPr sz="2000">
                <a:solidFill>
                  <a:schemeClr val="tx1"/>
                </a:solidFill>
                <a:latin typeface="Arial" panose="020B0604020202020204" pitchFamily="34" charset="0"/>
              </a:defRPr>
            </a:lvl9pPr>
          </a:lstStyle>
          <a:p>
            <a:pPr>
              <a:buFontTx/>
              <a:buNone/>
            </a:pPr>
            <a:r>
              <a:rPr lang="en-US" altLang="en-US" b="1" dirty="0" err="1"/>
              <a:t>Cyberlaw</a:t>
            </a:r>
            <a:r>
              <a:rPr lang="en-US" altLang="en-US" dirty="0"/>
              <a:t> is the area of the law that deals with </a:t>
            </a:r>
            <a:r>
              <a:rPr lang="en-US" altLang="en-US" u="sng" dirty="0"/>
              <a:t>computers</a:t>
            </a:r>
            <a:r>
              <a:rPr lang="en-US" altLang="en-US" dirty="0"/>
              <a:t> and computer-related crimes.</a:t>
            </a:r>
          </a:p>
          <a:p>
            <a:pPr>
              <a:buFontTx/>
              <a:buNone/>
            </a:pPr>
            <a:r>
              <a:rPr lang="en-US" altLang="en-US" dirty="0"/>
              <a:t>A </a:t>
            </a:r>
            <a:r>
              <a:rPr lang="en-US" altLang="en-US" b="1" dirty="0"/>
              <a:t>cybercrime</a:t>
            </a:r>
            <a:r>
              <a:rPr lang="en-US" altLang="en-US" dirty="0"/>
              <a:t> is any crime committed </a:t>
            </a:r>
            <a:r>
              <a:rPr lang="en-US" altLang="en-US" u="sng" dirty="0"/>
              <a:t>using</a:t>
            </a:r>
            <a:r>
              <a:rPr lang="en-US" altLang="en-US" dirty="0"/>
              <a:t> a computer.</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1" name="Rectangle 5"/>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34182" name="Rectangle 6"/>
          <p:cNvSpPr>
            <a:spLocks noGrp="1" noChangeArrowheads="1"/>
          </p:cNvSpPr>
          <p:nvPr>
            <p:ph type="body" idx="1"/>
          </p:nvPr>
        </p:nvSpPr>
        <p:spPr/>
        <p:txBody>
          <a:bodyPr/>
          <a:lstStyle/>
          <a:p>
            <a:pPr marL="0" indent="0">
              <a:buFontTx/>
              <a:buNone/>
            </a:pPr>
            <a:r>
              <a:rPr lang="en-US" altLang="en-US" dirty="0"/>
              <a:t>There are </a:t>
            </a:r>
            <a:r>
              <a:rPr lang="en-US" altLang="en-US" u="sng" dirty="0"/>
              <a:t>two</a:t>
            </a:r>
            <a:r>
              <a:rPr lang="en-US" altLang="en-US" dirty="0"/>
              <a:t> </a:t>
            </a:r>
            <a:r>
              <a:rPr lang="en-US" altLang="en-US" dirty="0" smtClean="0"/>
              <a:t>approaches, </a:t>
            </a:r>
            <a:r>
              <a:rPr lang="en-US" altLang="en-US" dirty="0"/>
              <a:t>states are taking to make laws dealing with cybercrime:</a:t>
            </a:r>
          </a:p>
        </p:txBody>
      </p:sp>
      <p:pic>
        <p:nvPicPr>
          <p:cNvPr id="434185" name="Picture 9" descr="2 box numbe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705100"/>
            <a:ext cx="6750050" cy="3224213"/>
          </a:xfrm>
          <a:prstGeom prst="rect">
            <a:avLst/>
          </a:prstGeom>
          <a:noFill/>
          <a:extLst>
            <a:ext uri="{909E8E84-426E-40DD-AFC4-6F175D3DCCD1}">
              <a14:hiddenFill xmlns:a14="http://schemas.microsoft.com/office/drawing/2010/main">
                <a:solidFill>
                  <a:srgbClr val="FFFFFF"/>
                </a:solidFill>
              </a14:hiddenFill>
            </a:ext>
          </a:extLst>
        </p:spPr>
      </p:pic>
      <p:sp>
        <p:nvSpPr>
          <p:cNvPr id="434186" name="Rectangle 10"/>
          <p:cNvSpPr>
            <a:spLocks noChangeArrowheads="1"/>
          </p:cNvSpPr>
          <p:nvPr/>
        </p:nvSpPr>
        <p:spPr bwMode="auto">
          <a:xfrm>
            <a:off x="2270125" y="3275013"/>
            <a:ext cx="4937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t>the </a:t>
            </a:r>
            <a:r>
              <a:rPr lang="en-US" altLang="en-US" sz="2800" b="1" u="sng" dirty="0"/>
              <a:t>cybertrespass</a:t>
            </a:r>
            <a:r>
              <a:rPr lang="en-US" altLang="en-US" sz="2800" b="1" dirty="0"/>
              <a:t> approach</a:t>
            </a:r>
          </a:p>
        </p:txBody>
      </p:sp>
      <p:sp>
        <p:nvSpPr>
          <p:cNvPr id="434187" name="Rectangle 11"/>
          <p:cNvSpPr>
            <a:spLocks noChangeArrowheads="1"/>
          </p:cNvSpPr>
          <p:nvPr/>
        </p:nvSpPr>
        <p:spPr bwMode="auto">
          <a:xfrm>
            <a:off x="2270125" y="4811713"/>
            <a:ext cx="4711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u="sng" dirty="0"/>
              <a:t>rewriting</a:t>
            </a:r>
            <a:r>
              <a:rPr lang="en-US" altLang="en-US" sz="2800" b="1" dirty="0"/>
              <a:t> the criminal code</a:t>
            </a:r>
          </a:p>
        </p:txBody>
      </p:sp>
      <p:sp>
        <p:nvSpPr>
          <p:cNvPr id="434188" name="Text Box 12"/>
          <p:cNvSpPr txBox="1">
            <a:spLocks noChangeArrowheads="1"/>
          </p:cNvSpPr>
          <p:nvPr/>
        </p:nvSpPr>
        <p:spPr bwMode="auto">
          <a:xfrm>
            <a:off x="1431925" y="3181350"/>
            <a:ext cx="466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solidFill>
                  <a:schemeClr val="bg1"/>
                </a:solidFill>
              </a:rPr>
              <a:t>1</a:t>
            </a:r>
          </a:p>
        </p:txBody>
      </p:sp>
      <p:sp>
        <p:nvSpPr>
          <p:cNvPr id="434189" name="Text Box 13"/>
          <p:cNvSpPr txBox="1">
            <a:spLocks noChangeArrowheads="1"/>
          </p:cNvSpPr>
          <p:nvPr/>
        </p:nvSpPr>
        <p:spPr bwMode="auto">
          <a:xfrm>
            <a:off x="1431925" y="4718050"/>
            <a:ext cx="466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solidFill>
                  <a:schemeClr val="bg1"/>
                </a:solidFill>
              </a:rPr>
              <a:t>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34187"/>
                                        </p:tgtEl>
                                        <p:attrNameLst>
                                          <p:attrName>style.visibility</p:attrName>
                                        </p:attrNameLst>
                                      </p:cBhvr>
                                      <p:to>
                                        <p:strVal val="visible"/>
                                      </p:to>
                                    </p:set>
                                    <p:anim calcmode="lin" valueType="num">
                                      <p:cBhvr>
                                        <p:cTn id="7" dur="500" fill="hold"/>
                                        <p:tgtEl>
                                          <p:spTgt spid="434187"/>
                                        </p:tgtEl>
                                        <p:attrNameLst>
                                          <p:attrName>ppt_w</p:attrName>
                                        </p:attrNameLst>
                                      </p:cBhvr>
                                      <p:tavLst>
                                        <p:tav tm="0">
                                          <p:val>
                                            <p:fltVal val="0"/>
                                          </p:val>
                                        </p:tav>
                                        <p:tav tm="100000">
                                          <p:val>
                                            <p:strVal val="#ppt_w"/>
                                          </p:val>
                                        </p:tav>
                                      </p:tavLst>
                                    </p:anim>
                                    <p:anim calcmode="lin" valueType="num">
                                      <p:cBhvr>
                                        <p:cTn id="8" dur="500" fill="hold"/>
                                        <p:tgtEl>
                                          <p:spTgt spid="434187"/>
                                        </p:tgtEl>
                                        <p:attrNameLst>
                                          <p:attrName>ppt_h</p:attrName>
                                        </p:attrNameLst>
                                      </p:cBhvr>
                                      <p:tavLst>
                                        <p:tav tm="0">
                                          <p:val>
                                            <p:fltVal val="0"/>
                                          </p:val>
                                        </p:tav>
                                        <p:tav tm="100000">
                                          <p:val>
                                            <p:strVal val="#ppt_h"/>
                                          </p:val>
                                        </p:tav>
                                      </p:tavLst>
                                    </p:anim>
                                    <p:animEffect transition="in" filter="fade">
                                      <p:cBhvr>
                                        <p:cTn id="9" dur="500"/>
                                        <p:tgtEl>
                                          <p:spTgt spid="43418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34186"/>
                                        </p:tgtEl>
                                        <p:attrNameLst>
                                          <p:attrName>style.visibility</p:attrName>
                                        </p:attrNameLst>
                                      </p:cBhvr>
                                      <p:to>
                                        <p:strVal val="visible"/>
                                      </p:to>
                                    </p:set>
                                    <p:anim calcmode="lin" valueType="num">
                                      <p:cBhvr>
                                        <p:cTn id="12" dur="500" fill="hold"/>
                                        <p:tgtEl>
                                          <p:spTgt spid="434186"/>
                                        </p:tgtEl>
                                        <p:attrNameLst>
                                          <p:attrName>ppt_w</p:attrName>
                                        </p:attrNameLst>
                                      </p:cBhvr>
                                      <p:tavLst>
                                        <p:tav tm="0">
                                          <p:val>
                                            <p:fltVal val="0"/>
                                          </p:val>
                                        </p:tav>
                                        <p:tav tm="100000">
                                          <p:val>
                                            <p:strVal val="#ppt_w"/>
                                          </p:val>
                                        </p:tav>
                                      </p:tavLst>
                                    </p:anim>
                                    <p:anim calcmode="lin" valueType="num">
                                      <p:cBhvr>
                                        <p:cTn id="13" dur="500" fill="hold"/>
                                        <p:tgtEl>
                                          <p:spTgt spid="434186"/>
                                        </p:tgtEl>
                                        <p:attrNameLst>
                                          <p:attrName>ppt_h</p:attrName>
                                        </p:attrNameLst>
                                      </p:cBhvr>
                                      <p:tavLst>
                                        <p:tav tm="0">
                                          <p:val>
                                            <p:fltVal val="0"/>
                                          </p:val>
                                        </p:tav>
                                        <p:tav tm="100000">
                                          <p:val>
                                            <p:strVal val="#ppt_h"/>
                                          </p:val>
                                        </p:tav>
                                      </p:tavLst>
                                    </p:anim>
                                    <p:animEffect transition="in" filter="fade">
                                      <p:cBhvr>
                                        <p:cTn id="14" dur="500"/>
                                        <p:tgtEl>
                                          <p:spTgt spid="434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6" grpId="0"/>
      <p:bldP spid="4341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7" name="Rectangle 7"/>
          <p:cNvSpPr>
            <a:spLocks noChangeArrowheads="1"/>
          </p:cNvSpPr>
          <p:nvPr/>
        </p:nvSpPr>
        <p:spPr bwMode="auto">
          <a:xfrm>
            <a:off x="488950" y="1482725"/>
            <a:ext cx="29432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204" name="Rectangle 4"/>
          <p:cNvSpPr>
            <a:spLocks noChangeArrowheads="1"/>
          </p:cNvSpPr>
          <p:nvPr/>
        </p:nvSpPr>
        <p:spPr bwMode="auto">
          <a:xfrm>
            <a:off x="488950" y="1482725"/>
            <a:ext cx="29432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205" name="Rectangle 5"/>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35206" name="Rectangle 6"/>
          <p:cNvSpPr>
            <a:spLocks noGrp="1" noChangeArrowheads="1"/>
          </p:cNvSpPr>
          <p:nvPr>
            <p:ph type="body" idx="1"/>
          </p:nvPr>
        </p:nvSpPr>
        <p:spPr/>
        <p:txBody>
          <a:bodyPr/>
          <a:lstStyle/>
          <a:p>
            <a:pPr marL="0" indent="0">
              <a:buFontTx/>
              <a:buNone/>
            </a:pPr>
            <a:r>
              <a:rPr lang="en-US" altLang="en-US" b="1" dirty="0"/>
              <a:t>Cybertrespass</a:t>
            </a:r>
            <a:r>
              <a:rPr lang="en-US" altLang="en-US" dirty="0"/>
              <a:t> is any </a:t>
            </a:r>
            <a:r>
              <a:rPr lang="en-US" altLang="en-US" u="sng" dirty="0"/>
              <a:t>illegal</a:t>
            </a:r>
            <a:r>
              <a:rPr lang="en-US" altLang="en-US" dirty="0"/>
              <a:t> activity already in the criminal code, such as blackmail or vandalism, committed using a computer. </a:t>
            </a:r>
          </a:p>
          <a:p>
            <a:pPr marL="0" indent="0">
              <a:buFontTx/>
              <a:buNone/>
            </a:pPr>
            <a:r>
              <a:rPr lang="en-US" altLang="en-US" dirty="0"/>
              <a:t>The </a:t>
            </a:r>
            <a:r>
              <a:rPr lang="en-US" altLang="en-US" dirty="0" err="1"/>
              <a:t>cybertresspass</a:t>
            </a:r>
            <a:r>
              <a:rPr lang="en-US" altLang="en-US" dirty="0"/>
              <a:t> approach consists of applying </a:t>
            </a:r>
            <a:r>
              <a:rPr lang="en-US" altLang="en-US" u="sng" dirty="0"/>
              <a:t>existing</a:t>
            </a:r>
            <a:r>
              <a:rPr lang="en-US" altLang="en-US" dirty="0"/>
              <a:t> laws to cover the use of computers.</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2" name="Rectangle 4"/>
          <p:cNvSpPr>
            <a:spLocks noGrp="1" noChangeArrowheads="1"/>
          </p:cNvSpPr>
          <p:nvPr>
            <p:ph type="title"/>
          </p:nvPr>
        </p:nvSpPr>
        <p:spPr/>
        <p:txBody>
          <a:bodyPr/>
          <a:lstStyle/>
          <a:p>
            <a:r>
              <a:rPr lang="en-US" altLang="en-US">
                <a:solidFill>
                  <a:srgbClr val="FFCC00"/>
                </a:solidFill>
              </a:rPr>
              <a:t>Section 19.1</a:t>
            </a:r>
            <a:r>
              <a:rPr lang="en-US" altLang="en-US"/>
              <a:t> Cyberlaw and Cybercrime</a:t>
            </a:r>
          </a:p>
        </p:txBody>
      </p:sp>
      <p:sp>
        <p:nvSpPr>
          <p:cNvPr id="452613" name="Rectangle 5"/>
          <p:cNvSpPr>
            <a:spLocks noGrp="1" noChangeArrowheads="1"/>
          </p:cNvSpPr>
          <p:nvPr>
            <p:ph type="body" idx="1"/>
          </p:nvPr>
        </p:nvSpPr>
        <p:spPr/>
        <p:txBody>
          <a:bodyPr/>
          <a:lstStyle/>
          <a:p>
            <a:pPr marL="0" indent="0">
              <a:spcBef>
                <a:spcPct val="0"/>
              </a:spcBef>
              <a:buFontTx/>
              <a:buNone/>
            </a:pPr>
            <a:r>
              <a:rPr lang="en-US" altLang="en-US" dirty="0"/>
              <a:t>The other approach is to rewrite the criminal code by adding criminal </a:t>
            </a:r>
            <a:r>
              <a:rPr lang="en-US" altLang="en-US" u="sng" dirty="0"/>
              <a:t>statutes</a:t>
            </a:r>
            <a:r>
              <a:rPr lang="en-US" altLang="en-US" dirty="0"/>
              <a:t> for every type of crime that can be committed using a computer.</a:t>
            </a: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SLIDEGUID" val="82D77CCC44B64C51A4569183BFD71697"/>
  <p:tag name="SLIDEID" val="82D77CCC44B64C51A4569183BFD71697"/>
  <p:tag name="SLIDEORDER" val="1"/>
  <p:tag name="SLIDETYPE" val="Q"/>
  <p:tag name="DEMOGRAPHIC" val="False"/>
  <p:tag name="SPEEDSCORING" val="False"/>
  <p:tag name="VALUES" val="Incorrect¤Incorrect¤Correct¤Incorrect"/>
  <p:tag name="QUESTIONALIAS" val="Covering computer crimes with laws already in the criminal code is called the:"/>
  <p:tag name="ANSWERSALIAS" val="cybertort approach¤cybercode approach¤cybertrespass approach¤rewriting the criminal code"/>
</p:tagLst>
</file>

<file path=ppt/tags/tag3.xml><?xml version="1.0" encoding="utf-8"?>
<p:tagLst xmlns:a="http://schemas.openxmlformats.org/drawingml/2006/main" xmlns:r="http://schemas.openxmlformats.org/officeDocument/2006/relationships" xmlns:p="http://schemas.openxmlformats.org/presentationml/2006/main">
  <p:tag name="TEXTLENGTH" val="91"/>
  <p:tag name="FONTSIZE" val="28"/>
  <p:tag name="BULLETTYPE" val="ppBulletArabicPeriod"/>
</p:tagLst>
</file>

<file path=ppt/tags/tag4.xml><?xml version="1.0" encoding="utf-8"?>
<p:tagLst xmlns:a="http://schemas.openxmlformats.org/drawingml/2006/main" xmlns:r="http://schemas.openxmlformats.org/officeDocument/2006/relationships" xmlns:p="http://schemas.openxmlformats.org/presentationml/2006/main">
  <p:tag name="SLIDEGUID" val="FF52E57F7D4C403B9FF4980F5EF5F800"/>
  <p:tag name="SLIDEID" val="FF52E57F7D4C403B9FF4980F5EF5F800"/>
  <p:tag name="SLIDEORDER" val="1"/>
  <p:tag name="SLIDETYPE" val="Q"/>
  <p:tag name="DEMOGRAPHIC" val="False"/>
  <p:tag name="SPEEDSCORING" val="False"/>
  <p:tag name="VALUES" val="Incorrect¤Correct"/>
  <p:tag name="QUESTIONALIAS" val="Sending out a computer virus is not a crime if it didn’t cause much damage."/>
  <p:tag name="ANSWERSALIAS" val="True¤False"/>
</p:tagLst>
</file>

<file path=ppt/tags/tag5.xml><?xml version="1.0" encoding="utf-8"?>
<p:tagLst xmlns:a="http://schemas.openxmlformats.org/drawingml/2006/main" xmlns:r="http://schemas.openxmlformats.org/officeDocument/2006/relationships" xmlns:p="http://schemas.openxmlformats.org/presentationml/2006/main">
  <p:tag name="TEXTLENGTH" val="11"/>
  <p:tag name="FONTSIZE" val="28"/>
  <p:tag name="BULLETTYPE" val="ppBulletArabicPeriod"/>
</p:tagLst>
</file>

<file path=ppt/tags/tag6.xml><?xml version="1.0" encoding="utf-8"?>
<p:tagLst xmlns:a="http://schemas.openxmlformats.org/drawingml/2006/main" xmlns:r="http://schemas.openxmlformats.org/officeDocument/2006/relationships" xmlns:p="http://schemas.openxmlformats.org/presentationml/2006/main">
  <p:tag name="SLIDEGUID" val="3661CD05B6C74B9BAFC71551AD182C34"/>
  <p:tag name="SLIDEID" val="3661CD05B6C74B9BAFC71551AD182C34"/>
  <p:tag name="SLIDEORDER" val="1"/>
  <p:tag name="SLIDETYPE" val="Q"/>
  <p:tag name="DEMOGRAPHIC" val="False"/>
  <p:tag name="SPEEDSCORING" val="False"/>
  <p:tag name="VALUES" val="Incorrect¤Correct¤Incorrect¤Incorrect"/>
  <p:tag name="QUESTIONALIAS" val="Spreading rumors about someone over the Internet is:"/>
  <p:tag name="ANSWERSALIAS" val="cyberterrorism¤cyberdefamation¤cyberspoofing¤cyberblackmail"/>
</p:tagLst>
</file>

<file path=ppt/tags/tag7.xml><?xml version="1.0" encoding="utf-8"?>
<p:tagLst xmlns:a="http://schemas.openxmlformats.org/drawingml/2006/main" xmlns:r="http://schemas.openxmlformats.org/officeDocument/2006/relationships" xmlns:p="http://schemas.openxmlformats.org/presentationml/2006/main">
  <p:tag name="TEXTLENGTH" val="62"/>
  <p:tag name="FONTSIZE" val="28"/>
  <p:tag name="BULLETTYPE" val="ppBulletArabicPerio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3421</TotalTime>
  <Words>2266</Words>
  <Application>Microsoft Office PowerPoint</Application>
  <PresentationFormat>On-screen Show (4:3)</PresentationFormat>
  <Paragraphs>169</Paragraphs>
  <Slides>24</Slides>
  <Notes>20</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Default Design</vt:lpstr>
      <vt:lpstr>PowerPoint Presentation</vt:lpstr>
      <vt:lpstr>What You’ll Learn</vt:lpstr>
      <vt:lpstr>PowerPoint Presentation</vt:lpstr>
      <vt:lpstr>PowerPoint Presentation</vt:lpstr>
      <vt:lpstr>Section 19.1 Cyberlaw and Cybercrime</vt:lpstr>
      <vt:lpstr>Section 19.1 Cyberlaw and Cybercrime</vt:lpstr>
      <vt:lpstr>Section 19.1 Cyberlaw and Cybercrime</vt:lpstr>
      <vt:lpstr>Section 19.1 Cyberlaw and Cybercrime</vt:lpstr>
      <vt:lpstr>Section 19.1 Cyberlaw and Cybercrime</vt:lpstr>
      <vt:lpstr>Section 19.1 Cyberlaw and Cybercrime</vt:lpstr>
      <vt:lpstr>Section 19.1 Cyberlaw and Cybercrime</vt:lpstr>
      <vt:lpstr>Section 19.1 Cyberlaw and Cybercrime</vt:lpstr>
      <vt:lpstr>Section 19.1 Cyberlaw and Cybercrime</vt:lpstr>
      <vt:lpstr>Section 19.1 Cyberlaw and Cybercrime</vt:lpstr>
      <vt:lpstr>Section 19.1 Cyberlaw and Cybercrime</vt:lpstr>
      <vt:lpstr>Section 19.1 Cyberlaw and Cybercrime</vt:lpstr>
      <vt:lpstr>Section 19.1 Cyberlaw and Cybercrime</vt:lpstr>
      <vt:lpstr>PowerPoint Presentation</vt:lpstr>
      <vt:lpstr>1. Covering computer crimes with laws already in the criminal code is called the:</vt:lpstr>
      <vt:lpstr>2. Sending out a computer virus is not a crime if it didn’t cause much damage.</vt:lpstr>
      <vt:lpstr>3. Spreading rumors about someone over the Internet is:</vt:lpstr>
      <vt:lpstr>PowerPoint Presentation</vt:lpstr>
      <vt:lpstr>PowerPoint Presentation</vt:lpstr>
      <vt:lpstr>Warm Up</vt:lpstr>
    </vt:vector>
  </TitlesOfParts>
  <Company>Textbook Presentations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Wright</dc:creator>
  <cp:lastModifiedBy>Heidi Robison</cp:lastModifiedBy>
  <cp:revision>55</cp:revision>
  <dcterms:created xsi:type="dcterms:W3CDTF">2006-11-26T23:34:49Z</dcterms:created>
  <dcterms:modified xsi:type="dcterms:W3CDTF">2016-03-10T15:06:41Z</dcterms:modified>
</cp:coreProperties>
</file>