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319" r:id="rId3"/>
    <p:sldId id="320" r:id="rId4"/>
    <p:sldId id="297" r:id="rId5"/>
    <p:sldId id="307" r:id="rId6"/>
    <p:sldId id="309" r:id="rId7"/>
    <p:sldId id="310" r:id="rId8"/>
    <p:sldId id="311" r:id="rId9"/>
    <p:sldId id="312" r:id="rId10"/>
    <p:sldId id="313" r:id="rId11"/>
    <p:sldId id="308" r:id="rId12"/>
    <p:sldId id="314" r:id="rId13"/>
    <p:sldId id="315" r:id="rId14"/>
    <p:sldId id="316" r:id="rId15"/>
    <p:sldId id="317" r:id="rId16"/>
    <p:sldId id="318" r:id="rId17"/>
    <p:sldId id="321" r:id="rId18"/>
    <p:sldId id="322" r:id="rId19"/>
    <p:sldId id="323" r:id="rId20"/>
    <p:sldId id="324" r:id="rId21"/>
    <p:sldId id="328" r:id="rId22"/>
    <p:sldId id="285" r:id="rId23"/>
    <p:sldId id="327" r:id="rId24"/>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3399"/>
    <a:srgbClr val="C41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3" autoAdjust="0"/>
    <p:restoredTop sz="81849" autoAdjust="0"/>
  </p:normalViewPr>
  <p:slideViewPr>
    <p:cSldViewPr snapToGrid="0">
      <p:cViewPr varScale="1">
        <p:scale>
          <a:sx n="59" d="100"/>
          <a:sy n="59" d="100"/>
        </p:scale>
        <p:origin x="78" y="4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234"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endParaRPr lang="en-US" altLang="en-US"/>
          </a:p>
        </p:txBody>
      </p:sp>
      <p:sp>
        <p:nvSpPr>
          <p:cNvPr id="479235" name="Rectangle 3"/>
          <p:cNvSpPr>
            <a:spLocks noGrp="1" noChangeArrowheads="1"/>
          </p:cNvSpPr>
          <p:nvPr>
            <p:ph type="dt"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endParaRPr lang="en-US" altLang="en-US"/>
          </a:p>
        </p:txBody>
      </p:sp>
      <p:sp>
        <p:nvSpPr>
          <p:cNvPr id="479236"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9237" name="Rectangle 5"/>
          <p:cNvSpPr>
            <a:spLocks noGrp="1" noChangeArrowheads="1"/>
          </p:cNvSpPr>
          <p:nvPr>
            <p:ph type="body" sz="quarter" idx="3"/>
          </p:nvPr>
        </p:nvSpPr>
        <p:spPr bwMode="auto">
          <a:xfrm>
            <a:off x="705327" y="4421823"/>
            <a:ext cx="564261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79238" name="Rectangle 6"/>
          <p:cNvSpPr>
            <a:spLocks noGrp="1" noChangeArrowheads="1"/>
          </p:cNvSpPr>
          <p:nvPr>
            <p:ph type="ftr" sz="quarter" idx="4"/>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endParaRPr lang="en-US" altLang="en-US"/>
          </a:p>
        </p:txBody>
      </p:sp>
      <p:sp>
        <p:nvSpPr>
          <p:cNvPr id="479239" name="Rectangle 7"/>
          <p:cNvSpPr>
            <a:spLocks noGrp="1" noChangeArrowheads="1"/>
          </p:cNvSpPr>
          <p:nvPr>
            <p:ph type="sldNum" sz="quarter" idx="5"/>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49864440-AFA2-479B-AE47-49461A6B123D}" type="slidenum">
              <a:rPr lang="en-US" altLang="en-US"/>
              <a:pPr/>
              <a:t>‹#›</a:t>
            </a:fld>
            <a:endParaRPr lang="en-US" altLang="en-US"/>
          </a:p>
        </p:txBody>
      </p:sp>
    </p:spTree>
    <p:extLst>
      <p:ext uri="{BB962C8B-B14F-4D97-AF65-F5344CB8AC3E}">
        <p14:creationId xmlns:p14="http://schemas.microsoft.com/office/powerpoint/2010/main" val="40707778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Wedding_ring" TargetMode="External"/><Relationship Id="rId13" Type="http://schemas.openxmlformats.org/officeDocument/2006/relationships/hyperlink" Target="http://en.wikipedia.org/wiki/Wikipedia:Identifying_reliable_sources" TargetMode="External"/><Relationship Id="rId3" Type="http://schemas.openxmlformats.org/officeDocument/2006/relationships/hyperlink" Target="http://en.wikipedia.org/wiki/Finger_ring" TargetMode="External"/><Relationship Id="rId7" Type="http://schemas.openxmlformats.org/officeDocument/2006/relationships/hyperlink" Target="http://en.wikipedia.org/wiki/Europe" TargetMode="External"/><Relationship Id="rId12" Type="http://schemas.openxmlformats.org/officeDocument/2006/relationships/hyperlink" Target="http://en.wikipedia.org/wiki/Puritans" TargetMode="External"/><Relationship Id="rId2" Type="http://schemas.openxmlformats.org/officeDocument/2006/relationships/slide" Target="../slides/slide23.xml"/><Relationship Id="rId16" Type="http://schemas.openxmlformats.org/officeDocument/2006/relationships/hyperlink" Target="http://en.wikipedia.org/wiki/Same-sex_marriage" TargetMode="External"/><Relationship Id="rId1" Type="http://schemas.openxmlformats.org/officeDocument/2006/relationships/notesMaster" Target="../notesMasters/notesMaster1.xml"/><Relationship Id="rId6" Type="http://schemas.openxmlformats.org/officeDocument/2006/relationships/hyperlink" Target="http://en.wikipedia.org/wiki/Ring_finger" TargetMode="External"/><Relationship Id="rId11" Type="http://schemas.openxmlformats.org/officeDocument/2006/relationships/hyperlink" Target="http://en.wikipedia.org/wiki/Prison" TargetMode="External"/><Relationship Id="rId5" Type="http://schemas.openxmlformats.org/officeDocument/2006/relationships/hyperlink" Target="http://en.wikipedia.org/wiki/Marriage" TargetMode="External"/><Relationship Id="rId15" Type="http://schemas.openxmlformats.org/officeDocument/2006/relationships/hyperlink" Target="http://en.wikipedia.org/wiki/Great_Depression" TargetMode="External"/><Relationship Id="rId10" Type="http://schemas.openxmlformats.org/officeDocument/2006/relationships/hyperlink" Target="http://en.wikipedia.org/wiki/Husband" TargetMode="External"/><Relationship Id="rId4" Type="http://schemas.openxmlformats.org/officeDocument/2006/relationships/hyperlink" Target="http://en.wikipedia.org/wiki/Metal" TargetMode="External"/><Relationship Id="rId9" Type="http://schemas.openxmlformats.org/officeDocument/2006/relationships/hyperlink" Target="http://en.wikipedia.org/wiki/Wife" TargetMode="External"/><Relationship Id="rId14" Type="http://schemas.openxmlformats.org/officeDocument/2006/relationships/hyperlink" Target="http://en.wikipedia.org/wiki/World_War_II"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allandhallfamilylaw.com/Practice-Areas/Prenuptial-Agreements-Wills-Estate-Planning.s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hallandhallfamilylaw.com/Practice-Areas/Alimony.shtml" TargetMode="External"/><Relationship Id="rId4" Type="http://schemas.openxmlformats.org/officeDocument/2006/relationships/hyperlink" Target="http://www.hallandhallfamilylaw.com/Practice-Areas/Divorce-Separation.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03217-12EA-4BEC-B299-60BABD7C1F98}" type="slidenum">
              <a:rPr lang="en-US" altLang="en-US"/>
              <a:pPr/>
              <a:t>1</a:t>
            </a:fld>
            <a:endParaRPr lang="en-US" alt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r>
              <a:rPr lang="en-US" altLang="en-US" dirty="0" smtClean="0"/>
              <a:t>How</a:t>
            </a:r>
            <a:r>
              <a:rPr lang="en-US" altLang="en-US" baseline="0" dirty="0" smtClean="0"/>
              <a:t> many of you figure you will choose marriage at some point in your life.  The laws governing marriage are important to everyone because these relationships can affect children, property, and other contracts.</a:t>
            </a:r>
            <a:endParaRPr lang="en-US" altLang="en-US" dirty="0" smtClean="0"/>
          </a:p>
          <a:p>
            <a:endParaRPr lang="en-US" altLang="en-US" dirty="0" smtClean="0"/>
          </a:p>
          <a:p>
            <a:r>
              <a:rPr lang="en-US" altLang="en-US" dirty="0" smtClean="0"/>
              <a:t>Chapter 20 explains the</a:t>
            </a:r>
            <a:r>
              <a:rPr lang="en-US" altLang="en-US" baseline="0" dirty="0" smtClean="0"/>
              <a:t> rights, requirements, and duties involved in a marriage contract.  It also identifies different types of marriage and explains the ways marriage may come to an end. Students will learn how the divorce settlement deals with property division, child custody and support, and alimony.  </a:t>
            </a:r>
          </a:p>
          <a:p>
            <a:endParaRPr lang="en-US" altLang="en-US" baseline="0" dirty="0" smtClean="0"/>
          </a:p>
          <a:p>
            <a:r>
              <a:rPr lang="en-US" altLang="en-US" dirty="0" smtClean="0"/>
              <a:t>Can you think about any celebrity weddings that</a:t>
            </a:r>
            <a:r>
              <a:rPr lang="en-US" altLang="en-US" baseline="0" dirty="0" smtClean="0"/>
              <a:t> have happened recently? What do you remember about their weddings?</a:t>
            </a:r>
          </a:p>
          <a:p>
            <a:endParaRPr lang="en-US" altLang="en-US" baseline="0" dirty="0" smtClean="0"/>
          </a:p>
          <a:p>
            <a:endParaRPr lang="en-US" altLang="en-US" baseline="0" dirty="0" smtClean="0"/>
          </a:p>
          <a:p>
            <a:endParaRPr lang="en-US" altLang="en-US" dirty="0"/>
          </a:p>
        </p:txBody>
      </p:sp>
    </p:spTree>
    <p:extLst>
      <p:ext uri="{BB962C8B-B14F-4D97-AF65-F5344CB8AC3E}">
        <p14:creationId xmlns:p14="http://schemas.microsoft.com/office/powerpoint/2010/main" val="243513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786D6-81B5-4AC0-B12C-079C8A17830C}" type="slidenum">
              <a:rPr lang="en-US" altLang="en-US"/>
              <a:pPr/>
              <a:t>12</a:t>
            </a:fld>
            <a:endParaRPr lang="en-US" alt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r>
              <a:rPr lang="en-US" altLang="en-US" dirty="0" smtClean="0"/>
              <a:t>Bigamy</a:t>
            </a:r>
            <a:r>
              <a:rPr lang="en-US" altLang="en-US" baseline="0" dirty="0" smtClean="0"/>
              <a:t> is the illegal act of having two spouses at the same time.</a:t>
            </a:r>
          </a:p>
          <a:p>
            <a:endParaRPr lang="en-US" altLang="en-US" baseline="0" dirty="0" smtClean="0"/>
          </a:p>
          <a:p>
            <a:r>
              <a:rPr lang="en-US" altLang="en-US" baseline="0" dirty="0" smtClean="0"/>
              <a:t>Polygamy is the illegal act of having more than two spouses at the same time</a:t>
            </a:r>
          </a:p>
          <a:p>
            <a:endParaRPr lang="en-US" altLang="en-US" baseline="0" dirty="0" smtClean="0"/>
          </a:p>
          <a:p>
            <a:r>
              <a:rPr lang="en-US" altLang="en-US" baseline="0" dirty="0" smtClean="0"/>
              <a:t>Consanguinity means related by blood.  </a:t>
            </a:r>
            <a:endParaRPr lang="en-US" altLang="en-US" dirty="0"/>
          </a:p>
        </p:txBody>
      </p:sp>
    </p:spTree>
    <p:extLst>
      <p:ext uri="{BB962C8B-B14F-4D97-AF65-F5344CB8AC3E}">
        <p14:creationId xmlns:p14="http://schemas.microsoft.com/office/powerpoint/2010/main" val="2519549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293ED-2C7A-4124-AAA6-DBE73C86DEC5}" type="slidenum">
              <a:rPr lang="en-US" altLang="en-US"/>
              <a:pPr/>
              <a:t>13</a:t>
            </a:fld>
            <a:endParaRPr lang="en-US" alt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9150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FA4FC-B12E-4518-95D7-3CF125E761D9}" type="slidenum">
              <a:rPr lang="en-US" altLang="en-US"/>
              <a:pPr/>
              <a:t>14</a:t>
            </a:fld>
            <a:endParaRPr lang="en-US" alt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4111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96D1C-7757-479B-AC87-EC0219C2055A}" type="slidenum">
              <a:rPr lang="en-US" altLang="en-US"/>
              <a:pPr/>
              <a:t>15</a:t>
            </a:fld>
            <a:endParaRPr lang="en-US" alt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n-US" altLang="en-US" dirty="0" smtClean="0"/>
              <a:t>Age of Consent:  A marriage is a personal relationship, but it is also a civil contract.  How old do</a:t>
            </a:r>
            <a:r>
              <a:rPr lang="en-US" altLang="en-US" baseline="0" dirty="0" smtClean="0"/>
              <a:t> you have to be to get married without parental consent?  </a:t>
            </a:r>
            <a:r>
              <a:rPr lang="en-US" altLang="en-US" i="1" baseline="0" dirty="0" smtClean="0"/>
              <a:t>In every state except Mississippi and Nebraska, the age of consent is 18.  Individuals younger than 18 can marry only with the consent of a parent, guardian, or judge.  The law establishes these age limits in an attempt to prevent minors from entering into unsuitable or coerced marriages.  </a:t>
            </a:r>
          </a:p>
          <a:p>
            <a:endParaRPr lang="en-US" altLang="en-US" i="1" baseline="0" dirty="0" smtClean="0"/>
          </a:p>
          <a:p>
            <a:r>
              <a:rPr lang="en-US" b="1" dirty="0" smtClean="0"/>
              <a:t>Age Requirements and Consent </a:t>
            </a:r>
            <a:r>
              <a:rPr lang="en-US" dirty="0" smtClean="0"/>
              <a:t/>
            </a:r>
            <a:br>
              <a:rPr lang="en-US" dirty="0" smtClean="0"/>
            </a:br>
            <a:r>
              <a:rPr lang="en-US" dirty="0" smtClean="0"/>
              <a:t>The minimum age for marriage in the Commonwealth of Virginia is sixteen (16) years for both parties; however, if either party is under eighteen (18), consent to the marriage must be given by the father, mother or legal guardian. This may be done in person by the parent or legal guardian before the person issuing the license or by written consent properly sworn to before a notary public. Special provisions are made in Virginia law to allow marriage for under age parties when the female is pregnant and for situations in which under age applicants have no parent or legal guardian.</a:t>
            </a:r>
          </a:p>
          <a:p>
            <a:endParaRPr lang="en-US" b="1" dirty="0" smtClean="0"/>
          </a:p>
          <a:p>
            <a:r>
              <a:rPr lang="en-US" b="1" dirty="0" smtClean="0"/>
              <a:t>Prohibited Marriages </a:t>
            </a:r>
            <a:endParaRPr lang="en-US" dirty="0" smtClean="0"/>
          </a:p>
          <a:p>
            <a:r>
              <a:rPr lang="en-US" dirty="0" smtClean="0"/>
              <a:t>A marriage entered into prior to the dissolution of an earlier marriage of one or both parties.</a:t>
            </a:r>
            <a:br>
              <a:rPr lang="en-US" dirty="0" smtClean="0"/>
            </a:br>
            <a:endParaRPr lang="en-US" dirty="0" smtClean="0"/>
          </a:p>
          <a:p>
            <a:r>
              <a:rPr lang="en-US" dirty="0" smtClean="0"/>
              <a:t>A marriage between an ancestor and or descendant; or between a brother and a sister; or between an uncle and a niece; or between an aunt and a nephew; whether the relationship is by half or the whole blood or adoption. </a:t>
            </a:r>
          </a:p>
          <a:p>
            <a:r>
              <a:rPr lang="en-US" dirty="0" smtClean="0"/>
              <a:t>When either of the parties lacks capacity to consent to the marriage because of mental incapacity or infirmity.</a:t>
            </a:r>
            <a:br>
              <a:rPr lang="en-US" dirty="0" smtClean="0"/>
            </a:br>
            <a:endParaRPr lang="en-US" dirty="0" smtClean="0"/>
          </a:p>
          <a:p>
            <a:r>
              <a:rPr lang="en-US" dirty="0" smtClean="0"/>
              <a:t>"Common Law" marriages are not valid if entered into in Virginia or any other jurisdiction, which does not permit them for its residents. </a:t>
            </a:r>
          </a:p>
          <a:p>
            <a:endParaRPr lang="en-US" b="1" dirty="0" smtClean="0"/>
          </a:p>
          <a:p>
            <a:r>
              <a:rPr lang="en-US" b="1" dirty="0" smtClean="0"/>
              <a:t>License Requirements </a:t>
            </a:r>
            <a:endParaRPr lang="en-US" dirty="0" smtClean="0"/>
          </a:p>
          <a:p>
            <a:r>
              <a:rPr lang="en-US" dirty="0" smtClean="0"/>
              <a:t>Blood Test - There is no blood test requirement for marriage in Virginia. </a:t>
            </a:r>
          </a:p>
          <a:p>
            <a:r>
              <a:rPr lang="en-US" dirty="0" smtClean="0"/>
              <a:t>Where to obtain license - A license for marriage in Virginia is issued by the clerk or his/her deputy clerk of a circuit court in any county or city in the Commonwealth of Virginia. The ceremony may be performed anywhere in the State. Applicants must, under oath, furnish information required to complete the marriage record. These items are material and the applicant may be subject to prosecution for perjury for violation of the portion of the statutes which requires this information. For divorced persons, there is no statutory waiting period before marriage after the divorce is granted unless remarriage is specifically prohibited by a court. In some cases, clerks may require documentary proof of age or termination of previous marriage. Most of the offices of the clerks of court are closed on Saturdays. </a:t>
            </a:r>
          </a:p>
          <a:p>
            <a:endParaRPr lang="en-US" dirty="0" smtClean="0"/>
          </a:p>
          <a:p>
            <a:r>
              <a:rPr lang="en-US" dirty="0" smtClean="0"/>
              <a:t>Time Limitations - The marriage must be performed within sixty (60) days after the license is issued. There is no waiting period required between application and issuance of the license and a couple may be married immediately after the issuance of a license. </a:t>
            </a:r>
          </a:p>
          <a:p>
            <a:endParaRPr lang="en-US" dirty="0" smtClean="0"/>
          </a:p>
          <a:p>
            <a:r>
              <a:rPr lang="en-US" dirty="0" smtClean="0"/>
              <a:t>Fees - Any person authorized to celebrate the rites of marriage shall be permitted to charge a fee not to exceed $50, </a:t>
            </a:r>
            <a:r>
              <a:rPr lang="en-US" b="1" dirty="0" smtClean="0"/>
              <a:t>Section 20-27, Code of Virginia, Domestic Relations</a:t>
            </a:r>
            <a:r>
              <a:rPr lang="en-US" dirty="0" smtClean="0"/>
              <a:t>. This information should be confirmed with the court as we may not always be notified of changes that occur. </a:t>
            </a:r>
          </a:p>
          <a:p>
            <a:r>
              <a:rPr lang="en-US" dirty="0" smtClean="0"/>
              <a:t>Virginia issued license - The marriage license issued in Virginia is for marriages to be performed in Virginia ONLY. </a:t>
            </a:r>
          </a:p>
          <a:p>
            <a:endParaRPr lang="en-US" dirty="0" smtClean="0"/>
          </a:p>
          <a:p>
            <a:r>
              <a:rPr lang="en-US" dirty="0" smtClean="0"/>
              <a:t>Marriages performed outside of Virginia - Marriages performed outside of Virginia are filed in the state or country in which the marriage was performed. You must contact the state or country you were married in to obtain a copy of the marriage record. </a:t>
            </a:r>
          </a:p>
          <a:p>
            <a:endParaRPr lang="en-US" b="1" dirty="0" smtClean="0"/>
          </a:p>
          <a:p>
            <a:r>
              <a:rPr lang="en-US" b="1" dirty="0" smtClean="0"/>
              <a:t>Marriage Ceremony </a:t>
            </a:r>
            <a:endParaRPr lang="en-US" dirty="0" smtClean="0"/>
          </a:p>
          <a:p>
            <a:r>
              <a:rPr lang="en-US" dirty="0" smtClean="0"/>
              <a:t>Who may perform? - A minister of any religious denomination must be authorized by a circuit court to celebrate the rites of matrimony. To obtain such authorization, the minister must produce proof of his ordination and regular communion with the religious society of which he is a reputed member. In addition, the court in each city and county has appointed persons who are eligible to perform civil marriage ceremonies. For marriages between persons belonging to any religious society which has no ordained minister, refer to Section 20-26, Code of Virginia, Domestic Relations. </a:t>
            </a:r>
          </a:p>
          <a:p>
            <a:endParaRPr lang="en-US" dirty="0" smtClean="0"/>
          </a:p>
          <a:p>
            <a:r>
              <a:rPr lang="en-US" dirty="0" smtClean="0"/>
              <a:t>Witnesses - There is no statutory requirement that witnesses be present at the marriage ceremony. </a:t>
            </a:r>
          </a:p>
          <a:p>
            <a:r>
              <a:rPr lang="en-US" dirty="0" smtClean="0"/>
              <a:t>Marriage Record - The minister or other person officiating at the marriage must complete and sign the Marriage Register and the Marriage Return and forward both forms to the clerk of the court who issued the license within five (5) days after the ceremony is performed. The Marriage Return is forwarded by the clerk of the court to the State Division of Vital Records. In addition to the forms to be returned to the clerk, the officiate may also prepared a certificate to be given to the newly married couple. If the minister or person who performs the marriage ceremony does not return the Marriage Register and the Marriage Return to the clerk of the court who issued the license, there will be no record of the marriage in the courts or with the state. </a:t>
            </a:r>
          </a:p>
          <a:p>
            <a:endParaRPr lang="en-US" b="1" dirty="0" smtClean="0"/>
          </a:p>
          <a:p>
            <a:r>
              <a:rPr lang="en-US" b="1" dirty="0" smtClean="0"/>
              <a:t>Certified Copies </a:t>
            </a:r>
            <a:r>
              <a:rPr lang="en-US" dirty="0" smtClean="0"/>
              <a:t/>
            </a:r>
            <a:br>
              <a:rPr lang="en-US" dirty="0" smtClean="0"/>
            </a:br>
            <a:r>
              <a:rPr lang="en-US" dirty="0" smtClean="0"/>
              <a:t>If a certified copy of the marriage is required, it may be obtained from the office of the clerk of court who issued the license (contact the court for the cost) or from the Virginia Division of Vital Records in Richmond, Virginia, for a fee of $12.00 for each copy. When application is made for a copy of a marriage record from the Division of Vital Records, the following information should be included: full name of groom, full maiden name of bride, date and place of marriage and the name of the circuit court that issued the marriage license. </a:t>
            </a:r>
          </a:p>
          <a:p>
            <a:endParaRPr lang="en-US" altLang="en-US" dirty="0"/>
          </a:p>
        </p:txBody>
      </p:sp>
    </p:spTree>
    <p:extLst>
      <p:ext uri="{BB962C8B-B14F-4D97-AF65-F5344CB8AC3E}">
        <p14:creationId xmlns:p14="http://schemas.microsoft.com/office/powerpoint/2010/main" val="278531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754CB-4310-4D6F-BA09-E0972F9E80FA}" type="slidenum">
              <a:rPr lang="en-US" altLang="en-US"/>
              <a:pPr/>
              <a:t>16</a:t>
            </a:fld>
            <a:endParaRPr lang="en-US" alt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31063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80447-AE17-4924-9F35-ACE1B87DCABE}" type="slidenum">
              <a:rPr lang="en-US"/>
              <a:pPr/>
              <a:t>17</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3881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783E8-6695-4D7B-AD6F-C5DB4CEDAD02}" type="slidenum">
              <a:rPr lang="en-US"/>
              <a:pPr/>
              <a:t>18</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1654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C4DDF-CB59-4C99-919A-8E4E98FDA671}" type="slidenum">
              <a:rPr lang="en-US"/>
              <a:pPr/>
              <a:t>19</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355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FE89D-A3AD-4384-8C65-0E1137036385}" type="slidenum">
              <a:rPr lang="en-US"/>
              <a:pPr/>
              <a:t>20</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1563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EE656-201E-4279-9272-1B4885F72778}" type="slidenum">
              <a:rPr lang="en-US" altLang="en-US"/>
              <a:pPr/>
              <a:t>22</a:t>
            </a:fld>
            <a:endParaRPr lang="en-US" alt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8325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AF2BA-9579-4110-BABF-5E2ED4AF84F7}" type="slidenum">
              <a:rPr lang="en-US" altLang="en-US"/>
              <a:pPr/>
              <a:t>4</a:t>
            </a:fld>
            <a:endParaRPr lang="en-US" alt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r>
              <a:rPr lang="en-US" altLang="en-US" dirty="0" smtClean="0"/>
              <a:t>The median age for a man’s first marriage is 27 and for a woman’s is 25. http://en.wikipedia.org/wiki/Age_at_first_marriage</a:t>
            </a:r>
          </a:p>
          <a:p>
            <a:endParaRPr lang="en-US" altLang="en-US" dirty="0" smtClean="0"/>
          </a:p>
          <a:p>
            <a:r>
              <a:rPr lang="en-US" altLang="en-US" dirty="0" smtClean="0"/>
              <a:t>20 years ago the median ages for first marriages were 25 and 22,</a:t>
            </a:r>
            <a:r>
              <a:rPr lang="en-US" altLang="en-US" baseline="0" dirty="0" smtClean="0"/>
              <a:t> respectively.  Why do you think the median age is rising?  </a:t>
            </a:r>
            <a:r>
              <a:rPr lang="en-US" altLang="en-US" i="1" baseline="0" dirty="0" smtClean="0"/>
              <a:t>Examples decreased pressure from family to marry, and more people pursuing educational or career goals.  </a:t>
            </a:r>
            <a:r>
              <a:rPr lang="en-US" altLang="en-US" i="0" baseline="0" dirty="0" smtClean="0"/>
              <a:t>Approximately 59% of the U.S. population is married.  On the other hand, about 12% of the population is divorced.  Why do you think people want to marry?  </a:t>
            </a:r>
            <a:r>
              <a:rPr lang="en-US" altLang="en-US" i="1" baseline="0" dirty="0" smtClean="0"/>
              <a:t>Love, companionship, family, and spiritual beliefs.</a:t>
            </a:r>
            <a:endParaRPr lang="en-US" altLang="en-US" i="0" baseline="0" dirty="0" smtClean="0"/>
          </a:p>
          <a:p>
            <a:endParaRPr lang="en-US" altLang="en-US" i="0" baseline="0" dirty="0" smtClean="0"/>
          </a:p>
        </p:txBody>
      </p:sp>
    </p:spTree>
    <p:extLst>
      <p:ext uri="{BB962C8B-B14F-4D97-AF65-F5344CB8AC3E}">
        <p14:creationId xmlns:p14="http://schemas.microsoft.com/office/powerpoint/2010/main" val="265096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 </a:t>
            </a:r>
            <a:r>
              <a:rPr lang="en-US" b="1" dirty="0" smtClean="0"/>
              <a:t>wedding ring</a:t>
            </a:r>
            <a:r>
              <a:rPr lang="en-US" dirty="0" smtClean="0"/>
              <a:t> or </a:t>
            </a:r>
            <a:r>
              <a:rPr lang="en-US" b="1" dirty="0" smtClean="0"/>
              <a:t>wedding band</a:t>
            </a:r>
            <a:r>
              <a:rPr lang="en-US" dirty="0" smtClean="0"/>
              <a:t> is a </a:t>
            </a:r>
            <a:r>
              <a:rPr lang="en-US" dirty="0" smtClean="0">
                <a:hlinkClick r:id="rId3" tooltip="Finger ring"/>
              </a:rPr>
              <a:t>ring</a:t>
            </a:r>
            <a:r>
              <a:rPr lang="en-US" dirty="0" smtClean="0"/>
              <a:t>, often but not always made of </a:t>
            </a:r>
            <a:r>
              <a:rPr lang="en-US" dirty="0" smtClean="0">
                <a:hlinkClick r:id="rId4" tooltip="Metal"/>
              </a:rPr>
              <a:t>metal</a:t>
            </a:r>
            <a:r>
              <a:rPr lang="en-US" dirty="0" smtClean="0"/>
              <a:t>, indicating the wearer is </a:t>
            </a:r>
            <a:r>
              <a:rPr lang="en-US" dirty="0" smtClean="0">
                <a:hlinkClick r:id="rId5" tooltip="Marriage"/>
              </a:rPr>
              <a:t>married</a:t>
            </a:r>
            <a:r>
              <a:rPr lang="en-US" dirty="0" smtClean="0"/>
              <a:t>. Depending on the local culture, the ring is usually worn on the base of the right or the left </a:t>
            </a:r>
            <a:r>
              <a:rPr lang="en-US" dirty="0" smtClean="0">
                <a:hlinkClick r:id="rId6" tooltip="Ring finger"/>
              </a:rPr>
              <a:t>ring finger</a:t>
            </a:r>
            <a:r>
              <a:rPr lang="en-US" dirty="0" smtClean="0"/>
              <a:t>. The custom of wearing such a ring has spread widely beyond its origin in </a:t>
            </a:r>
            <a:r>
              <a:rPr lang="en-US" dirty="0" smtClean="0">
                <a:hlinkClick r:id="rId7" tooltip="Europe"/>
              </a:rPr>
              <a:t>Europe</a:t>
            </a:r>
            <a:r>
              <a:rPr lang="en-US" dirty="0" smtClean="0"/>
              <a:t>.</a:t>
            </a:r>
            <a:r>
              <a:rPr lang="en-US" baseline="30000" dirty="0" smtClean="0">
                <a:hlinkClick r:id="rId8"/>
              </a:rPr>
              <a:t>[1]</a:t>
            </a:r>
            <a:r>
              <a:rPr lang="en-US" dirty="0" smtClean="0"/>
              <a:t> In the United States, wedding rings were originally worn only by </a:t>
            </a:r>
            <a:r>
              <a:rPr lang="en-US" dirty="0" smtClean="0">
                <a:hlinkClick r:id="rId9" tooltip="Wife"/>
              </a:rPr>
              <a:t>wives</a:t>
            </a:r>
            <a:r>
              <a:rPr lang="en-US" dirty="0" smtClean="0"/>
              <a:t>, but during the 20th century they became customary for both </a:t>
            </a:r>
            <a:r>
              <a:rPr lang="en-US" dirty="0" smtClean="0">
                <a:hlinkClick r:id="rId10" tooltip="Husband"/>
              </a:rPr>
              <a:t>husbands</a:t>
            </a:r>
            <a:r>
              <a:rPr lang="en-US" dirty="0" smtClean="0"/>
              <a:t> and wives.</a:t>
            </a:r>
            <a:r>
              <a:rPr lang="en-US" baseline="30000" dirty="0" smtClean="0">
                <a:hlinkClick r:id="rId8"/>
              </a:rPr>
              <a:t>[2]</a:t>
            </a:r>
            <a:r>
              <a:rPr lang="en-US" dirty="0" smtClean="0"/>
              <a:t> Wedding rings are a tradition that goes back many centuries, having been manifested in the wedding customs of many different nations and religious groups. They come in many forms, most traditionally a ring made of gold or some other precious metal.</a:t>
            </a:r>
            <a:r>
              <a:rPr lang="en-US" baseline="30000" dirty="0" smtClean="0">
                <a:hlinkClick r:id="rId8"/>
              </a:rPr>
              <a:t>[3]</a:t>
            </a:r>
            <a:r>
              <a:rPr lang="en-US" dirty="0" smtClean="0"/>
              <a:t> Many people wear their wedding rings day and night, causing an indentation in the skin that remains visible even when the ring is taken off. Another indication of their cultural importance is that wedding rings are among the few items permitted to be worn by otherwise restrictive rules for </a:t>
            </a:r>
            <a:r>
              <a:rPr lang="en-US" dirty="0" smtClean="0">
                <a:hlinkClick r:id="rId11" tooltip="Prison"/>
              </a:rPr>
              <a:t>prison</a:t>
            </a:r>
            <a:r>
              <a:rPr lang="en-US" dirty="0" smtClean="0"/>
              <a:t> inmates and visitors.</a:t>
            </a:r>
            <a:r>
              <a:rPr lang="en-US" baseline="30000" dirty="0" smtClean="0">
                <a:hlinkClick r:id="rId8"/>
              </a:rPr>
              <a:t>[4][5]</a:t>
            </a:r>
            <a:endParaRPr lang="en-US" baseline="30000" dirty="0" smtClean="0"/>
          </a:p>
          <a:p>
            <a:endParaRPr lang="en-US" baseline="30000" dirty="0" smtClean="0"/>
          </a:p>
          <a:p>
            <a:r>
              <a:rPr lang="en-US" b="1" dirty="0" smtClean="0"/>
              <a:t>Origins</a:t>
            </a:r>
          </a:p>
          <a:p>
            <a:r>
              <a:rPr lang="en-US" dirty="0" smtClean="0"/>
              <a:t>It is widely believed that the first examples of wedding rings were found in ancient Egypt. Relics dating back as far as 3,000 years ago, including papyrus scrolls, show us evidence of braided rings of hemp or reeds being exchanged among a wedded couple. Egypt viewed the circle as a symbol of eternity, and the ring served to signify the never-ending love between the couple. This was also the origin of the practice of wearing the wedding ring on the ring finger of the left hand, which the Egyptians believed to house a special vein that was connected directly to the heart.</a:t>
            </a:r>
            <a:r>
              <a:rPr lang="en-US" baseline="30000" dirty="0" smtClean="0">
                <a:hlinkClick r:id="rId8"/>
              </a:rPr>
              <a:t>[6]</a:t>
            </a:r>
            <a:endParaRPr lang="en-US" dirty="0" smtClean="0"/>
          </a:p>
          <a:p>
            <a:endParaRPr lang="en-US" b="1" dirty="0" smtClean="0"/>
          </a:p>
          <a:p>
            <a:r>
              <a:rPr lang="en-US" b="1" dirty="0" smtClean="0"/>
              <a:t>Historical ring styles</a:t>
            </a:r>
          </a:p>
          <a:p>
            <a:r>
              <a:rPr lang="en-US" b="1" dirty="0" err="1" smtClean="0"/>
              <a:t>Gimmel</a:t>
            </a:r>
            <a:r>
              <a:rPr lang="en-US" b="1" dirty="0" smtClean="0"/>
              <a:t> rings</a:t>
            </a:r>
          </a:p>
          <a:p>
            <a:r>
              <a:rPr lang="en-US" dirty="0" smtClean="0"/>
              <a:t>During the 1500s and 1600s, European husbands would bestow a </a:t>
            </a:r>
            <a:r>
              <a:rPr lang="en-US" dirty="0" err="1" smtClean="0"/>
              <a:t>gimmel</a:t>
            </a:r>
            <a:r>
              <a:rPr lang="en-US" dirty="0" smtClean="0"/>
              <a:t> ring upon their wives. Similar to the puzzle ring, they consisted of two interlocking bands. The bride and groom would each wear one of these bands after their engagement, and the two bands would be reunited at the wedding ceremony. The wife would then wear the combined ring.</a:t>
            </a:r>
            <a:r>
              <a:rPr lang="en-US" baseline="30000" dirty="0" smtClean="0">
                <a:hlinkClick r:id="rId8"/>
              </a:rPr>
              <a:t>[6]</a:t>
            </a:r>
            <a:endParaRPr lang="en-US" dirty="0" smtClean="0"/>
          </a:p>
          <a:p>
            <a:endParaRPr lang="en-US" b="1" dirty="0" smtClean="0"/>
          </a:p>
          <a:p>
            <a:r>
              <a:rPr lang="en-US" b="1" dirty="0" smtClean="0"/>
              <a:t>Poesy rings</a:t>
            </a:r>
          </a:p>
          <a:p>
            <a:r>
              <a:rPr lang="en-US" dirty="0" smtClean="0"/>
              <a:t>This was a style of ring that was popular during the Renaissance. It came in the form of a band of sterling silver, inscribed with a poem or similar expression of love.</a:t>
            </a:r>
            <a:r>
              <a:rPr lang="en-US" baseline="30000" dirty="0" smtClean="0">
                <a:hlinkClick r:id="rId8"/>
              </a:rPr>
              <a:t>[6]</a:t>
            </a:r>
            <a:endParaRPr lang="en-US" dirty="0" smtClean="0"/>
          </a:p>
          <a:p>
            <a:endParaRPr lang="en-US" b="1" dirty="0" smtClean="0"/>
          </a:p>
          <a:p>
            <a:r>
              <a:rPr lang="en-US" b="1" dirty="0" smtClean="0"/>
              <a:t>Wedding thimbles</a:t>
            </a:r>
          </a:p>
          <a:p>
            <a:r>
              <a:rPr lang="en-US" dirty="0" smtClean="0"/>
              <a:t>There is a modern belief that in early colonial New England, where </a:t>
            </a:r>
            <a:r>
              <a:rPr lang="en-US" dirty="0" smtClean="0">
                <a:hlinkClick r:id="rId12" tooltip="Puritans"/>
              </a:rPr>
              <a:t>Puritans</a:t>
            </a:r>
            <a:r>
              <a:rPr lang="en-US" dirty="0" smtClean="0"/>
              <a:t> shunned ornaments and jewels, a thimble substituted for both engagement ring and wedding ring; and some women would remove the tops of the thimble in order to create a ring.</a:t>
            </a:r>
            <a:r>
              <a:rPr lang="en-US" baseline="30000" dirty="0" smtClean="0">
                <a:hlinkClick r:id="rId8"/>
              </a:rPr>
              <a:t>[7]</a:t>
            </a:r>
            <a:r>
              <a:rPr lang="en-US" baseline="30000" dirty="0" smtClean="0"/>
              <a:t>[</a:t>
            </a:r>
            <a:r>
              <a:rPr lang="en-US" i="1" baseline="30000" dirty="0" smtClean="0">
                <a:hlinkClick r:id="rId13" tooltip="Wikipedia:Identifying reliable sources"/>
              </a:rPr>
              <a:t>unreliable source?</a:t>
            </a:r>
            <a:r>
              <a:rPr lang="en-US" baseline="30000" dirty="0" smtClean="0"/>
              <a:t>]</a:t>
            </a:r>
            <a:r>
              <a:rPr lang="en-US" baseline="30000" dirty="0" smtClean="0">
                <a:hlinkClick r:id="rId8"/>
              </a:rPr>
              <a:t>[8]</a:t>
            </a:r>
            <a:r>
              <a:rPr lang="en-US" baseline="30000" dirty="0" smtClean="0"/>
              <a:t>[</a:t>
            </a:r>
            <a:r>
              <a:rPr lang="en-US" i="1" baseline="30000" dirty="0" smtClean="0">
                <a:hlinkClick r:id="rId13" tooltip="Wikipedia:Identifying reliable sources"/>
              </a:rPr>
              <a:t>unreliable source?</a:t>
            </a:r>
            <a:r>
              <a:rPr lang="en-US" baseline="30000" dirty="0" smtClean="0"/>
              <a:t>]</a:t>
            </a:r>
            <a:r>
              <a:rPr lang="en-US" dirty="0" smtClean="0"/>
              <a:t> Some researchers strongly believe this to be just a myth without basis in reality.</a:t>
            </a:r>
            <a:r>
              <a:rPr lang="en-US" baseline="30000" dirty="0" smtClean="0">
                <a:hlinkClick r:id="rId8"/>
              </a:rPr>
              <a:t>[9]</a:t>
            </a:r>
            <a:endParaRPr lang="en-US" dirty="0" smtClean="0"/>
          </a:p>
          <a:p>
            <a:endParaRPr lang="en-US" b="1" dirty="0" smtClean="0"/>
          </a:p>
          <a:p>
            <a:r>
              <a:rPr lang="en-US" b="1" dirty="0" smtClean="0"/>
              <a:t>Other ring styles</a:t>
            </a:r>
          </a:p>
          <a:p>
            <a:r>
              <a:rPr lang="en-US" dirty="0" smtClean="0"/>
              <a:t>There are many other historical ring styles throughout different cultures. For example see the picture below of the Byzantine era ring depicting Christ. Also there are puzzle rings representing an old custom from the Middle East. This ring was made up of several pieces that would join together in a cohesive band when worn correctly. The object of this ring was to be very difficult to put on properly so that, if the wife took off her wedding ring, her husband would know.</a:t>
            </a:r>
          </a:p>
          <a:p>
            <a:endParaRPr lang="en-US" b="1" dirty="0" smtClean="0"/>
          </a:p>
          <a:p>
            <a:r>
              <a:rPr lang="en-US" b="1" dirty="0" smtClean="0"/>
              <a:t>The double-ring ceremony</a:t>
            </a:r>
          </a:p>
          <a:p>
            <a:r>
              <a:rPr lang="en-US" dirty="0" smtClean="0"/>
              <a:t>The </a:t>
            </a:r>
            <a:r>
              <a:rPr lang="en-US" i="1" dirty="0" smtClean="0"/>
              <a:t>double-ring ceremony</a:t>
            </a:r>
            <a:r>
              <a:rPr lang="en-US" dirty="0" smtClean="0"/>
              <a:t>, or use of wedding rings for both partners, is 20'th century American innovation. The US jewelry industry started a marketing campaign aimed at encouraging this practice in the late 19th century.</a:t>
            </a:r>
            <a:r>
              <a:rPr lang="en-US" baseline="30000" dirty="0" smtClean="0">
                <a:hlinkClick r:id="rId8"/>
              </a:rPr>
              <a:t>[2]</a:t>
            </a:r>
            <a:r>
              <a:rPr lang="en-US" dirty="0" smtClean="0"/>
              <a:t> In the 1920s, ad campaigns tried introducing a male engagement ring, but it failed due to the necessity that its advertising campaigns make secret appeals to women.</a:t>
            </a:r>
            <a:r>
              <a:rPr lang="en-US" baseline="30000" dirty="0" smtClean="0">
                <a:hlinkClick r:id="rId8"/>
              </a:rPr>
              <a:t>[2]</a:t>
            </a:r>
            <a:r>
              <a:rPr lang="en-US" dirty="0" smtClean="0"/>
              <a:t> Marketing lessons of the 1920s, changing economic times, and the workplace impact of </a:t>
            </a:r>
            <a:r>
              <a:rPr lang="en-US" dirty="0" smtClean="0">
                <a:hlinkClick r:id="rId14" tooltip="World War II"/>
              </a:rPr>
              <a:t>World War II</a:t>
            </a:r>
            <a:r>
              <a:rPr lang="en-US" dirty="0" smtClean="0"/>
              <a:t> led to a more successful marketing campaign for male and female wedding bands, and by the late 1940s, double-ring ceremonies made up 80% of all weddings, as opposed to 15% before the </a:t>
            </a:r>
            <a:r>
              <a:rPr lang="en-US" dirty="0" smtClean="0">
                <a:hlinkClick r:id="rId15" tooltip="Great Depression"/>
              </a:rPr>
              <a:t>Great Depression</a:t>
            </a:r>
            <a:r>
              <a:rPr lang="en-US" dirty="0" smtClean="0"/>
              <a:t>. Rising expectations of equality between the sexes in nearly all spheres of life during the 20'th century cemented the trend and double-ring ceremonies remain preponderant in the US in the 21'st century, causing some orthodox religious authorities to struggle to harmonize their single-ring traditions with couples' desire for a double ring ceremony.</a:t>
            </a:r>
            <a:r>
              <a:rPr lang="en-US" baseline="30000" dirty="0" smtClean="0">
                <a:hlinkClick r:id="rId8"/>
              </a:rPr>
              <a:t>[10]</a:t>
            </a:r>
            <a:r>
              <a:rPr lang="en-US" dirty="0" smtClean="0"/>
              <a:t> Most recently, double-ring ceremonies have been adopted by </a:t>
            </a:r>
            <a:r>
              <a:rPr lang="en-US" dirty="0" smtClean="0">
                <a:hlinkClick r:id="rId16" tooltip="Same-sex marriage"/>
              </a:rPr>
              <a:t>same sex couples</a:t>
            </a:r>
            <a:r>
              <a:rPr lang="en-US" dirty="0" smtClean="0"/>
              <a:t>.</a:t>
            </a:r>
            <a:r>
              <a:rPr lang="en-US" baseline="30000" dirty="0" smtClean="0">
                <a:hlinkClick r:id="rId8"/>
              </a:rPr>
              <a:t>[11]</a:t>
            </a:r>
            <a:r>
              <a:rPr lang="en-US" dirty="0" smtClean="0"/>
              <a:t> Outside the US, it is still common to find single-ring weddings with just the bride wearing the ring.</a:t>
            </a:r>
          </a:p>
          <a:p>
            <a:endParaRPr lang="en-US" dirty="0"/>
          </a:p>
        </p:txBody>
      </p:sp>
      <p:sp>
        <p:nvSpPr>
          <p:cNvPr id="4" name="Slide Number Placeholder 3"/>
          <p:cNvSpPr>
            <a:spLocks noGrp="1"/>
          </p:cNvSpPr>
          <p:nvPr>
            <p:ph type="sldNum" sz="quarter" idx="10"/>
          </p:nvPr>
        </p:nvSpPr>
        <p:spPr/>
        <p:txBody>
          <a:bodyPr/>
          <a:lstStyle/>
          <a:p>
            <a:fld id="{49864440-AFA2-479B-AE47-49461A6B123D}" type="slidenum">
              <a:rPr lang="en-US" altLang="en-US" smtClean="0"/>
              <a:pPr/>
              <a:t>23</a:t>
            </a:fld>
            <a:endParaRPr lang="en-US" altLang="en-US"/>
          </a:p>
        </p:txBody>
      </p:sp>
    </p:spTree>
    <p:extLst>
      <p:ext uri="{BB962C8B-B14F-4D97-AF65-F5344CB8AC3E}">
        <p14:creationId xmlns:p14="http://schemas.microsoft.com/office/powerpoint/2010/main" val="167874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B02BC-B14A-49B9-B955-89668436FCB7}" type="slidenum">
              <a:rPr lang="en-US" altLang="en-US"/>
              <a:pPr/>
              <a:t>5</a:t>
            </a:fld>
            <a:endParaRPr lang="en-US" alt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n-US" altLang="en-US" dirty="0" smtClean="0"/>
              <a:t>The events of marriage and divorce</a:t>
            </a:r>
            <a:r>
              <a:rPr lang="en-US" altLang="en-US" baseline="0" dirty="0" smtClean="0"/>
              <a:t> involve contracts.  As such contractual obligations carry rights and responsibilities, many of which are described in the language of a contract.  </a:t>
            </a:r>
          </a:p>
          <a:p>
            <a:endParaRPr lang="en-US" altLang="en-US" baseline="0" dirty="0" smtClean="0"/>
          </a:p>
          <a:p>
            <a:r>
              <a:rPr lang="en-US" altLang="en-US" baseline="0" dirty="0" smtClean="0"/>
              <a:t>Marriage represents a contract.  What consideration is given in this contract?  </a:t>
            </a:r>
            <a:r>
              <a:rPr lang="en-US" altLang="en-US" i="1" baseline="0" dirty="0" smtClean="0"/>
              <a:t>Promise to give up one’s rights to remain single.  </a:t>
            </a:r>
            <a:r>
              <a:rPr lang="en-US" altLang="en-US" i="0" baseline="0" dirty="0" smtClean="0"/>
              <a:t>The contract is fully executed once the wedding occurs.  If one party fails to go through with the wedding, a breach of contract suit was once possible.  Now, this is no longer possible in most states.  </a:t>
            </a:r>
            <a:endParaRPr lang="en-US" altLang="en-US" baseline="0" dirty="0" smtClean="0"/>
          </a:p>
          <a:p>
            <a:endParaRPr lang="en-US" altLang="en-US" baseline="0" dirty="0" smtClean="0"/>
          </a:p>
          <a:p>
            <a:r>
              <a:rPr lang="en-US" altLang="en-US" baseline="0" dirty="0" smtClean="0"/>
              <a:t>For example, a divorce decree may stipulate </a:t>
            </a:r>
            <a:r>
              <a:rPr lang="en-US" altLang="en-US" i="0" baseline="0" dirty="0" smtClean="0"/>
              <a:t>physical custody of children (where the child will live).  Terms such as community property state will have a bearing on how assets are divided between parties to a divorce.  </a:t>
            </a:r>
          </a:p>
          <a:p>
            <a:endParaRPr lang="en-US" altLang="en-US" i="0" baseline="0" dirty="0" smtClean="0"/>
          </a:p>
          <a:p>
            <a:r>
              <a:rPr lang="en-US" altLang="en-US" i="0" baseline="0" dirty="0" smtClean="0"/>
              <a:t>Imagine that Randy Keller wants his fiancée to sign a prenuptial agreement.  What is the advantage of a prenuptial agreement?  </a:t>
            </a:r>
            <a:r>
              <a:rPr lang="en-US" altLang="en-US" i="1" baseline="0" dirty="0" smtClean="0"/>
              <a:t>Protects the assets of each party and the division of property upon separation, divorce, or death.  </a:t>
            </a:r>
            <a:r>
              <a:rPr lang="en-US" altLang="en-US" i="0" baseline="0" dirty="0" smtClean="0"/>
              <a:t>The agreement becomes effective upon marriage.  </a:t>
            </a:r>
          </a:p>
          <a:p>
            <a:endParaRPr lang="en-US" altLang="en-US" i="0" baseline="0" dirty="0" smtClean="0"/>
          </a:p>
          <a:p>
            <a:r>
              <a:rPr lang="en-US" altLang="en-US" i="0" baseline="0" dirty="0" smtClean="0"/>
              <a:t>Benefits of Prenuptial Agreements in Virginia</a:t>
            </a:r>
          </a:p>
          <a:p>
            <a:endParaRPr lang="en-US" altLang="en-US" i="0" baseline="0" dirty="0" smtClean="0"/>
          </a:p>
          <a:p>
            <a:r>
              <a:rPr lang="en-US" dirty="0" smtClean="0"/>
              <a:t>Even though it is not very romantic to consider death or divorce on the eve of beginning a new life together, there are various situations where couples about to wed should consider prenuptial agreements. </a:t>
            </a:r>
          </a:p>
          <a:p>
            <a:endParaRPr lang="en-US" dirty="0" smtClean="0"/>
          </a:p>
          <a:p>
            <a:r>
              <a:rPr lang="en-US" dirty="0" smtClean="0"/>
              <a:t>A </a:t>
            </a:r>
            <a:r>
              <a:rPr lang="en-US" dirty="0" smtClean="0">
                <a:hlinkClick r:id="rId3"/>
              </a:rPr>
              <a:t>prenuptial agreement</a:t>
            </a:r>
            <a:r>
              <a:rPr lang="en-US" dirty="0" smtClean="0"/>
              <a:t> is a contract that couples sign prior to marriage which details the rights and obligations of each party in the event of death or </a:t>
            </a:r>
            <a:r>
              <a:rPr lang="en-US" dirty="0" smtClean="0">
                <a:hlinkClick r:id="rId4"/>
              </a:rPr>
              <a:t>divorce</a:t>
            </a:r>
            <a:r>
              <a:rPr lang="en-US" dirty="0" smtClean="0"/>
              <a:t>. A well-drafted prenuptial agreement can make things easier during difficult times that may arise in the future.</a:t>
            </a:r>
          </a:p>
          <a:p>
            <a:endParaRPr lang="en-US" b="1" dirty="0" smtClean="0"/>
          </a:p>
          <a:p>
            <a:endParaRPr lang="en-US" b="1" dirty="0" smtClean="0"/>
          </a:p>
          <a:p>
            <a:r>
              <a:rPr lang="en-US" b="1" dirty="0" smtClean="0"/>
              <a:t>Requirements of a Valid Prenuptial Agreement</a:t>
            </a:r>
            <a:endParaRPr lang="en-US" dirty="0" smtClean="0"/>
          </a:p>
          <a:p>
            <a:r>
              <a:rPr lang="en-US" dirty="0" smtClean="0"/>
              <a:t>A prenuptial agreement is a legally binding contract, so couples entering into such an agreement need to observe certain formalities to ensure that the contract is valid. In order to have a valid prenuptial agreement under Virginia law, the agreement must be in writing and signed by both parties. Both parties need to voluntarily agree to the contract; if there is evidence of force or coercion, the agreement will be unenforceable.</a:t>
            </a:r>
          </a:p>
          <a:p>
            <a:endParaRPr lang="en-US" dirty="0" smtClean="0"/>
          </a:p>
          <a:p>
            <a:r>
              <a:rPr lang="en-US" dirty="0" smtClean="0"/>
              <a:t>Each party needs to provide a fair and reasonable disclosure of property or financial obligations to the other. If a party does not provide such a disclosure - and the other party does not expressly waive the right to such information - the person who did not get the financial information may later seek to have the agreement declared unconscionable and unenforceable.</a:t>
            </a:r>
          </a:p>
          <a:p>
            <a:r>
              <a:rPr lang="en-US" dirty="0" smtClean="0"/>
              <a:t>A prenuptial agreement may cover a variety subjects, including:</a:t>
            </a:r>
          </a:p>
          <a:p>
            <a:pPr>
              <a:buFont typeface="Arial" pitchFamily="34" charset="0"/>
              <a:buChar char="•"/>
            </a:pPr>
            <a:r>
              <a:rPr lang="en-US" dirty="0" smtClean="0"/>
              <a:t>The rights of each party to use property during the marriage</a:t>
            </a:r>
          </a:p>
          <a:p>
            <a:pPr>
              <a:buFont typeface="Arial" pitchFamily="34" charset="0"/>
              <a:buChar char="•"/>
            </a:pPr>
            <a:r>
              <a:rPr lang="en-US" dirty="0" smtClean="0"/>
              <a:t>Disposition of marital property in the event of death or divorce</a:t>
            </a:r>
          </a:p>
          <a:p>
            <a:pPr>
              <a:buFont typeface="Arial" pitchFamily="34" charset="0"/>
              <a:buChar char="•"/>
            </a:pPr>
            <a:r>
              <a:rPr lang="en-US" dirty="0" smtClean="0">
                <a:hlinkClick r:id="rId5"/>
              </a:rPr>
              <a:t>Alimony</a:t>
            </a:r>
            <a:endParaRPr lang="en-US" dirty="0" smtClean="0"/>
          </a:p>
          <a:p>
            <a:pPr>
              <a:buFont typeface="Arial" pitchFamily="34" charset="0"/>
              <a:buChar char="•"/>
            </a:pPr>
            <a:r>
              <a:rPr lang="en-US" dirty="0" smtClean="0"/>
              <a:t>Signing and maintaining wills or trusts to execute the provisions of the prenuptial agreement</a:t>
            </a:r>
          </a:p>
          <a:p>
            <a:pPr>
              <a:buFont typeface="Arial" pitchFamily="34" charset="0"/>
              <a:buChar char="•"/>
            </a:pPr>
            <a:r>
              <a:rPr lang="en-US" dirty="0" smtClean="0"/>
              <a:t>Ownership of and rights to benefits from life insurance policies</a:t>
            </a:r>
          </a:p>
          <a:p>
            <a:pPr>
              <a:buFont typeface="Arial" pitchFamily="34" charset="0"/>
              <a:buChar char="•"/>
            </a:pPr>
            <a:r>
              <a:rPr lang="en-US" dirty="0" smtClean="0"/>
              <a:t>Choice of law controlling the agreement</a:t>
            </a:r>
          </a:p>
          <a:p>
            <a:pPr>
              <a:buFont typeface="Arial" pitchFamily="34" charset="0"/>
              <a:buChar char="•"/>
            </a:pPr>
            <a:r>
              <a:rPr lang="en-US" dirty="0" smtClean="0"/>
              <a:t>Any other matter implicating personal rights not in violation of public policy or statute</a:t>
            </a:r>
          </a:p>
          <a:p>
            <a:endParaRPr lang="en-US" b="1" dirty="0" smtClean="0"/>
          </a:p>
          <a:p>
            <a:r>
              <a:rPr lang="en-US" b="1" dirty="0" smtClean="0"/>
              <a:t>Who Gets Prenuptial Agreements?</a:t>
            </a:r>
            <a:endParaRPr lang="en-US" dirty="0" smtClean="0"/>
          </a:p>
          <a:p>
            <a:r>
              <a:rPr lang="en-US" dirty="0" smtClean="0"/>
              <a:t>Prenuptial agreements are most common among couples where one or both of the parties have been married before and have children from the previous marriage. A prenuptial agreement allows them to dictate the distribution of their assets after their deaths. Even if a person writes a will leaving all of his or her property to offspring, the surviving spouse may still choose to take his or her "elective share" of the deceased's assets under the law. By having a prenuptial agreement in place, the couple can address that issue and each spouse can agree to waive the right to an elective share so that the children can have all of the property in accordance with the parent's wishes.</a:t>
            </a:r>
          </a:p>
          <a:p>
            <a:endParaRPr lang="en-US" dirty="0" smtClean="0"/>
          </a:p>
          <a:p>
            <a:r>
              <a:rPr lang="en-US" dirty="0" smtClean="0"/>
              <a:t>Another common scenario for a prenuptial agreement is for those couples where one of the parties is a business owner with other partners. A prenuptial agreement outlining where the party's shares in the business go after his or her death can prevent the surviving spouse from unwittingly becoming a co-owner in the business.</a:t>
            </a:r>
          </a:p>
          <a:p>
            <a:endParaRPr lang="en-US" dirty="0" smtClean="0"/>
          </a:p>
          <a:p>
            <a:r>
              <a:rPr lang="en-US" dirty="0" smtClean="0"/>
              <a:t>When one spouse makes considerably more money than the other or is entering the marriage with substantially larger assets, the couples also may draft a prenuptial agreement for a variety of reasons. The spouse with the greater income or assets may seek to protect the assets. The spouse with fewer assets may secure rights to certain assets or guarantee a certain amount of alimony. Similarly, if one of the spouses is entering the marriage with a lot of debt, the parties may have a prenuptial agreement absolving the other spouse of any responsibility for the debt in the event of divorce or separation.</a:t>
            </a:r>
          </a:p>
          <a:p>
            <a:endParaRPr lang="en-US" dirty="0" smtClean="0"/>
          </a:p>
          <a:p>
            <a:r>
              <a:rPr lang="en-US" dirty="0" smtClean="0"/>
              <a:t>Finally, if one of the spouses envisions leaving the workforce to care for children, the couple could benefit from outlining financial support that the non-working spouse receives in the event of divorce in a prenuptial agreement.</a:t>
            </a:r>
          </a:p>
          <a:p>
            <a:endParaRPr lang="en-US" dirty="0" smtClean="0"/>
          </a:p>
          <a:p>
            <a:r>
              <a:rPr lang="en-US" dirty="0" smtClean="0"/>
              <a:t>There are a variety of reasons that people enter into prenuptial agreements. None of them imply that the people about to be married are betting that the marriage will fail. As unromantic as it may seem to discuss where money will go after the marriage is over, the couples who can have such discussions show that they have a strong enough relationship to survive together.</a:t>
            </a:r>
          </a:p>
          <a:p>
            <a:endParaRPr lang="en-US" altLang="en-US" i="0" baseline="0" dirty="0" smtClean="0"/>
          </a:p>
          <a:p>
            <a:endParaRPr lang="en-US" altLang="en-US" i="0" baseline="0" dirty="0" smtClean="0"/>
          </a:p>
          <a:p>
            <a:endParaRPr lang="en-US" altLang="en-US" i="0" baseline="0" dirty="0" smtClean="0"/>
          </a:p>
          <a:p>
            <a:endParaRPr lang="en-US" altLang="en-US" i="0" baseline="0" dirty="0" smtClean="0"/>
          </a:p>
        </p:txBody>
      </p:sp>
    </p:spTree>
    <p:extLst>
      <p:ext uri="{BB962C8B-B14F-4D97-AF65-F5344CB8AC3E}">
        <p14:creationId xmlns:p14="http://schemas.microsoft.com/office/powerpoint/2010/main" val="194993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156F8-2627-4DB0-8E70-3E010FF6A3F3}" type="slidenum">
              <a:rPr lang="en-US" altLang="en-US"/>
              <a:pPr/>
              <a:t>6</a:t>
            </a:fld>
            <a:endParaRPr lang="en-US" alt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pPr defTabSz="934974"/>
            <a:r>
              <a:rPr lang="en-US" altLang="en-US" dirty="0" smtClean="0"/>
              <a:t>Marriage changes the legal status of both parties, as does divorce.</a:t>
            </a:r>
            <a:r>
              <a:rPr lang="en-US" altLang="en-US" baseline="0" dirty="0" smtClean="0"/>
              <a:t>  The new legal status in both instances brings new rights and responsibilities.</a:t>
            </a:r>
          </a:p>
          <a:p>
            <a:endParaRPr lang="en-US" altLang="en-US" dirty="0"/>
          </a:p>
        </p:txBody>
      </p:sp>
    </p:spTree>
    <p:extLst>
      <p:ext uri="{BB962C8B-B14F-4D97-AF65-F5344CB8AC3E}">
        <p14:creationId xmlns:p14="http://schemas.microsoft.com/office/powerpoint/2010/main" val="244689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13428-FB3D-4605-9F7D-B91251B6E8AB}" type="slidenum">
              <a:rPr lang="en-US" altLang="en-US"/>
              <a:pPr/>
              <a:t>7</a:t>
            </a:fld>
            <a:endParaRPr lang="en-US" alt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6321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0D390-F509-4B78-8CC8-ED58A9E0A434}" type="slidenum">
              <a:rPr lang="en-US" altLang="en-US"/>
              <a:pPr/>
              <a:t>8</a:t>
            </a:fld>
            <a:endParaRPr lang="en-US" alt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r>
              <a:rPr lang="en-US" b="1" dirty="0" smtClean="0"/>
              <a:t>What are common law marriages?</a:t>
            </a:r>
            <a:endParaRPr lang="en-US" dirty="0" smtClean="0"/>
          </a:p>
          <a:p>
            <a:r>
              <a:rPr lang="en-US" dirty="0" smtClean="0"/>
              <a:t>A common myth is that if you live with someone for seven years, then you automatically create a common law marriage. This is actually not true in any state. Common law marriage occurs when a couple lives together for a certain number of years (one year in most states), holds themselves out as husband and wife, and intends to be married. Once a common law marriage is formed, that couple is treated legally the same way that traditional married couples are treated. This means that if the couple intends to no longer be married, they must file for divorce. </a:t>
            </a:r>
          </a:p>
          <a:p>
            <a:r>
              <a:rPr lang="en-US" dirty="0" smtClean="0"/>
              <a:t>Only a certain number of states recognize common law marriage. Because all states recognize opposite-sex marriages created in other states, however, if you and your spouse have a common law marriage in a state that recognizes common law marriages and you move to a state that does not recognize common law marriages, you are still legally married in that new state. At this time, only opposite-sex couples can legally engage in common law marriages. </a:t>
            </a:r>
          </a:p>
          <a:p>
            <a:r>
              <a:rPr lang="en-US" b="1" dirty="0" smtClean="0"/>
              <a:t>Which states recognize common law marriages?</a:t>
            </a:r>
            <a:endParaRPr lang="en-US" dirty="0" smtClean="0"/>
          </a:p>
          <a:p>
            <a:r>
              <a:rPr lang="en-US" dirty="0" smtClean="0"/>
              <a:t>Alabama</a:t>
            </a:r>
          </a:p>
          <a:p>
            <a:r>
              <a:rPr lang="en-US" dirty="0" smtClean="0"/>
              <a:t>Colorado</a:t>
            </a:r>
          </a:p>
          <a:p>
            <a:r>
              <a:rPr lang="en-US" dirty="0" smtClean="0"/>
              <a:t>District of Columbia</a:t>
            </a:r>
          </a:p>
          <a:p>
            <a:r>
              <a:rPr lang="en-US" dirty="0" smtClean="0"/>
              <a:t>Georgia (if created before January 1, 1997)</a:t>
            </a:r>
          </a:p>
          <a:p>
            <a:r>
              <a:rPr lang="en-US" dirty="0" smtClean="0"/>
              <a:t>Idaho (if created before January 1, 1996)</a:t>
            </a:r>
          </a:p>
          <a:p>
            <a:r>
              <a:rPr lang="en-US" dirty="0" smtClean="0"/>
              <a:t>Iowa</a:t>
            </a:r>
          </a:p>
          <a:p>
            <a:r>
              <a:rPr lang="en-US" dirty="0" smtClean="0"/>
              <a:t>Kansas</a:t>
            </a:r>
          </a:p>
          <a:p>
            <a:r>
              <a:rPr lang="en-US" dirty="0" smtClean="0"/>
              <a:t>Montana</a:t>
            </a:r>
          </a:p>
          <a:p>
            <a:r>
              <a:rPr lang="en-US" dirty="0" smtClean="0"/>
              <a:t>New Hampshire (for inheritance purposes only)</a:t>
            </a:r>
          </a:p>
          <a:p>
            <a:r>
              <a:rPr lang="en-US" dirty="0" smtClean="0"/>
              <a:t>Ohio (if created before October 10, 1991)</a:t>
            </a:r>
          </a:p>
          <a:p>
            <a:r>
              <a:rPr lang="en-US" dirty="0" smtClean="0"/>
              <a:t>Oklahoma</a:t>
            </a:r>
          </a:p>
          <a:p>
            <a:r>
              <a:rPr lang="en-US" dirty="0" smtClean="0"/>
              <a:t>Pennsylvania (if created before January 1, 2005)</a:t>
            </a:r>
          </a:p>
          <a:p>
            <a:r>
              <a:rPr lang="en-US" dirty="0" smtClean="0"/>
              <a:t>Rhode Island</a:t>
            </a:r>
          </a:p>
          <a:p>
            <a:r>
              <a:rPr lang="en-US" dirty="0" smtClean="0"/>
              <a:t>South Carolina</a:t>
            </a:r>
          </a:p>
          <a:p>
            <a:r>
              <a:rPr lang="en-US" dirty="0" smtClean="0"/>
              <a:t>Texas</a:t>
            </a:r>
          </a:p>
          <a:p>
            <a:r>
              <a:rPr lang="en-US" dirty="0" smtClean="0"/>
              <a:t>Utah</a:t>
            </a:r>
          </a:p>
          <a:p>
            <a:r>
              <a:rPr lang="en-US" dirty="0" smtClean="0"/>
              <a:t>Be sure to check the family law in your state.</a:t>
            </a:r>
          </a:p>
          <a:p>
            <a:endParaRPr lang="en-US" altLang="en-US" dirty="0"/>
          </a:p>
        </p:txBody>
      </p:sp>
    </p:spTree>
    <p:extLst>
      <p:ext uri="{BB962C8B-B14F-4D97-AF65-F5344CB8AC3E}">
        <p14:creationId xmlns:p14="http://schemas.microsoft.com/office/powerpoint/2010/main" val="248018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747FB-7C32-423F-87DF-0C72452EFE2B}" type="slidenum">
              <a:rPr lang="en-US" altLang="en-US"/>
              <a:pPr/>
              <a:t>9</a:t>
            </a:fld>
            <a:endParaRPr lang="en-US" alt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676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E1987-E5C5-4CD1-8D35-23119EBD01B2}" type="slidenum">
              <a:rPr lang="en-US" altLang="en-US"/>
              <a:pPr/>
              <a:t>10</a:t>
            </a:fld>
            <a:endParaRPr lang="en-US" alt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7000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7AFA4-B760-41C0-8FBA-C82F692C6CD5}" type="slidenum">
              <a:rPr lang="en-US" altLang="en-US"/>
              <a:pPr/>
              <a:t>11</a:t>
            </a:fld>
            <a:endParaRPr lang="en-US" alt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5181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Resources/Ch_20.pdf" TargetMode="External"/><Relationship Id="rId5" Type="http://schemas.openxmlformats.org/officeDocument/2006/relationships/hyperlink" Target="../Assessments/Ch_20_Assessment.ppt" TargetMode="External"/><Relationship Id="rId4" Type="http://schemas.openxmlformats.org/officeDocument/2006/relationships/hyperlink" Target="http://www.glencoe.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10" name="Picture 38" descr="20 part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9" descr="20 part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13">
            <a:hlinkClick r:id="rId4"/>
          </p:cNvPr>
          <p:cNvSpPr>
            <a:spLocks noChangeArrowheads="1"/>
          </p:cNvSpPr>
          <p:nvPr userDrawn="1"/>
        </p:nvSpPr>
        <p:spPr bwMode="auto">
          <a:xfrm>
            <a:off x="5880100" y="171450"/>
            <a:ext cx="1501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a:hlinkClick r:id="rId5" action="ppaction://hlinkpres?slideindex=1&amp;slidetitle="/>
          </p:cNvPr>
          <p:cNvSpPr>
            <a:spLocks noChangeArrowheads="1"/>
          </p:cNvSpPr>
          <p:nvPr userDrawn="1"/>
        </p:nvSpPr>
        <p:spPr bwMode="auto">
          <a:xfrm>
            <a:off x="4495800" y="177800"/>
            <a:ext cx="1374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a:hlinkClick r:id="rId6" action="ppaction://hlinkfile"/>
          </p:cNvPr>
          <p:cNvSpPr>
            <a:spLocks noChangeArrowheads="1"/>
          </p:cNvSpPr>
          <p:nvPr userDrawn="1"/>
        </p:nvSpPr>
        <p:spPr bwMode="auto">
          <a:xfrm>
            <a:off x="2921000" y="165100"/>
            <a:ext cx="1501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a:hlinkClick r:id="" action="ppaction://hlinkshowjump?jump=endshow" highlightClick="1"/>
          </p:cNvPr>
          <p:cNvSpPr>
            <a:spLocks noChangeArrowheads="1"/>
          </p:cNvSpPr>
          <p:nvPr userDrawn="1"/>
        </p:nvSpPr>
        <p:spPr bwMode="auto">
          <a:xfrm>
            <a:off x="7391400" y="161925"/>
            <a:ext cx="15779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11"/>
                                        </p:tgtEl>
                                        <p:attrNameLst>
                                          <p:attrName>style.visibility</p:attrName>
                                        </p:attrNameLst>
                                      </p:cBhvr>
                                      <p:to>
                                        <p:strVal val="visible"/>
                                      </p:to>
                                    </p:set>
                                    <p:animEffect transition="in" filter="fade">
                                      <p:cBhvr>
                                        <p:cTn id="7" dur="1000"/>
                                        <p:tgtEl>
                                          <p:spTgt spid="3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20446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
            <a:ext cx="207645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
            <a:ext cx="607695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736025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271635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3453628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342873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55430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361545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5409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88928485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252747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hyperlink" Target="http://www.glencoe.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ssessments/Ch_20_Assessment.pp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Resources/Ch_20.pd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0" name="Picture 36" descr="2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667000" y="38100"/>
            <a:ext cx="609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a:hlinkClick r:id="rId14" action="ppaction://hlinkfile"/>
          </p:cNvPr>
          <p:cNvSpPr>
            <a:spLocks noChangeArrowheads="1"/>
          </p:cNvSpPr>
          <p:nvPr userDrawn="1"/>
        </p:nvSpPr>
        <p:spPr bwMode="auto">
          <a:xfrm>
            <a:off x="300990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4">
            <a:hlinkClick r:id="rId15" action="ppaction://hlinkpres?slideindex=1&amp;slidetitle="/>
          </p:cNvPr>
          <p:cNvSpPr>
            <a:spLocks noChangeArrowheads="1"/>
          </p:cNvSpPr>
          <p:nvPr userDrawn="1"/>
        </p:nvSpPr>
        <p:spPr bwMode="auto">
          <a:xfrm>
            <a:off x="44862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39" name="Rectangle 15">
            <a:hlinkClick r:id="rId16"/>
          </p:cNvPr>
          <p:cNvSpPr>
            <a:spLocks noChangeArrowheads="1"/>
          </p:cNvSpPr>
          <p:nvPr userDrawn="1"/>
        </p:nvSpPr>
        <p:spPr bwMode="auto">
          <a:xfrm>
            <a:off x="596265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a:hlinkClick r:id="" action="ppaction://hlinkshowjump?jump=endshow"/>
          </p:cNvPr>
          <p:cNvSpPr>
            <a:spLocks noChangeArrowheads="1"/>
          </p:cNvSpPr>
          <p:nvPr userDrawn="1"/>
        </p:nvSpPr>
        <p:spPr bwMode="auto">
          <a:xfrm>
            <a:off x="74961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par>
    </p:tnLst>
  </p:timing>
  <p:txStyles>
    <p:titleStyle>
      <a:lvl1pPr algn="l" rtl="0" fontAlgn="base">
        <a:spcBef>
          <a:spcPct val="0"/>
        </a:spcBef>
        <a:spcAft>
          <a:spcPct val="0"/>
        </a:spcAft>
        <a:defRPr sz="2000" b="1" kern="1200">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panose="020B0604020202020204" pitchFamily="34" charset="0"/>
        </a:defRPr>
      </a:lvl2pPr>
      <a:lvl3pPr algn="l" rtl="0" fontAlgn="base">
        <a:spcBef>
          <a:spcPct val="0"/>
        </a:spcBef>
        <a:spcAft>
          <a:spcPct val="0"/>
        </a:spcAft>
        <a:defRPr sz="2000" b="1">
          <a:solidFill>
            <a:schemeClr val="bg1"/>
          </a:solidFill>
          <a:latin typeface="Arial" panose="020B0604020202020204" pitchFamily="34" charset="0"/>
        </a:defRPr>
      </a:lvl3pPr>
      <a:lvl4pPr algn="l" rtl="0" fontAlgn="base">
        <a:spcBef>
          <a:spcPct val="0"/>
        </a:spcBef>
        <a:spcAft>
          <a:spcPct val="0"/>
        </a:spcAft>
        <a:defRPr sz="2000" b="1">
          <a:solidFill>
            <a:schemeClr val="bg1"/>
          </a:solidFill>
          <a:latin typeface="Arial" panose="020B0604020202020204" pitchFamily="34" charset="0"/>
        </a:defRPr>
      </a:lvl4pPr>
      <a:lvl5pPr algn="l" rtl="0" fontAlgn="base">
        <a:spcBef>
          <a:spcPct val="0"/>
        </a:spcBef>
        <a:spcAft>
          <a:spcPct val="0"/>
        </a:spcAft>
        <a:defRPr sz="2000" b="1">
          <a:solidFill>
            <a:schemeClr val="bg1"/>
          </a:solidFill>
          <a:latin typeface="Arial" panose="020B0604020202020204" pitchFamily="34" charset="0"/>
        </a:defRPr>
      </a:lvl5pPr>
      <a:lvl6pPr marL="457200" algn="l" rtl="0" fontAlgn="base">
        <a:spcBef>
          <a:spcPct val="0"/>
        </a:spcBef>
        <a:spcAft>
          <a:spcPct val="0"/>
        </a:spcAft>
        <a:defRPr sz="2000" b="1">
          <a:solidFill>
            <a:schemeClr val="bg1"/>
          </a:solidFill>
          <a:latin typeface="Arial" panose="020B0604020202020204" pitchFamily="34" charset="0"/>
        </a:defRPr>
      </a:lvl6pPr>
      <a:lvl7pPr marL="914400" algn="l" rtl="0" fontAlgn="base">
        <a:spcBef>
          <a:spcPct val="0"/>
        </a:spcBef>
        <a:spcAft>
          <a:spcPct val="0"/>
        </a:spcAft>
        <a:defRPr sz="2000" b="1">
          <a:solidFill>
            <a:schemeClr val="bg1"/>
          </a:solidFill>
          <a:latin typeface="Arial" panose="020B0604020202020204" pitchFamily="34" charset="0"/>
        </a:defRPr>
      </a:lvl7pPr>
      <a:lvl8pPr marL="1371600" algn="l" rtl="0" fontAlgn="base">
        <a:spcBef>
          <a:spcPct val="0"/>
        </a:spcBef>
        <a:spcAft>
          <a:spcPct val="0"/>
        </a:spcAft>
        <a:defRPr sz="2000" b="1">
          <a:solidFill>
            <a:schemeClr val="bg1"/>
          </a:solidFill>
          <a:latin typeface="Arial" panose="020B0604020202020204" pitchFamily="34" charset="0"/>
        </a:defRPr>
      </a:lvl8pPr>
      <a:lvl9pPr marL="1828800" algn="l" rtl="0" fontAlgn="base">
        <a:spcBef>
          <a:spcPct val="0"/>
        </a:spcBef>
        <a:spcAft>
          <a:spcPct val="0"/>
        </a:spcAft>
        <a:defRPr sz="2000" b="1">
          <a:solidFill>
            <a:schemeClr val="bg1"/>
          </a:solidFill>
          <a:latin typeface="Arial" panose="020B0604020202020204" pitchFamily="34" charset="0"/>
        </a:defRPr>
      </a:lvl9pPr>
    </p:titleStyle>
    <p:bodyStyle>
      <a:lvl1pPr marL="457200" indent="-457200" algn="l" rtl="0" fontAlgn="base">
        <a:lnSpc>
          <a:spcPct val="105000"/>
        </a:lnSpc>
        <a:spcBef>
          <a:spcPct val="80000"/>
        </a:spcBef>
        <a:spcAft>
          <a:spcPct val="0"/>
        </a:spcAft>
        <a:buBlip>
          <a:blip r:embed="rId17"/>
        </a:buBlip>
        <a:defRPr sz="3200" kern="1200">
          <a:solidFill>
            <a:schemeClr val="tx1"/>
          </a:solidFill>
          <a:latin typeface="+mn-lt"/>
          <a:ea typeface="+mn-ea"/>
          <a:cs typeface="+mn-cs"/>
        </a:defRPr>
      </a:lvl1pPr>
      <a:lvl2pPr marL="914400" indent="-342900" algn="l" rtl="0" fontAlgn="base">
        <a:lnSpc>
          <a:spcPct val="105000"/>
        </a:lnSpc>
        <a:spcBef>
          <a:spcPct val="80000"/>
        </a:spcBef>
        <a:spcAft>
          <a:spcPct val="0"/>
        </a:spcAft>
        <a:buFont typeface="Arial" panose="020B0604020202020204" pitchFamily="34" charset="0"/>
        <a:buChar char="–"/>
        <a:defRPr sz="2800" kern="1200">
          <a:solidFill>
            <a:schemeClr val="tx1"/>
          </a:solidFill>
          <a:latin typeface="+mn-lt"/>
          <a:ea typeface="+mn-ea"/>
          <a:cs typeface="+mn-cs"/>
        </a:defRPr>
      </a:lvl2pPr>
      <a:lvl3pPr marL="1257300" indent="-228600" algn="l" rtl="0" fontAlgn="base">
        <a:lnSpc>
          <a:spcPct val="105000"/>
        </a:lnSpc>
        <a:spcBef>
          <a:spcPct val="80000"/>
        </a:spcBef>
        <a:spcAft>
          <a:spcPct val="0"/>
        </a:spcAft>
        <a:buChar char="•"/>
        <a:defRPr sz="2400" kern="1200">
          <a:solidFill>
            <a:schemeClr val="tx1"/>
          </a:solidFill>
          <a:latin typeface="+mn-lt"/>
          <a:ea typeface="+mn-ea"/>
          <a:cs typeface="+mn-cs"/>
        </a:defRPr>
      </a:lvl3pPr>
      <a:lvl4pPr marL="1600200" indent="-228600" algn="l" rtl="0" fontAlgn="base">
        <a:lnSpc>
          <a:spcPct val="105000"/>
        </a:lnSpc>
        <a:spcBef>
          <a:spcPct val="80000"/>
        </a:spcBef>
        <a:spcAft>
          <a:spcPct val="0"/>
        </a:spcAft>
        <a:buChar char="–"/>
        <a:defRPr sz="2000" kern="1200">
          <a:solidFill>
            <a:schemeClr val="tx1"/>
          </a:solidFill>
          <a:latin typeface="+mn-lt"/>
          <a:ea typeface="+mn-ea"/>
          <a:cs typeface="+mn-cs"/>
        </a:defRPr>
      </a:lvl4pPr>
      <a:lvl5pPr marL="2057400" indent="-228600" algn="l" rtl="0" fontAlgn="base">
        <a:lnSpc>
          <a:spcPct val="105000"/>
        </a:lnSpc>
        <a:spcBef>
          <a:spcPct val="8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57731" name="Rectangle 3"/>
          <p:cNvSpPr>
            <a:spLocks noGrp="1" noChangeArrowheads="1"/>
          </p:cNvSpPr>
          <p:nvPr>
            <p:ph type="body" idx="1"/>
          </p:nvPr>
        </p:nvSpPr>
        <p:spPr>
          <a:xfrm>
            <a:off x="457200" y="1371600"/>
            <a:ext cx="8229600" cy="4305300"/>
          </a:xfrm>
        </p:spPr>
        <p:txBody>
          <a:bodyPr/>
          <a:lstStyle/>
          <a:p>
            <a:pPr marL="0" indent="0">
              <a:buFontTx/>
              <a:buNone/>
            </a:pPr>
            <a:r>
              <a:rPr lang="en-US" altLang="en-US" dirty="0"/>
              <a:t>A ceremonial marriage is a formal marriage performed in the presence of a person </a:t>
            </a:r>
            <a:r>
              <a:rPr lang="en-US" altLang="en-US" u="sng" dirty="0"/>
              <a:t>authorized</a:t>
            </a:r>
            <a:r>
              <a:rPr lang="en-US" altLang="en-US" dirty="0"/>
              <a:t> by law to conduct marriages.</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2" name="Rectangle 4"/>
          <p:cNvSpPr>
            <a:spLocks noChangeArrowheads="1"/>
          </p:cNvSpPr>
          <p:nvPr/>
        </p:nvSpPr>
        <p:spPr bwMode="auto">
          <a:xfrm>
            <a:off x="488950" y="1482725"/>
            <a:ext cx="4797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615" name="Rectangle 7"/>
          <p:cNvSpPr>
            <a:spLocks noChangeArrowheads="1"/>
          </p:cNvSpPr>
          <p:nvPr/>
        </p:nvSpPr>
        <p:spPr bwMode="auto">
          <a:xfrm>
            <a:off x="488950" y="1482725"/>
            <a:ext cx="4797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613" name="Rectangle 5"/>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52614" name="Rectangle 6"/>
          <p:cNvSpPr>
            <a:spLocks noGrp="1" noChangeArrowheads="1"/>
          </p:cNvSpPr>
          <p:nvPr>
            <p:ph type="body" idx="1"/>
          </p:nvPr>
        </p:nvSpPr>
        <p:spPr/>
        <p:txBody>
          <a:bodyPr/>
          <a:lstStyle/>
          <a:p>
            <a:pPr marL="0" indent="0">
              <a:buFontTx/>
              <a:buNone/>
            </a:pPr>
            <a:r>
              <a:rPr lang="en-US" altLang="en-US" dirty="0"/>
              <a:t>A </a:t>
            </a:r>
            <a:r>
              <a:rPr lang="en-US" altLang="en-US" b="1" dirty="0"/>
              <a:t>common-law marriage</a:t>
            </a:r>
            <a:r>
              <a:rPr lang="en-US" altLang="en-US" dirty="0"/>
              <a:t> is a marriage</a:t>
            </a:r>
            <a:r>
              <a:rPr lang="en-US" altLang="en-US" b="1" dirty="0"/>
              <a:t> </a:t>
            </a:r>
            <a:r>
              <a:rPr lang="en-US" altLang="en-US" dirty="0"/>
              <a:t>created by </a:t>
            </a:r>
            <a:r>
              <a:rPr lang="en-US" altLang="en-US" u="sng" dirty="0"/>
              <a:t>agreement</a:t>
            </a:r>
            <a:r>
              <a:rPr lang="en-US" altLang="en-US" dirty="0"/>
              <a:t> of the parties without a formal ceremony. </a:t>
            </a:r>
          </a:p>
          <a:p>
            <a:pPr marL="0" indent="0">
              <a:buFontTx/>
              <a:buNone/>
            </a:pPr>
            <a:r>
              <a:rPr lang="en-US" altLang="en-US" dirty="0"/>
              <a:t>Common-law marriages are </a:t>
            </a:r>
            <a:r>
              <a:rPr lang="en-US" altLang="en-US" u="sng" dirty="0"/>
              <a:t>recognized</a:t>
            </a:r>
            <a:r>
              <a:rPr lang="en-US" altLang="en-US" dirty="0"/>
              <a:t> only by 11 states and the District of Columbia.</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59779" name="Rectangle 3"/>
          <p:cNvSpPr>
            <a:spLocks noGrp="1" noChangeArrowheads="1"/>
          </p:cNvSpPr>
          <p:nvPr>
            <p:ph type="body" idx="1"/>
          </p:nvPr>
        </p:nvSpPr>
        <p:spPr>
          <a:xfrm>
            <a:off x="457200" y="1371600"/>
            <a:ext cx="8229600" cy="4305300"/>
          </a:xfrm>
        </p:spPr>
        <p:txBody>
          <a:bodyPr/>
          <a:lstStyle/>
          <a:p>
            <a:pPr marL="0" indent="0">
              <a:buFontTx/>
              <a:buNone/>
            </a:pPr>
            <a:r>
              <a:rPr lang="en-US" altLang="en-US" dirty="0"/>
              <a:t>Some marriages are </a:t>
            </a:r>
            <a:r>
              <a:rPr lang="en-US" altLang="en-US" u="sng" dirty="0"/>
              <a:t>prohibited</a:t>
            </a:r>
            <a:r>
              <a:rPr lang="en-US" altLang="en-US" dirty="0"/>
              <a:t> by law, including:</a:t>
            </a:r>
          </a:p>
        </p:txBody>
      </p:sp>
      <p:pic>
        <p:nvPicPr>
          <p:cNvPr id="459780" name="Picture 4" descr="3 box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98800"/>
            <a:ext cx="8550275" cy="1568450"/>
          </a:xfrm>
          <a:prstGeom prst="rect">
            <a:avLst/>
          </a:prstGeom>
          <a:noFill/>
          <a:extLst>
            <a:ext uri="{909E8E84-426E-40DD-AFC4-6F175D3DCCD1}">
              <a14:hiddenFill xmlns:a14="http://schemas.microsoft.com/office/drawing/2010/main">
                <a:solidFill>
                  <a:srgbClr val="FFFFFF"/>
                </a:solidFill>
              </a14:hiddenFill>
            </a:ext>
          </a:extLst>
        </p:spPr>
      </p:pic>
      <p:sp>
        <p:nvSpPr>
          <p:cNvPr id="459781" name="Text Box 5"/>
          <p:cNvSpPr txBox="1">
            <a:spLocks noChangeArrowheads="1"/>
          </p:cNvSpPr>
          <p:nvPr/>
        </p:nvSpPr>
        <p:spPr bwMode="auto">
          <a:xfrm>
            <a:off x="685800" y="3595688"/>
            <a:ext cx="18859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b="1"/>
              <a:t>bigamy</a:t>
            </a:r>
          </a:p>
        </p:txBody>
      </p:sp>
      <p:sp>
        <p:nvSpPr>
          <p:cNvPr id="459782" name="Text Box 6"/>
          <p:cNvSpPr txBox="1">
            <a:spLocks noChangeArrowheads="1"/>
          </p:cNvSpPr>
          <p:nvPr/>
        </p:nvSpPr>
        <p:spPr bwMode="auto">
          <a:xfrm>
            <a:off x="3625850" y="3595688"/>
            <a:ext cx="18859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b="1"/>
              <a:t>polygamy</a:t>
            </a:r>
          </a:p>
        </p:txBody>
      </p:sp>
      <p:sp>
        <p:nvSpPr>
          <p:cNvPr id="459783" name="Text Box 7"/>
          <p:cNvSpPr txBox="1">
            <a:spLocks noChangeArrowheads="1"/>
          </p:cNvSpPr>
          <p:nvPr/>
        </p:nvSpPr>
        <p:spPr bwMode="auto">
          <a:xfrm>
            <a:off x="6426200" y="3595688"/>
            <a:ext cx="21399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b="1"/>
              <a:t>consanguinity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59783"/>
                                        </p:tgtEl>
                                        <p:attrNameLst>
                                          <p:attrName>style.visibility</p:attrName>
                                        </p:attrNameLst>
                                      </p:cBhvr>
                                      <p:to>
                                        <p:strVal val="visible"/>
                                      </p:to>
                                    </p:set>
                                    <p:anim calcmode="lin" valueType="num">
                                      <p:cBhvr>
                                        <p:cTn id="7" dur="500" fill="hold"/>
                                        <p:tgtEl>
                                          <p:spTgt spid="459783"/>
                                        </p:tgtEl>
                                        <p:attrNameLst>
                                          <p:attrName>ppt_w</p:attrName>
                                        </p:attrNameLst>
                                      </p:cBhvr>
                                      <p:tavLst>
                                        <p:tav tm="0">
                                          <p:val>
                                            <p:fltVal val="0"/>
                                          </p:val>
                                        </p:tav>
                                        <p:tav tm="100000">
                                          <p:val>
                                            <p:strVal val="#ppt_w"/>
                                          </p:val>
                                        </p:tav>
                                      </p:tavLst>
                                    </p:anim>
                                    <p:anim calcmode="lin" valueType="num">
                                      <p:cBhvr>
                                        <p:cTn id="8" dur="500" fill="hold"/>
                                        <p:tgtEl>
                                          <p:spTgt spid="459783"/>
                                        </p:tgtEl>
                                        <p:attrNameLst>
                                          <p:attrName>ppt_h</p:attrName>
                                        </p:attrNameLst>
                                      </p:cBhvr>
                                      <p:tavLst>
                                        <p:tav tm="0">
                                          <p:val>
                                            <p:fltVal val="0"/>
                                          </p:val>
                                        </p:tav>
                                        <p:tav tm="100000">
                                          <p:val>
                                            <p:strVal val="#ppt_h"/>
                                          </p:val>
                                        </p:tav>
                                      </p:tavLst>
                                    </p:anim>
                                    <p:animEffect transition="in" filter="fade">
                                      <p:cBhvr>
                                        <p:cTn id="9" dur="500"/>
                                        <p:tgtEl>
                                          <p:spTgt spid="45978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59782"/>
                                        </p:tgtEl>
                                        <p:attrNameLst>
                                          <p:attrName>style.visibility</p:attrName>
                                        </p:attrNameLst>
                                      </p:cBhvr>
                                      <p:to>
                                        <p:strVal val="visible"/>
                                      </p:to>
                                    </p:set>
                                    <p:anim calcmode="lin" valueType="num">
                                      <p:cBhvr>
                                        <p:cTn id="12" dur="500" fill="hold"/>
                                        <p:tgtEl>
                                          <p:spTgt spid="459782"/>
                                        </p:tgtEl>
                                        <p:attrNameLst>
                                          <p:attrName>ppt_w</p:attrName>
                                        </p:attrNameLst>
                                      </p:cBhvr>
                                      <p:tavLst>
                                        <p:tav tm="0">
                                          <p:val>
                                            <p:fltVal val="0"/>
                                          </p:val>
                                        </p:tav>
                                        <p:tav tm="100000">
                                          <p:val>
                                            <p:strVal val="#ppt_w"/>
                                          </p:val>
                                        </p:tav>
                                      </p:tavLst>
                                    </p:anim>
                                    <p:anim calcmode="lin" valueType="num">
                                      <p:cBhvr>
                                        <p:cTn id="13" dur="500" fill="hold"/>
                                        <p:tgtEl>
                                          <p:spTgt spid="459782"/>
                                        </p:tgtEl>
                                        <p:attrNameLst>
                                          <p:attrName>ppt_h</p:attrName>
                                        </p:attrNameLst>
                                      </p:cBhvr>
                                      <p:tavLst>
                                        <p:tav tm="0">
                                          <p:val>
                                            <p:fltVal val="0"/>
                                          </p:val>
                                        </p:tav>
                                        <p:tav tm="100000">
                                          <p:val>
                                            <p:strVal val="#ppt_h"/>
                                          </p:val>
                                        </p:tav>
                                      </p:tavLst>
                                    </p:anim>
                                    <p:animEffect transition="in" filter="fade">
                                      <p:cBhvr>
                                        <p:cTn id="14" dur="500"/>
                                        <p:tgtEl>
                                          <p:spTgt spid="45978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59781"/>
                                        </p:tgtEl>
                                        <p:attrNameLst>
                                          <p:attrName>style.visibility</p:attrName>
                                        </p:attrNameLst>
                                      </p:cBhvr>
                                      <p:to>
                                        <p:strVal val="visible"/>
                                      </p:to>
                                    </p:set>
                                    <p:anim calcmode="lin" valueType="num">
                                      <p:cBhvr>
                                        <p:cTn id="17" dur="500" fill="hold"/>
                                        <p:tgtEl>
                                          <p:spTgt spid="459781"/>
                                        </p:tgtEl>
                                        <p:attrNameLst>
                                          <p:attrName>ppt_w</p:attrName>
                                        </p:attrNameLst>
                                      </p:cBhvr>
                                      <p:tavLst>
                                        <p:tav tm="0">
                                          <p:val>
                                            <p:fltVal val="0"/>
                                          </p:val>
                                        </p:tav>
                                        <p:tav tm="100000">
                                          <p:val>
                                            <p:strVal val="#ppt_w"/>
                                          </p:val>
                                        </p:tav>
                                      </p:tavLst>
                                    </p:anim>
                                    <p:anim calcmode="lin" valueType="num">
                                      <p:cBhvr>
                                        <p:cTn id="18" dur="500" fill="hold"/>
                                        <p:tgtEl>
                                          <p:spTgt spid="459781"/>
                                        </p:tgtEl>
                                        <p:attrNameLst>
                                          <p:attrName>ppt_h</p:attrName>
                                        </p:attrNameLst>
                                      </p:cBhvr>
                                      <p:tavLst>
                                        <p:tav tm="0">
                                          <p:val>
                                            <p:fltVal val="0"/>
                                          </p:val>
                                        </p:tav>
                                        <p:tav tm="100000">
                                          <p:val>
                                            <p:strVal val="#ppt_h"/>
                                          </p:val>
                                        </p:tav>
                                      </p:tavLst>
                                    </p:anim>
                                    <p:animEffect transition="in" filter="fade">
                                      <p:cBhvr>
                                        <p:cTn id="19" dur="500"/>
                                        <p:tgtEl>
                                          <p:spTgt spid="459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1" grpId="0"/>
      <p:bldP spid="459782" grpId="0"/>
      <p:bldP spid="4597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8" name="Rectangle 8"/>
          <p:cNvSpPr>
            <a:spLocks noChangeArrowheads="1"/>
          </p:cNvSpPr>
          <p:nvPr/>
        </p:nvSpPr>
        <p:spPr bwMode="auto">
          <a:xfrm>
            <a:off x="488950" y="4289425"/>
            <a:ext cx="29432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09" name="Rectangle 9"/>
          <p:cNvSpPr>
            <a:spLocks noChangeArrowheads="1"/>
          </p:cNvSpPr>
          <p:nvPr/>
        </p:nvSpPr>
        <p:spPr bwMode="auto">
          <a:xfrm>
            <a:off x="488950" y="4289425"/>
            <a:ext cx="29432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06" name="Rectangle 6"/>
          <p:cNvSpPr>
            <a:spLocks noChangeArrowheads="1"/>
          </p:cNvSpPr>
          <p:nvPr/>
        </p:nvSpPr>
        <p:spPr bwMode="auto">
          <a:xfrm>
            <a:off x="476250" y="2892425"/>
            <a:ext cx="2003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07" name="Rectangle 7"/>
          <p:cNvSpPr>
            <a:spLocks noChangeArrowheads="1"/>
          </p:cNvSpPr>
          <p:nvPr/>
        </p:nvSpPr>
        <p:spPr bwMode="auto">
          <a:xfrm>
            <a:off x="476250" y="2892425"/>
            <a:ext cx="2003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02" name="Rectangle 2"/>
          <p:cNvSpPr>
            <a:spLocks noChangeArrowheads="1"/>
          </p:cNvSpPr>
          <p:nvPr/>
        </p:nvSpPr>
        <p:spPr bwMode="auto">
          <a:xfrm>
            <a:off x="488950" y="1482725"/>
            <a:ext cx="1571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03" name="Rectangle 3"/>
          <p:cNvSpPr>
            <a:spLocks noChangeArrowheads="1"/>
          </p:cNvSpPr>
          <p:nvPr/>
        </p:nvSpPr>
        <p:spPr bwMode="auto">
          <a:xfrm>
            <a:off x="488950" y="1482725"/>
            <a:ext cx="1571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04" name="Rectangle 4"/>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60805" name="Rectangle 5"/>
          <p:cNvSpPr>
            <a:spLocks noGrp="1" noChangeArrowheads="1"/>
          </p:cNvSpPr>
          <p:nvPr>
            <p:ph type="body" idx="1"/>
          </p:nvPr>
        </p:nvSpPr>
        <p:spPr/>
        <p:txBody>
          <a:bodyPr/>
          <a:lstStyle/>
          <a:p>
            <a:pPr marL="0" indent="0">
              <a:buFontTx/>
              <a:buNone/>
            </a:pPr>
            <a:r>
              <a:rPr lang="en-US" altLang="en-US" b="1" dirty="0"/>
              <a:t>Bigamy</a:t>
            </a:r>
            <a:r>
              <a:rPr lang="en-US" altLang="en-US" dirty="0"/>
              <a:t> is having </a:t>
            </a:r>
            <a:r>
              <a:rPr lang="en-US" altLang="en-US" u="sng" dirty="0"/>
              <a:t>two</a:t>
            </a:r>
            <a:r>
              <a:rPr lang="en-US" altLang="en-US" dirty="0"/>
              <a:t> spouses at the same time.</a:t>
            </a:r>
          </a:p>
          <a:p>
            <a:pPr marL="0" indent="0">
              <a:buFontTx/>
              <a:buNone/>
            </a:pPr>
            <a:r>
              <a:rPr lang="en-US" altLang="en-US" b="1" dirty="0"/>
              <a:t>Polygamy</a:t>
            </a:r>
            <a:r>
              <a:rPr lang="en-US" altLang="en-US" dirty="0"/>
              <a:t> is having </a:t>
            </a:r>
            <a:r>
              <a:rPr lang="en-US" altLang="en-US" u="sng" dirty="0"/>
              <a:t>more</a:t>
            </a:r>
            <a:r>
              <a:rPr lang="en-US" altLang="en-US" dirty="0"/>
              <a:t> than two spouses at the same time.</a:t>
            </a:r>
          </a:p>
          <a:p>
            <a:pPr marL="0" indent="0">
              <a:buFontTx/>
              <a:buNone/>
            </a:pPr>
            <a:r>
              <a:rPr lang="en-US" altLang="en-US" b="1" dirty="0"/>
              <a:t>Consanguinity</a:t>
            </a:r>
            <a:r>
              <a:rPr lang="en-US" altLang="en-US" dirty="0"/>
              <a:t> is having a spouse </a:t>
            </a:r>
            <a:r>
              <a:rPr lang="en-US" altLang="en-US" u="sng" dirty="0"/>
              <a:t>related</a:t>
            </a:r>
            <a:r>
              <a:rPr lang="en-US" altLang="en-US" dirty="0"/>
              <a:t> by blood.</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32" name="Rectangle 8"/>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61833" name="Rectangle 9"/>
          <p:cNvSpPr>
            <a:spLocks noGrp="1" noChangeArrowheads="1"/>
          </p:cNvSpPr>
          <p:nvPr>
            <p:ph type="body" idx="1"/>
          </p:nvPr>
        </p:nvSpPr>
        <p:spPr/>
        <p:txBody>
          <a:bodyPr/>
          <a:lstStyle/>
          <a:p>
            <a:pPr marL="0" indent="0">
              <a:buFontTx/>
              <a:buNone/>
            </a:pPr>
            <a:r>
              <a:rPr lang="en-US" altLang="en-US" dirty="0"/>
              <a:t>There are several requirements necessary for a marriage to be </a:t>
            </a:r>
            <a:r>
              <a:rPr lang="en-US" altLang="en-US" u="sng" dirty="0"/>
              <a:t>legal</a:t>
            </a:r>
            <a:r>
              <a:rPr lang="en-US" altLang="en-US" dirty="0"/>
              <a:t>, including:</a:t>
            </a:r>
          </a:p>
        </p:txBody>
      </p:sp>
      <p:pic>
        <p:nvPicPr>
          <p:cNvPr id="461834" name="Picture 10" descr="4 yellow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0" y="2717800"/>
            <a:ext cx="6003925" cy="3275013"/>
          </a:xfrm>
          <a:prstGeom prst="rect">
            <a:avLst/>
          </a:prstGeom>
          <a:noFill/>
          <a:extLst>
            <a:ext uri="{909E8E84-426E-40DD-AFC4-6F175D3DCCD1}">
              <a14:hiddenFill xmlns:a14="http://schemas.microsoft.com/office/drawing/2010/main">
                <a:solidFill>
                  <a:srgbClr val="FFFFFF"/>
                </a:solidFill>
              </a14:hiddenFill>
            </a:ext>
          </a:extLst>
        </p:spPr>
      </p:pic>
      <p:sp>
        <p:nvSpPr>
          <p:cNvPr id="461835" name="Rectangle 11"/>
          <p:cNvSpPr>
            <a:spLocks noChangeArrowheads="1"/>
          </p:cNvSpPr>
          <p:nvPr/>
        </p:nvSpPr>
        <p:spPr bwMode="auto">
          <a:xfrm>
            <a:off x="1755775" y="2932113"/>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u="sng" dirty="0"/>
              <a:t>age</a:t>
            </a:r>
            <a:r>
              <a:rPr lang="en-US" altLang="en-US" sz="2400" b="1" dirty="0"/>
              <a:t> requirement</a:t>
            </a:r>
          </a:p>
        </p:txBody>
      </p:sp>
      <p:sp>
        <p:nvSpPr>
          <p:cNvPr id="461836" name="Rectangle 12"/>
          <p:cNvSpPr>
            <a:spLocks noChangeArrowheads="1"/>
          </p:cNvSpPr>
          <p:nvPr/>
        </p:nvSpPr>
        <p:spPr bwMode="auto">
          <a:xfrm>
            <a:off x="1755775" y="370681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marriage license</a:t>
            </a:r>
          </a:p>
        </p:txBody>
      </p:sp>
      <p:sp>
        <p:nvSpPr>
          <p:cNvPr id="461837" name="Rectangle 13"/>
          <p:cNvSpPr>
            <a:spLocks noChangeArrowheads="1"/>
          </p:cNvSpPr>
          <p:nvPr/>
        </p:nvSpPr>
        <p:spPr bwMode="auto">
          <a:xfrm>
            <a:off x="1755775" y="4456113"/>
            <a:ext cx="2246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u="sng" dirty="0"/>
              <a:t>waiting</a:t>
            </a:r>
            <a:r>
              <a:rPr lang="en-US" altLang="en-US" sz="2400" b="1" dirty="0"/>
              <a:t> period</a:t>
            </a:r>
          </a:p>
        </p:txBody>
      </p:sp>
      <p:sp>
        <p:nvSpPr>
          <p:cNvPr id="461838" name="Rectangle 14"/>
          <p:cNvSpPr>
            <a:spLocks noChangeArrowheads="1"/>
          </p:cNvSpPr>
          <p:nvPr/>
        </p:nvSpPr>
        <p:spPr bwMode="auto">
          <a:xfrm>
            <a:off x="1755775" y="5218113"/>
            <a:ext cx="480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blood test/physical examination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61835"/>
                                        </p:tgtEl>
                                        <p:attrNameLst>
                                          <p:attrName>style.visibility</p:attrName>
                                        </p:attrNameLst>
                                      </p:cBhvr>
                                      <p:to>
                                        <p:strVal val="visible"/>
                                      </p:to>
                                    </p:set>
                                    <p:anim calcmode="lin" valueType="num">
                                      <p:cBhvr>
                                        <p:cTn id="7" dur="1000" fill="hold"/>
                                        <p:tgtEl>
                                          <p:spTgt spid="461835"/>
                                        </p:tgtEl>
                                        <p:attrNameLst>
                                          <p:attrName>ppt_w</p:attrName>
                                        </p:attrNameLst>
                                      </p:cBhvr>
                                      <p:tavLst>
                                        <p:tav tm="0">
                                          <p:val>
                                            <p:strVal val="#ppt_w*0.70"/>
                                          </p:val>
                                        </p:tav>
                                        <p:tav tm="100000">
                                          <p:val>
                                            <p:strVal val="#ppt_w"/>
                                          </p:val>
                                        </p:tav>
                                      </p:tavLst>
                                    </p:anim>
                                    <p:anim calcmode="lin" valueType="num">
                                      <p:cBhvr>
                                        <p:cTn id="8" dur="1000" fill="hold"/>
                                        <p:tgtEl>
                                          <p:spTgt spid="461835"/>
                                        </p:tgtEl>
                                        <p:attrNameLst>
                                          <p:attrName>ppt_h</p:attrName>
                                        </p:attrNameLst>
                                      </p:cBhvr>
                                      <p:tavLst>
                                        <p:tav tm="0">
                                          <p:val>
                                            <p:strVal val="#ppt_h"/>
                                          </p:val>
                                        </p:tav>
                                        <p:tav tm="100000">
                                          <p:val>
                                            <p:strVal val="#ppt_h"/>
                                          </p:val>
                                        </p:tav>
                                      </p:tavLst>
                                    </p:anim>
                                    <p:animEffect transition="in" filter="fade">
                                      <p:cBhvr>
                                        <p:cTn id="9" dur="1000"/>
                                        <p:tgtEl>
                                          <p:spTgt spid="46183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61836"/>
                                        </p:tgtEl>
                                        <p:attrNameLst>
                                          <p:attrName>style.visibility</p:attrName>
                                        </p:attrNameLst>
                                      </p:cBhvr>
                                      <p:to>
                                        <p:strVal val="visible"/>
                                      </p:to>
                                    </p:set>
                                    <p:anim calcmode="lin" valueType="num">
                                      <p:cBhvr>
                                        <p:cTn id="12" dur="1000" fill="hold"/>
                                        <p:tgtEl>
                                          <p:spTgt spid="461836"/>
                                        </p:tgtEl>
                                        <p:attrNameLst>
                                          <p:attrName>ppt_w</p:attrName>
                                        </p:attrNameLst>
                                      </p:cBhvr>
                                      <p:tavLst>
                                        <p:tav tm="0">
                                          <p:val>
                                            <p:strVal val="#ppt_w*0.70"/>
                                          </p:val>
                                        </p:tav>
                                        <p:tav tm="100000">
                                          <p:val>
                                            <p:strVal val="#ppt_w"/>
                                          </p:val>
                                        </p:tav>
                                      </p:tavLst>
                                    </p:anim>
                                    <p:anim calcmode="lin" valueType="num">
                                      <p:cBhvr>
                                        <p:cTn id="13" dur="1000" fill="hold"/>
                                        <p:tgtEl>
                                          <p:spTgt spid="461836"/>
                                        </p:tgtEl>
                                        <p:attrNameLst>
                                          <p:attrName>ppt_h</p:attrName>
                                        </p:attrNameLst>
                                      </p:cBhvr>
                                      <p:tavLst>
                                        <p:tav tm="0">
                                          <p:val>
                                            <p:strVal val="#ppt_h"/>
                                          </p:val>
                                        </p:tav>
                                        <p:tav tm="100000">
                                          <p:val>
                                            <p:strVal val="#ppt_h"/>
                                          </p:val>
                                        </p:tav>
                                      </p:tavLst>
                                    </p:anim>
                                    <p:animEffect transition="in" filter="fade">
                                      <p:cBhvr>
                                        <p:cTn id="14" dur="1000"/>
                                        <p:tgtEl>
                                          <p:spTgt spid="46183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61837"/>
                                        </p:tgtEl>
                                        <p:attrNameLst>
                                          <p:attrName>style.visibility</p:attrName>
                                        </p:attrNameLst>
                                      </p:cBhvr>
                                      <p:to>
                                        <p:strVal val="visible"/>
                                      </p:to>
                                    </p:set>
                                    <p:anim calcmode="lin" valueType="num">
                                      <p:cBhvr>
                                        <p:cTn id="17" dur="1000" fill="hold"/>
                                        <p:tgtEl>
                                          <p:spTgt spid="461837"/>
                                        </p:tgtEl>
                                        <p:attrNameLst>
                                          <p:attrName>ppt_w</p:attrName>
                                        </p:attrNameLst>
                                      </p:cBhvr>
                                      <p:tavLst>
                                        <p:tav tm="0">
                                          <p:val>
                                            <p:strVal val="#ppt_w*0.70"/>
                                          </p:val>
                                        </p:tav>
                                        <p:tav tm="100000">
                                          <p:val>
                                            <p:strVal val="#ppt_w"/>
                                          </p:val>
                                        </p:tav>
                                      </p:tavLst>
                                    </p:anim>
                                    <p:anim calcmode="lin" valueType="num">
                                      <p:cBhvr>
                                        <p:cTn id="18" dur="1000" fill="hold"/>
                                        <p:tgtEl>
                                          <p:spTgt spid="461837"/>
                                        </p:tgtEl>
                                        <p:attrNameLst>
                                          <p:attrName>ppt_h</p:attrName>
                                        </p:attrNameLst>
                                      </p:cBhvr>
                                      <p:tavLst>
                                        <p:tav tm="0">
                                          <p:val>
                                            <p:strVal val="#ppt_h"/>
                                          </p:val>
                                        </p:tav>
                                        <p:tav tm="100000">
                                          <p:val>
                                            <p:strVal val="#ppt_h"/>
                                          </p:val>
                                        </p:tav>
                                      </p:tavLst>
                                    </p:anim>
                                    <p:animEffect transition="in" filter="fade">
                                      <p:cBhvr>
                                        <p:cTn id="19" dur="1000"/>
                                        <p:tgtEl>
                                          <p:spTgt spid="46183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61838"/>
                                        </p:tgtEl>
                                        <p:attrNameLst>
                                          <p:attrName>style.visibility</p:attrName>
                                        </p:attrNameLst>
                                      </p:cBhvr>
                                      <p:to>
                                        <p:strVal val="visible"/>
                                      </p:to>
                                    </p:set>
                                    <p:anim calcmode="lin" valueType="num">
                                      <p:cBhvr>
                                        <p:cTn id="22" dur="1000" fill="hold"/>
                                        <p:tgtEl>
                                          <p:spTgt spid="461838"/>
                                        </p:tgtEl>
                                        <p:attrNameLst>
                                          <p:attrName>ppt_w</p:attrName>
                                        </p:attrNameLst>
                                      </p:cBhvr>
                                      <p:tavLst>
                                        <p:tav tm="0">
                                          <p:val>
                                            <p:strVal val="#ppt_w*0.70"/>
                                          </p:val>
                                        </p:tav>
                                        <p:tav tm="100000">
                                          <p:val>
                                            <p:strVal val="#ppt_w"/>
                                          </p:val>
                                        </p:tav>
                                      </p:tavLst>
                                    </p:anim>
                                    <p:anim calcmode="lin" valueType="num">
                                      <p:cBhvr>
                                        <p:cTn id="23" dur="1000" fill="hold"/>
                                        <p:tgtEl>
                                          <p:spTgt spid="461838"/>
                                        </p:tgtEl>
                                        <p:attrNameLst>
                                          <p:attrName>ppt_h</p:attrName>
                                        </p:attrNameLst>
                                      </p:cBhvr>
                                      <p:tavLst>
                                        <p:tav tm="0">
                                          <p:val>
                                            <p:strVal val="#ppt_h"/>
                                          </p:val>
                                        </p:tav>
                                        <p:tav tm="100000">
                                          <p:val>
                                            <p:strVal val="#ppt_h"/>
                                          </p:val>
                                        </p:tav>
                                      </p:tavLst>
                                    </p:anim>
                                    <p:animEffect transition="in" filter="fade">
                                      <p:cBhvr>
                                        <p:cTn id="24" dur="1000"/>
                                        <p:tgtEl>
                                          <p:spTgt spid="46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35" grpId="0"/>
      <p:bldP spid="461836" grpId="0"/>
      <p:bldP spid="461837" grpId="0"/>
      <p:bldP spid="4618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6" name="Rectangle 8"/>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62857" name="Rectangle 9"/>
          <p:cNvSpPr>
            <a:spLocks noGrp="1" noChangeArrowheads="1"/>
          </p:cNvSpPr>
          <p:nvPr>
            <p:ph type="body" idx="1"/>
          </p:nvPr>
        </p:nvSpPr>
        <p:spPr/>
        <p:txBody>
          <a:bodyPr/>
          <a:lstStyle/>
          <a:p>
            <a:pPr marL="0" indent="0">
              <a:buFontTx/>
              <a:buNone/>
            </a:pPr>
            <a:r>
              <a:rPr lang="en-US" altLang="en-US" dirty="0"/>
              <a:t>In almost every state, one must be at least 18 years of age to </a:t>
            </a:r>
            <a:r>
              <a:rPr lang="en-US" altLang="en-US" u="sng" dirty="0"/>
              <a:t>legally</a:t>
            </a:r>
            <a:r>
              <a:rPr lang="en-US" altLang="en-US" dirty="0"/>
              <a:t> marry. </a:t>
            </a:r>
          </a:p>
          <a:p>
            <a:pPr marL="0" indent="0">
              <a:buFontTx/>
              <a:buNone/>
            </a:pPr>
            <a:r>
              <a:rPr lang="en-US" altLang="en-US" dirty="0"/>
              <a:t>Minors can marry only with the </a:t>
            </a:r>
            <a:r>
              <a:rPr lang="en-US" altLang="en-US" u="sng" dirty="0"/>
              <a:t>consent</a:t>
            </a:r>
            <a:r>
              <a:rPr lang="en-US" altLang="en-US" dirty="0"/>
              <a:t> of a parent or guardian.</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63875" name="Rectangle 3"/>
          <p:cNvSpPr>
            <a:spLocks noGrp="1" noChangeArrowheads="1"/>
          </p:cNvSpPr>
          <p:nvPr>
            <p:ph type="body" idx="1"/>
          </p:nvPr>
        </p:nvSpPr>
        <p:spPr/>
        <p:txBody>
          <a:bodyPr/>
          <a:lstStyle/>
          <a:p>
            <a:pPr marL="0" indent="0">
              <a:buFontTx/>
              <a:buNone/>
            </a:pPr>
            <a:r>
              <a:rPr lang="en-US" altLang="en-US" dirty="0"/>
              <a:t>A marriage license is a certificate from a government office granting </a:t>
            </a:r>
            <a:r>
              <a:rPr lang="en-US" altLang="en-US" u="sng" dirty="0"/>
              <a:t>legal</a:t>
            </a:r>
            <a:r>
              <a:rPr lang="en-US" altLang="en-US" dirty="0"/>
              <a:t> permission to marry.</a:t>
            </a:r>
          </a:p>
          <a:p>
            <a:pPr marL="0" indent="0">
              <a:buFontTx/>
              <a:buNone/>
            </a:pPr>
            <a:r>
              <a:rPr lang="en-US" altLang="en-US" dirty="0"/>
              <a:t>A common-law marriage does </a:t>
            </a:r>
            <a:r>
              <a:rPr lang="en-US" altLang="en-US" u="sng" dirty="0"/>
              <a:t>not</a:t>
            </a:r>
            <a:r>
              <a:rPr lang="en-US" altLang="en-US" dirty="0"/>
              <a:t> require a marriage license.</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next button">
            <a:hlinkClick r:id="" action="ppaction://hlinkshowjump?jump=nextslide"/>
          </p:cNvPr>
          <p:cNvPicPr>
            <a:picLocks noChangeAspect="1" noChangeArrowheads="1"/>
          </p:cNvPicPr>
          <p:nvPr/>
        </p:nvPicPr>
        <p:blipFill>
          <a:blip r:embed="rId4" cstate="print"/>
          <a:srcRect/>
          <a:stretch>
            <a:fillRect/>
          </a:stretch>
        </p:blipFill>
        <p:spPr bwMode="auto">
          <a:xfrm>
            <a:off x="6096000" y="5781675"/>
            <a:ext cx="2114550" cy="725488"/>
          </a:xfrm>
          <a:prstGeom prst="rect">
            <a:avLst/>
          </a:prstGeom>
          <a:noFill/>
        </p:spPr>
      </p:pic>
      <p:sp>
        <p:nvSpPr>
          <p:cNvPr id="35873" name="Text Box 33"/>
          <p:cNvSpPr txBox="1">
            <a:spLocks noChangeArrowheads="1"/>
          </p:cNvSpPr>
          <p:nvPr/>
        </p:nvSpPr>
        <p:spPr bwMode="auto">
          <a:xfrm>
            <a:off x="5534025" y="895350"/>
            <a:ext cx="3178175" cy="1311275"/>
          </a:xfrm>
          <a:prstGeom prst="rect">
            <a:avLst/>
          </a:prstGeom>
          <a:noFill/>
          <a:ln w="9525">
            <a:noFill/>
            <a:miter lim="800000"/>
            <a:headEnd/>
            <a:tailEnd/>
          </a:ln>
          <a:effectLst/>
        </p:spPr>
        <p:txBody>
          <a:bodyPr wrap="none">
            <a:spAutoFit/>
          </a:bodyPr>
          <a:lstStyle/>
          <a:p>
            <a:r>
              <a:rPr lang="en-US" sz="4000" b="1">
                <a:solidFill>
                  <a:srgbClr val="FFCC00"/>
                </a:solidFill>
              </a:rPr>
              <a:t>Chapter 20</a:t>
            </a:r>
            <a:br>
              <a:rPr lang="en-US" sz="4000" b="1">
                <a:solidFill>
                  <a:srgbClr val="FFCC00"/>
                </a:solidFill>
              </a:rPr>
            </a:br>
            <a:r>
              <a:rPr lang="en-US" sz="4000" b="1">
                <a:solidFill>
                  <a:srgbClr val="FFCC00"/>
                </a:solidFill>
              </a:rPr>
              <a:t>Assessment</a:t>
            </a:r>
          </a:p>
        </p:txBody>
      </p:sp>
      <p:sp>
        <p:nvSpPr>
          <p:cNvPr id="35874" name="Text Box 34"/>
          <p:cNvSpPr txBox="1">
            <a:spLocks noChangeArrowheads="1"/>
          </p:cNvSpPr>
          <p:nvPr/>
        </p:nvSpPr>
        <p:spPr bwMode="auto">
          <a:xfrm>
            <a:off x="5534025" y="2468563"/>
            <a:ext cx="3186113" cy="1250950"/>
          </a:xfrm>
          <a:prstGeom prst="rect">
            <a:avLst/>
          </a:prstGeom>
          <a:noFill/>
          <a:ln w="9525">
            <a:noFill/>
            <a:miter lim="800000"/>
            <a:headEnd/>
            <a:tailEnd/>
          </a:ln>
          <a:effectLst/>
        </p:spPr>
        <p:txBody>
          <a:bodyPr wrap="none">
            <a:spAutoFit/>
          </a:bodyPr>
          <a:lstStyle/>
          <a:p>
            <a:r>
              <a:rPr lang="en-US" sz="3800" b="1">
                <a:solidFill>
                  <a:schemeClr val="bg1"/>
                </a:solidFill>
              </a:rPr>
              <a:t>Marriage and</a:t>
            </a:r>
            <a:br>
              <a:rPr lang="en-US" sz="3800" b="1">
                <a:solidFill>
                  <a:schemeClr val="bg1"/>
                </a:solidFill>
              </a:rPr>
            </a:br>
            <a:r>
              <a:rPr lang="en-US" sz="3800" b="1">
                <a:solidFill>
                  <a:schemeClr val="bg1"/>
                </a:solidFill>
              </a:rPr>
              <a:t>Divorce</a:t>
            </a:r>
          </a:p>
        </p:txBody>
      </p:sp>
    </p:spTree>
    <p:custDataLst>
      <p:tags r:id="rId1"/>
    </p:custData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PQuestion"/>
          <p:cNvSpPr>
            <a:spLocks noGrp="1" noChangeArrowheads="1"/>
          </p:cNvSpPr>
          <p:nvPr>
            <p:ph type="title"/>
          </p:nvPr>
        </p:nvSpPr>
        <p:spPr>
          <a:xfrm>
            <a:off x="533400" y="1533525"/>
            <a:ext cx="7589838" cy="1397000"/>
          </a:xfrm>
        </p:spPr>
        <p:txBody>
          <a:bodyPr/>
          <a:lstStyle/>
          <a:p>
            <a:r>
              <a:rPr lang="en-US" sz="2800" dirty="0" smtClean="0">
                <a:solidFill>
                  <a:schemeClr val="tx1"/>
                </a:solidFill>
              </a:rPr>
              <a:t>1. A </a:t>
            </a:r>
            <a:r>
              <a:rPr lang="en-US" sz="2800" dirty="0">
                <a:solidFill>
                  <a:schemeClr val="tx1"/>
                </a:solidFill>
              </a:rPr>
              <a:t>marriage</a:t>
            </a:r>
            <a:r>
              <a:rPr lang="en-US" sz="2800" b="0" dirty="0">
                <a:solidFill>
                  <a:schemeClr val="tx1"/>
                </a:solidFill>
              </a:rPr>
              <a:t> </a:t>
            </a:r>
            <a:r>
              <a:rPr lang="en-US" sz="2800" dirty="0">
                <a:solidFill>
                  <a:schemeClr val="tx1"/>
                </a:solidFill>
              </a:rPr>
              <a:t>created by agreement of the parties is called:</a:t>
            </a:r>
          </a:p>
        </p:txBody>
      </p:sp>
      <p:sp>
        <p:nvSpPr>
          <p:cNvPr id="140291" name="TPAnswers"/>
          <p:cNvSpPr>
            <a:spLocks noGrp="1" noChangeArrowheads="1"/>
          </p:cNvSpPr>
          <p:nvPr>
            <p:ph type="body" idx="1"/>
            <p:custDataLst>
              <p:tags r:id="rId2"/>
            </p:custDataLst>
          </p:nvPr>
        </p:nvSpPr>
        <p:spPr>
          <a:xfrm>
            <a:off x="457200" y="3048000"/>
            <a:ext cx="7242175" cy="3429000"/>
          </a:xfrm>
        </p:spPr>
        <p:txBody>
          <a:bodyPr/>
          <a:lstStyle/>
          <a:p>
            <a:pPr marL="990600" lvl="1" indent="-533400">
              <a:lnSpc>
                <a:spcPct val="100000"/>
              </a:lnSpc>
              <a:spcBef>
                <a:spcPct val="20000"/>
              </a:spcBef>
              <a:buFont typeface="+mj-lt"/>
              <a:buAutoNum type="alphaLcPeriod"/>
            </a:pPr>
            <a:r>
              <a:rPr lang="en-US" dirty="0"/>
              <a:t>a formal marriage</a:t>
            </a:r>
          </a:p>
          <a:p>
            <a:pPr marL="990600" lvl="1" indent="-533400">
              <a:lnSpc>
                <a:spcPct val="100000"/>
              </a:lnSpc>
              <a:spcBef>
                <a:spcPct val="20000"/>
              </a:spcBef>
              <a:buFont typeface="+mj-lt"/>
              <a:buAutoNum type="alphaLcPeriod"/>
            </a:pPr>
            <a:r>
              <a:rPr lang="en-US" dirty="0"/>
              <a:t>a ceremonial marriage</a:t>
            </a:r>
          </a:p>
          <a:p>
            <a:pPr marL="990600" lvl="1" indent="-533400">
              <a:lnSpc>
                <a:spcPct val="100000"/>
              </a:lnSpc>
              <a:spcBef>
                <a:spcPct val="20000"/>
              </a:spcBef>
              <a:buFont typeface="+mj-lt"/>
              <a:buAutoNum type="alphaLcPeriod"/>
            </a:pPr>
            <a:r>
              <a:rPr lang="en-US" dirty="0"/>
              <a:t>a common-law marriage</a:t>
            </a:r>
          </a:p>
          <a:p>
            <a:pPr marL="990600" lvl="1" indent="-533400">
              <a:lnSpc>
                <a:spcPct val="100000"/>
              </a:lnSpc>
              <a:spcBef>
                <a:spcPct val="20000"/>
              </a:spcBef>
              <a:buFont typeface="+mj-lt"/>
              <a:buAutoNum type="alphaLcPeriod"/>
            </a:pPr>
            <a:r>
              <a:rPr lang="en-US" dirty="0"/>
              <a:t>bigamy</a:t>
            </a:r>
          </a:p>
        </p:txBody>
      </p:sp>
    </p:spTree>
    <p:custDataLst>
      <p:tags r:id="rId1"/>
    </p:custData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PQuestion"/>
          <p:cNvSpPr>
            <a:spLocks noGrp="1" noChangeArrowheads="1"/>
          </p:cNvSpPr>
          <p:nvPr>
            <p:ph type="title"/>
          </p:nvPr>
        </p:nvSpPr>
        <p:spPr>
          <a:xfrm>
            <a:off x="533400" y="1533525"/>
            <a:ext cx="7859713" cy="1612900"/>
          </a:xfrm>
        </p:spPr>
        <p:txBody>
          <a:bodyPr/>
          <a:lstStyle/>
          <a:p>
            <a:r>
              <a:rPr lang="en-US" sz="2800" dirty="0" smtClean="0">
                <a:solidFill>
                  <a:schemeClr val="tx1"/>
                </a:solidFill>
              </a:rPr>
              <a:t>2. Marriage </a:t>
            </a:r>
            <a:r>
              <a:rPr lang="en-US" sz="2800" dirty="0">
                <a:solidFill>
                  <a:schemeClr val="tx1"/>
                </a:solidFill>
              </a:rPr>
              <a:t>is not only a personal relationship, but a contract.</a:t>
            </a:r>
          </a:p>
        </p:txBody>
      </p:sp>
      <p:sp>
        <p:nvSpPr>
          <p:cNvPr id="141315" name="TPAnswers"/>
          <p:cNvSpPr>
            <a:spLocks noGrp="1" noChangeArrowheads="1"/>
          </p:cNvSpPr>
          <p:nvPr>
            <p:ph type="body" idx="1"/>
            <p:custDataLst>
              <p:tags r:id="rId2"/>
            </p:custDataLst>
          </p:nvPr>
        </p:nvSpPr>
        <p:spPr>
          <a:xfrm>
            <a:off x="457200" y="3276600"/>
            <a:ext cx="4114800" cy="2882900"/>
          </a:xfrm>
        </p:spPr>
        <p:txBody>
          <a:bodyPr/>
          <a:lstStyle/>
          <a:p>
            <a:pPr marL="990600" lvl="1" indent="-533400">
              <a:lnSpc>
                <a:spcPct val="100000"/>
              </a:lnSpc>
              <a:spcBef>
                <a:spcPct val="20000"/>
              </a:spcBef>
              <a:buNone/>
            </a:pPr>
            <a:r>
              <a:rPr lang="en-US" dirty="0" smtClean="0"/>
              <a:t>True or False</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You’ll Learn</a:t>
            </a:r>
            <a:endParaRPr lang="en-US" dirty="0"/>
          </a:p>
        </p:txBody>
      </p:sp>
      <p:sp>
        <p:nvSpPr>
          <p:cNvPr id="3" name="Content Placeholder 2"/>
          <p:cNvSpPr>
            <a:spLocks noGrp="1"/>
          </p:cNvSpPr>
          <p:nvPr>
            <p:ph idx="1"/>
          </p:nvPr>
        </p:nvSpPr>
        <p:spPr>
          <a:xfrm>
            <a:off x="329184" y="1109472"/>
            <a:ext cx="8522208" cy="5047488"/>
          </a:xfrm>
        </p:spPr>
        <p:txBody>
          <a:bodyPr/>
          <a:lstStyle/>
          <a:p>
            <a:pPr lvl="0">
              <a:spcBef>
                <a:spcPts val="0"/>
              </a:spcBef>
            </a:pPr>
            <a:r>
              <a:rPr lang="en-US" dirty="0" smtClean="0"/>
              <a:t>Name the rights and duties involved in marriage.</a:t>
            </a:r>
          </a:p>
          <a:p>
            <a:pPr lvl="0">
              <a:spcBef>
                <a:spcPts val="0"/>
              </a:spcBef>
            </a:pPr>
            <a:r>
              <a:rPr lang="en-US" dirty="0" smtClean="0"/>
              <a:t>Describe the different types of marriages.</a:t>
            </a:r>
          </a:p>
          <a:p>
            <a:pPr lvl="0">
              <a:spcBef>
                <a:spcPts val="0"/>
              </a:spcBef>
            </a:pPr>
            <a:r>
              <a:rPr lang="en-US" dirty="0" smtClean="0"/>
              <a:t>Explain the types of marriages that are prohibited by law.</a:t>
            </a:r>
          </a:p>
          <a:p>
            <a:pPr lvl="0">
              <a:spcBef>
                <a:spcPts val="0"/>
              </a:spcBef>
            </a:pPr>
            <a:r>
              <a:rPr lang="en-US" dirty="0" smtClean="0"/>
              <a:t>List the requirements of a legal marriage.</a:t>
            </a:r>
          </a:p>
          <a:p>
            <a:pPr lvl="0">
              <a:spcBef>
                <a:spcPts val="0"/>
              </a:spcBef>
              <a:buNone/>
            </a:pPr>
            <a:endParaRPr lang="en-US" dirty="0" smtClean="0"/>
          </a:p>
          <a:p>
            <a:pPr marL="0">
              <a:spcBef>
                <a:spcPts val="0"/>
              </a:spcBef>
              <a:buNone/>
            </a:pPr>
            <a:r>
              <a:rPr lang="en-US" dirty="0" smtClean="0"/>
              <a:t>If you ever get married, you need to know what the rights, responsibilities, and requirements of marriage are.</a:t>
            </a:r>
            <a:endParaRPr lang="en-US"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PQuestion"/>
          <p:cNvSpPr>
            <a:spLocks noGrp="1" noChangeArrowheads="1"/>
          </p:cNvSpPr>
          <p:nvPr>
            <p:ph type="title"/>
          </p:nvPr>
        </p:nvSpPr>
        <p:spPr>
          <a:xfrm>
            <a:off x="533400" y="1533525"/>
            <a:ext cx="7761288" cy="1460500"/>
          </a:xfrm>
        </p:spPr>
        <p:txBody>
          <a:bodyPr/>
          <a:lstStyle/>
          <a:p>
            <a:r>
              <a:rPr lang="en-US" sz="2800" dirty="0" smtClean="0">
                <a:solidFill>
                  <a:schemeClr val="tx1"/>
                </a:solidFill>
              </a:rPr>
              <a:t>3. In </a:t>
            </a:r>
            <a:r>
              <a:rPr lang="en-US" sz="2800" dirty="0">
                <a:solidFill>
                  <a:schemeClr val="tx1"/>
                </a:solidFill>
              </a:rPr>
              <a:t>almost every state, one must be at least how old to legally marry?</a:t>
            </a:r>
          </a:p>
        </p:txBody>
      </p:sp>
      <p:sp>
        <p:nvSpPr>
          <p:cNvPr id="142339" name="TPAnswers"/>
          <p:cNvSpPr>
            <a:spLocks noGrp="1" noChangeArrowheads="1"/>
          </p:cNvSpPr>
          <p:nvPr>
            <p:ph type="body" idx="1"/>
            <p:custDataLst>
              <p:tags r:id="rId2"/>
            </p:custDataLst>
          </p:nvPr>
        </p:nvSpPr>
        <p:spPr>
          <a:xfrm>
            <a:off x="457200" y="3276600"/>
            <a:ext cx="4114800" cy="3429000"/>
          </a:xfrm>
        </p:spPr>
        <p:txBody>
          <a:bodyPr/>
          <a:lstStyle/>
          <a:p>
            <a:pPr marL="990600" lvl="1" indent="-533400">
              <a:lnSpc>
                <a:spcPct val="100000"/>
              </a:lnSpc>
              <a:spcBef>
                <a:spcPct val="20000"/>
              </a:spcBef>
              <a:buFont typeface="+mj-lt"/>
              <a:buAutoNum type="alphaLcPeriod"/>
            </a:pPr>
            <a:r>
              <a:rPr lang="en-US" dirty="0"/>
              <a:t>15</a:t>
            </a:r>
          </a:p>
          <a:p>
            <a:pPr marL="990600" lvl="1" indent="-533400">
              <a:lnSpc>
                <a:spcPct val="100000"/>
              </a:lnSpc>
              <a:spcBef>
                <a:spcPct val="20000"/>
              </a:spcBef>
              <a:buFont typeface="+mj-lt"/>
              <a:buAutoNum type="alphaLcPeriod"/>
            </a:pPr>
            <a:r>
              <a:rPr lang="en-US" dirty="0"/>
              <a:t>16</a:t>
            </a:r>
          </a:p>
          <a:p>
            <a:pPr marL="990600" lvl="1" indent="-533400">
              <a:lnSpc>
                <a:spcPct val="100000"/>
              </a:lnSpc>
              <a:spcBef>
                <a:spcPct val="20000"/>
              </a:spcBef>
              <a:buFont typeface="+mj-lt"/>
              <a:buAutoNum type="alphaLcPeriod"/>
            </a:pPr>
            <a:r>
              <a:rPr lang="en-US" dirty="0"/>
              <a:t>18</a:t>
            </a:r>
          </a:p>
          <a:p>
            <a:pPr marL="990600" lvl="1" indent="-533400">
              <a:lnSpc>
                <a:spcPct val="100000"/>
              </a:lnSpc>
              <a:spcBef>
                <a:spcPct val="20000"/>
              </a:spcBef>
              <a:buFont typeface="+mj-lt"/>
              <a:buAutoNum type="alphaLcPeriod"/>
            </a:pPr>
            <a:r>
              <a:rPr lang="en-US" dirty="0"/>
              <a:t>21</a:t>
            </a:r>
          </a:p>
        </p:txBody>
      </p:sp>
    </p:spTree>
    <p:custDataLst>
      <p:tags r:id="rId1"/>
    </p:custData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5072" y="1085088"/>
            <a:ext cx="8729472" cy="5071872"/>
          </a:xfrm>
        </p:spPr>
        <p:txBody>
          <a:bodyPr/>
          <a:lstStyle/>
          <a:p>
            <a:pPr>
              <a:buNone/>
            </a:pPr>
            <a:r>
              <a:rPr lang="en-US" dirty="0" smtClean="0"/>
              <a:t>4. What is the primary obligation of marriage?</a:t>
            </a:r>
          </a:p>
          <a:p>
            <a:pPr>
              <a:buNone/>
            </a:pPr>
            <a:r>
              <a:rPr lang="en-US" dirty="0" smtClean="0"/>
              <a:t>5. What types of marriages are prohibited by law?</a:t>
            </a:r>
          </a:p>
          <a:p>
            <a:pPr>
              <a:buNone/>
            </a:pPr>
            <a:r>
              <a:rPr lang="en-US" dirty="0" smtClean="0"/>
              <a:t>6. What is required in most states for a marriage to be legal?</a:t>
            </a:r>
          </a:p>
          <a:p>
            <a:pPr>
              <a:buNone/>
            </a:pPr>
            <a:r>
              <a:rPr lang="en-US" dirty="0" smtClean="0"/>
              <a:t>7. What is the difference between consanguinity and affinity? Bigamy and polygamy?</a:t>
            </a:r>
            <a:endParaRPr lang="en-US"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marL="0">
              <a:buNone/>
            </a:pPr>
            <a:r>
              <a:rPr lang="en-US" dirty="0" smtClean="0"/>
              <a:t>Although it is traditional when people get married for the wife to take the husband’s surname (last name), many women today choose to keep their own surname.  Why do you thing this is?</a:t>
            </a:r>
            <a:endParaRPr lang="en-US"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18046" y="1097279"/>
            <a:ext cx="3868737" cy="639699"/>
          </a:xfrm>
        </p:spPr>
        <p:txBody>
          <a:bodyPr/>
          <a:lstStyle/>
          <a:p>
            <a:r>
              <a:rPr lang="en-US" sz="2800" dirty="0" smtClean="0"/>
              <a:t>Key Terms</a:t>
            </a:r>
            <a:endParaRPr lang="en-US" sz="2800" dirty="0"/>
          </a:p>
        </p:txBody>
      </p:sp>
      <p:sp>
        <p:nvSpPr>
          <p:cNvPr id="6" name="Content Placeholder 5"/>
          <p:cNvSpPr>
            <a:spLocks noGrp="1"/>
          </p:cNvSpPr>
          <p:nvPr>
            <p:ph sz="half" idx="2"/>
          </p:nvPr>
        </p:nvSpPr>
        <p:spPr>
          <a:xfrm>
            <a:off x="630238" y="1627632"/>
            <a:ext cx="3868737" cy="4562031"/>
          </a:xfrm>
        </p:spPr>
        <p:txBody>
          <a:bodyPr/>
          <a:lstStyle/>
          <a:p>
            <a:pPr>
              <a:spcBef>
                <a:spcPts val="0"/>
              </a:spcBef>
            </a:pPr>
            <a:r>
              <a:rPr lang="en-US" sz="2800" dirty="0" smtClean="0"/>
              <a:t>Marriage</a:t>
            </a:r>
          </a:p>
          <a:p>
            <a:pPr>
              <a:spcBef>
                <a:spcPts val="0"/>
              </a:spcBef>
            </a:pPr>
            <a:r>
              <a:rPr lang="en-US" sz="2800" dirty="0" smtClean="0"/>
              <a:t>Prenuptial agreement</a:t>
            </a:r>
          </a:p>
          <a:p>
            <a:pPr>
              <a:spcBef>
                <a:spcPts val="0"/>
              </a:spcBef>
            </a:pPr>
            <a:r>
              <a:rPr lang="en-US" sz="2800" dirty="0" smtClean="0"/>
              <a:t>Common-law marriage</a:t>
            </a:r>
          </a:p>
          <a:p>
            <a:pPr>
              <a:spcBef>
                <a:spcPts val="0"/>
              </a:spcBef>
            </a:pPr>
            <a:r>
              <a:rPr lang="en-US" sz="2800" dirty="0" smtClean="0"/>
              <a:t>Bigamy</a:t>
            </a:r>
          </a:p>
          <a:p>
            <a:pPr>
              <a:spcBef>
                <a:spcPts val="0"/>
              </a:spcBef>
            </a:pPr>
            <a:r>
              <a:rPr lang="en-US" sz="2800" dirty="0" smtClean="0"/>
              <a:t>Polygamy</a:t>
            </a:r>
          </a:p>
          <a:p>
            <a:pPr>
              <a:spcBef>
                <a:spcPts val="0"/>
              </a:spcBef>
            </a:pPr>
            <a:r>
              <a:rPr lang="en-US" sz="2800" dirty="0" smtClean="0"/>
              <a:t>Consanguinity</a:t>
            </a:r>
          </a:p>
          <a:p>
            <a:pPr>
              <a:spcBef>
                <a:spcPts val="0"/>
              </a:spcBef>
            </a:pPr>
            <a:r>
              <a:rPr lang="en-US" sz="2800" dirty="0" smtClean="0"/>
              <a:t>affinity</a:t>
            </a:r>
          </a:p>
        </p:txBody>
      </p:sp>
      <p:sp>
        <p:nvSpPr>
          <p:cNvPr id="7" name="Text Placeholder 6"/>
          <p:cNvSpPr>
            <a:spLocks noGrp="1"/>
          </p:cNvSpPr>
          <p:nvPr>
            <p:ph type="body" sz="quarter" idx="3"/>
          </p:nvPr>
        </p:nvSpPr>
        <p:spPr>
          <a:xfrm>
            <a:off x="4616958" y="1156907"/>
            <a:ext cx="3887788" cy="823912"/>
          </a:xfrm>
        </p:spPr>
        <p:txBody>
          <a:bodyPr/>
          <a:lstStyle/>
          <a:p>
            <a:r>
              <a:rPr lang="en-US" sz="2800" dirty="0" smtClean="0"/>
              <a:t>Academic Vocabulary</a:t>
            </a:r>
            <a:endParaRPr lang="en-US" sz="2800" dirty="0"/>
          </a:p>
        </p:txBody>
      </p:sp>
      <p:sp>
        <p:nvSpPr>
          <p:cNvPr id="8" name="Content Placeholder 7"/>
          <p:cNvSpPr>
            <a:spLocks noGrp="1"/>
          </p:cNvSpPr>
          <p:nvPr>
            <p:ph sz="quarter" idx="4"/>
          </p:nvPr>
        </p:nvSpPr>
        <p:spPr>
          <a:xfrm>
            <a:off x="4629150" y="2145792"/>
            <a:ext cx="3887788" cy="4043871"/>
          </a:xfrm>
        </p:spPr>
        <p:txBody>
          <a:bodyPr/>
          <a:lstStyle/>
          <a:p>
            <a:pPr>
              <a:spcBef>
                <a:spcPts val="0"/>
              </a:spcBef>
            </a:pPr>
            <a:r>
              <a:rPr lang="en-US" sz="2800" dirty="0" smtClean="0"/>
              <a:t>Spouses</a:t>
            </a:r>
          </a:p>
          <a:p>
            <a:pPr>
              <a:spcBef>
                <a:spcPts val="0"/>
              </a:spcBef>
            </a:pPr>
            <a:r>
              <a:rPr lang="en-US" sz="2800" dirty="0" smtClean="0"/>
              <a:t>Status</a:t>
            </a:r>
          </a:p>
          <a:p>
            <a:pPr>
              <a:spcBef>
                <a:spcPts val="0"/>
              </a:spcBef>
            </a:pPr>
            <a:r>
              <a:rPr lang="en-US" sz="2800" smtClean="0"/>
              <a:t>ceremony</a:t>
            </a:r>
            <a:endParaRPr lang="en-US" sz="2800" dirty="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26789049"/>
      </p:ext>
    </p:extLst>
  </p:cSld>
  <p:clrMapOvr>
    <a:masterClrMapping/>
  </p:clrMapOvr>
  <p:transition advTm="1030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2689225" y="2605088"/>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C4151C"/>
                </a:solidFill>
              </a:rPr>
              <a:t>Section 20.1</a:t>
            </a:r>
          </a:p>
        </p:txBody>
      </p:sp>
      <p:sp>
        <p:nvSpPr>
          <p:cNvPr id="47109" name="Text Box 5"/>
          <p:cNvSpPr txBox="1">
            <a:spLocks noChangeArrowheads="1"/>
          </p:cNvSpPr>
          <p:nvPr/>
        </p:nvSpPr>
        <p:spPr bwMode="auto">
          <a:xfrm>
            <a:off x="2689225" y="3271838"/>
            <a:ext cx="5997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solidFill>
                  <a:srgbClr val="003399"/>
                </a:solidFill>
              </a:rPr>
              <a:t>Marriage Laws</a:t>
            </a:r>
          </a:p>
        </p:txBody>
      </p:sp>
      <p:pic>
        <p:nvPicPr>
          <p:cNvPr id="47110" name="Picture 6" descr="cover for 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990725"/>
            <a:ext cx="2432050" cy="310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ppt_w</p:attrName>
                                        </p:attrNameLst>
                                      </p:cBhvr>
                                      <p:tavLst>
                                        <p:tav tm="0">
                                          <p:val>
                                            <p:fltVal val="0"/>
                                          </p:val>
                                        </p:tav>
                                        <p:tav tm="100000">
                                          <p:val>
                                            <p:strVal val="#ppt_w"/>
                                          </p:val>
                                        </p:tav>
                                      </p:tavLst>
                                    </p:anim>
                                    <p:anim calcmode="lin" valueType="num">
                                      <p:cBhvr>
                                        <p:cTn id="8" dur="500" fill="hold"/>
                                        <p:tgtEl>
                                          <p:spTgt spid="47108"/>
                                        </p:tgtEl>
                                        <p:attrNameLst>
                                          <p:attrName>ppt_h</p:attrName>
                                        </p:attrNameLst>
                                      </p:cBhvr>
                                      <p:tavLst>
                                        <p:tav tm="0">
                                          <p:val>
                                            <p:fltVal val="0"/>
                                          </p:val>
                                        </p:tav>
                                        <p:tav tm="100000">
                                          <p:val>
                                            <p:strVal val="#ppt_h"/>
                                          </p:val>
                                        </p:tav>
                                      </p:tavLst>
                                    </p:anim>
                                    <p:animEffect transition="in" filter="fade">
                                      <p:cBhvr>
                                        <p:cTn id="9" dur="500"/>
                                        <p:tgtEl>
                                          <p:spTgt spid="4710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p:cTn id="12" dur="500" fill="hold"/>
                                        <p:tgtEl>
                                          <p:spTgt spid="47109"/>
                                        </p:tgtEl>
                                        <p:attrNameLst>
                                          <p:attrName>ppt_w</p:attrName>
                                        </p:attrNameLst>
                                      </p:cBhvr>
                                      <p:tavLst>
                                        <p:tav tm="0">
                                          <p:val>
                                            <p:fltVal val="0"/>
                                          </p:val>
                                        </p:tav>
                                        <p:tav tm="100000">
                                          <p:val>
                                            <p:strVal val="#ppt_w"/>
                                          </p:val>
                                        </p:tav>
                                      </p:tavLst>
                                    </p:anim>
                                    <p:anim calcmode="lin" valueType="num">
                                      <p:cBhvr>
                                        <p:cTn id="13" dur="500" fill="hold"/>
                                        <p:tgtEl>
                                          <p:spTgt spid="47109"/>
                                        </p:tgtEl>
                                        <p:attrNameLst>
                                          <p:attrName>ppt_h</p:attrName>
                                        </p:attrNameLst>
                                      </p:cBhvr>
                                      <p:tavLst>
                                        <p:tav tm="0">
                                          <p:val>
                                            <p:fltVal val="0"/>
                                          </p:val>
                                        </p:tav>
                                        <p:tav tm="100000">
                                          <p:val>
                                            <p:strVal val="#ppt_h"/>
                                          </p:val>
                                        </p:tav>
                                      </p:tavLst>
                                    </p:anim>
                                    <p:animEffect transition="in" filter="fade">
                                      <p:cBhvr>
                                        <p:cTn id="1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Rectangle 3"/>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33156" name="Rectangle 4"/>
          <p:cNvSpPr>
            <a:spLocks noGrp="1" noChangeArrowheads="1"/>
          </p:cNvSpPr>
          <p:nvPr>
            <p:ph type="body" idx="1"/>
          </p:nvPr>
        </p:nvSpPr>
        <p:spPr/>
        <p:txBody>
          <a:bodyPr/>
          <a:lstStyle/>
          <a:p>
            <a:pPr marL="0" indent="0">
              <a:buFontTx/>
              <a:buNone/>
            </a:pPr>
            <a:r>
              <a:rPr lang="en-US" altLang="en-US" dirty="0"/>
              <a:t>Marriage is not only a personal relationship between </a:t>
            </a:r>
            <a:r>
              <a:rPr lang="en-US" altLang="en-US" u="sng" dirty="0"/>
              <a:t>two</a:t>
            </a:r>
            <a:r>
              <a:rPr lang="en-US" altLang="en-US" dirty="0"/>
              <a:t> people. It is also a </a:t>
            </a:r>
            <a:r>
              <a:rPr lang="en-US" altLang="en-US" u="sng" dirty="0"/>
              <a:t>contract</a:t>
            </a:r>
            <a:r>
              <a:rPr lang="en-US" altLang="en-US" dirty="0" smtClean="0"/>
              <a:t>.</a:t>
            </a:r>
          </a:p>
          <a:p>
            <a:pPr marL="0" indent="0">
              <a:buFontTx/>
              <a:buNone/>
            </a:pPr>
            <a:endParaRPr lang="en-US" altLang="en-US" dirty="0" smtClean="0"/>
          </a:p>
          <a:p>
            <a:pPr marL="0" indent="0">
              <a:buFontTx/>
              <a:buNone/>
            </a:pPr>
            <a:r>
              <a:rPr lang="en-US" altLang="en-US" dirty="0" smtClean="0"/>
              <a:t>There is also the possibility of a prenuptial agreement.   </a:t>
            </a:r>
            <a:endParaRPr lang="en-US" alt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53635" name="Rectangle 3"/>
          <p:cNvSpPr>
            <a:spLocks noGrp="1" noChangeArrowheads="1"/>
          </p:cNvSpPr>
          <p:nvPr>
            <p:ph type="body" idx="1"/>
          </p:nvPr>
        </p:nvSpPr>
        <p:spPr/>
        <p:txBody>
          <a:bodyPr/>
          <a:lstStyle/>
          <a:p>
            <a:pPr marL="0" indent="0">
              <a:buFontTx/>
              <a:buNone/>
            </a:pPr>
            <a:r>
              <a:rPr lang="en-US" altLang="en-US" dirty="0"/>
              <a:t>Marriage changes a couple’s legal </a:t>
            </a:r>
            <a:r>
              <a:rPr lang="en-US" altLang="en-US" u="sng" dirty="0"/>
              <a:t>status</a:t>
            </a:r>
            <a:r>
              <a:rPr lang="en-US" altLang="en-US" dirty="0"/>
              <a:t> and gives them certain rights and obligations.</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pic>
        <p:nvPicPr>
          <p:cNvPr id="454661" name="Picture 5" descr="5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282700"/>
            <a:ext cx="8369300" cy="4913313"/>
          </a:xfrm>
          <a:prstGeom prst="rect">
            <a:avLst/>
          </a:prstGeom>
          <a:noFill/>
          <a:extLst>
            <a:ext uri="{909E8E84-426E-40DD-AFC4-6F175D3DCCD1}">
              <a14:hiddenFill xmlns:a14="http://schemas.microsoft.com/office/drawing/2010/main">
                <a:solidFill>
                  <a:srgbClr val="FFFFFF"/>
                </a:solidFill>
              </a14:hiddenFill>
            </a:ext>
          </a:extLst>
        </p:spPr>
      </p:pic>
      <p:sp>
        <p:nvSpPr>
          <p:cNvPr id="454662" name="Rectangle 6"/>
          <p:cNvSpPr>
            <a:spLocks noChangeArrowheads="1"/>
          </p:cNvSpPr>
          <p:nvPr/>
        </p:nvSpPr>
        <p:spPr bwMode="auto">
          <a:xfrm>
            <a:off x="638175" y="1458913"/>
            <a:ext cx="80565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chemeClr val="bg1"/>
                </a:solidFill>
              </a:rPr>
              <a:t>Marriage </a:t>
            </a:r>
            <a:r>
              <a:rPr lang="en-US" altLang="en-US" sz="2800" b="1" u="sng" dirty="0">
                <a:solidFill>
                  <a:schemeClr val="bg1"/>
                </a:solidFill>
              </a:rPr>
              <a:t>rights</a:t>
            </a:r>
            <a:r>
              <a:rPr lang="en-US" altLang="en-US" sz="2800" b="1" dirty="0">
                <a:solidFill>
                  <a:schemeClr val="bg1"/>
                </a:solidFill>
              </a:rPr>
              <a:t> include the right to:</a:t>
            </a:r>
          </a:p>
        </p:txBody>
      </p:sp>
      <p:sp>
        <p:nvSpPr>
          <p:cNvPr id="454663" name="Rectangle 7"/>
          <p:cNvSpPr>
            <a:spLocks noChangeArrowheads="1"/>
          </p:cNvSpPr>
          <p:nvPr/>
        </p:nvSpPr>
        <p:spPr bwMode="auto">
          <a:xfrm>
            <a:off x="892175" y="2233613"/>
            <a:ext cx="511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receive support from your spouse</a:t>
            </a:r>
          </a:p>
        </p:txBody>
      </p:sp>
      <p:sp>
        <p:nvSpPr>
          <p:cNvPr id="454664" name="Rectangle 8"/>
          <p:cNvSpPr>
            <a:spLocks noChangeArrowheads="1"/>
          </p:cNvSpPr>
          <p:nvPr/>
        </p:nvSpPr>
        <p:spPr bwMode="auto">
          <a:xfrm>
            <a:off x="892175" y="3008313"/>
            <a:ext cx="3094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file a </a:t>
            </a:r>
            <a:r>
              <a:rPr lang="en-US" altLang="en-US" sz="2400" b="1" u="sng" dirty="0"/>
              <a:t>joint</a:t>
            </a:r>
            <a:r>
              <a:rPr lang="en-US" altLang="en-US" sz="2400" b="1" dirty="0"/>
              <a:t> tax return</a:t>
            </a:r>
          </a:p>
        </p:txBody>
      </p:sp>
      <p:sp>
        <p:nvSpPr>
          <p:cNvPr id="454665" name="Rectangle 9"/>
          <p:cNvSpPr>
            <a:spLocks noChangeArrowheads="1"/>
          </p:cNvSpPr>
          <p:nvPr/>
        </p:nvSpPr>
        <p:spPr bwMode="auto">
          <a:xfrm>
            <a:off x="892175" y="3846513"/>
            <a:ext cx="605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inherit your deceased spouse’s property</a:t>
            </a:r>
          </a:p>
        </p:txBody>
      </p:sp>
      <p:sp>
        <p:nvSpPr>
          <p:cNvPr id="454666" name="Rectangle 10"/>
          <p:cNvSpPr>
            <a:spLocks noChangeArrowheads="1"/>
          </p:cNvSpPr>
          <p:nvPr/>
        </p:nvSpPr>
        <p:spPr bwMode="auto">
          <a:xfrm>
            <a:off x="892175" y="4646613"/>
            <a:ext cx="648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a fair share of </a:t>
            </a:r>
            <a:r>
              <a:rPr lang="en-US" altLang="en-US" sz="2400" b="1" u="sng" dirty="0"/>
              <a:t>property</a:t>
            </a:r>
            <a:r>
              <a:rPr lang="en-US" altLang="en-US" sz="2400" b="1" dirty="0"/>
              <a:t> if the marriage ends</a:t>
            </a:r>
          </a:p>
        </p:txBody>
      </p:sp>
      <p:sp>
        <p:nvSpPr>
          <p:cNvPr id="454667" name="Rectangle 11"/>
          <p:cNvSpPr>
            <a:spLocks noChangeArrowheads="1"/>
          </p:cNvSpPr>
          <p:nvPr/>
        </p:nvSpPr>
        <p:spPr bwMode="auto">
          <a:xfrm>
            <a:off x="892175" y="5459413"/>
            <a:ext cx="522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compensation if the marriage ends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54667"/>
                                        </p:tgtEl>
                                        <p:attrNameLst>
                                          <p:attrName>style.visibility</p:attrName>
                                        </p:attrNameLst>
                                      </p:cBhvr>
                                      <p:to>
                                        <p:strVal val="visible"/>
                                      </p:to>
                                    </p:set>
                                    <p:anim calcmode="lin" valueType="num">
                                      <p:cBhvr>
                                        <p:cTn id="7" dur="1000" fill="hold"/>
                                        <p:tgtEl>
                                          <p:spTgt spid="454667"/>
                                        </p:tgtEl>
                                        <p:attrNameLst>
                                          <p:attrName>ppt_w</p:attrName>
                                        </p:attrNameLst>
                                      </p:cBhvr>
                                      <p:tavLst>
                                        <p:tav tm="0">
                                          <p:val>
                                            <p:strVal val="#ppt_w*0.70"/>
                                          </p:val>
                                        </p:tav>
                                        <p:tav tm="100000">
                                          <p:val>
                                            <p:strVal val="#ppt_w"/>
                                          </p:val>
                                        </p:tav>
                                      </p:tavLst>
                                    </p:anim>
                                    <p:anim calcmode="lin" valueType="num">
                                      <p:cBhvr>
                                        <p:cTn id="8" dur="1000" fill="hold"/>
                                        <p:tgtEl>
                                          <p:spTgt spid="454667"/>
                                        </p:tgtEl>
                                        <p:attrNameLst>
                                          <p:attrName>ppt_h</p:attrName>
                                        </p:attrNameLst>
                                      </p:cBhvr>
                                      <p:tavLst>
                                        <p:tav tm="0">
                                          <p:val>
                                            <p:strVal val="#ppt_h"/>
                                          </p:val>
                                        </p:tav>
                                        <p:tav tm="100000">
                                          <p:val>
                                            <p:strVal val="#ppt_h"/>
                                          </p:val>
                                        </p:tav>
                                      </p:tavLst>
                                    </p:anim>
                                    <p:animEffect transition="in" filter="fade">
                                      <p:cBhvr>
                                        <p:cTn id="9" dur="1000"/>
                                        <p:tgtEl>
                                          <p:spTgt spid="45466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54666"/>
                                        </p:tgtEl>
                                        <p:attrNameLst>
                                          <p:attrName>style.visibility</p:attrName>
                                        </p:attrNameLst>
                                      </p:cBhvr>
                                      <p:to>
                                        <p:strVal val="visible"/>
                                      </p:to>
                                    </p:set>
                                    <p:anim calcmode="lin" valueType="num">
                                      <p:cBhvr>
                                        <p:cTn id="12" dur="1000" fill="hold"/>
                                        <p:tgtEl>
                                          <p:spTgt spid="454666"/>
                                        </p:tgtEl>
                                        <p:attrNameLst>
                                          <p:attrName>ppt_w</p:attrName>
                                        </p:attrNameLst>
                                      </p:cBhvr>
                                      <p:tavLst>
                                        <p:tav tm="0">
                                          <p:val>
                                            <p:strVal val="#ppt_w*0.70"/>
                                          </p:val>
                                        </p:tav>
                                        <p:tav tm="100000">
                                          <p:val>
                                            <p:strVal val="#ppt_w"/>
                                          </p:val>
                                        </p:tav>
                                      </p:tavLst>
                                    </p:anim>
                                    <p:anim calcmode="lin" valueType="num">
                                      <p:cBhvr>
                                        <p:cTn id="13" dur="1000" fill="hold"/>
                                        <p:tgtEl>
                                          <p:spTgt spid="454666"/>
                                        </p:tgtEl>
                                        <p:attrNameLst>
                                          <p:attrName>ppt_h</p:attrName>
                                        </p:attrNameLst>
                                      </p:cBhvr>
                                      <p:tavLst>
                                        <p:tav tm="0">
                                          <p:val>
                                            <p:strVal val="#ppt_h"/>
                                          </p:val>
                                        </p:tav>
                                        <p:tav tm="100000">
                                          <p:val>
                                            <p:strVal val="#ppt_h"/>
                                          </p:val>
                                        </p:tav>
                                      </p:tavLst>
                                    </p:anim>
                                    <p:animEffect transition="in" filter="fade">
                                      <p:cBhvr>
                                        <p:cTn id="14" dur="1000"/>
                                        <p:tgtEl>
                                          <p:spTgt spid="45466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54665"/>
                                        </p:tgtEl>
                                        <p:attrNameLst>
                                          <p:attrName>style.visibility</p:attrName>
                                        </p:attrNameLst>
                                      </p:cBhvr>
                                      <p:to>
                                        <p:strVal val="visible"/>
                                      </p:to>
                                    </p:set>
                                    <p:anim calcmode="lin" valueType="num">
                                      <p:cBhvr>
                                        <p:cTn id="17" dur="1000" fill="hold"/>
                                        <p:tgtEl>
                                          <p:spTgt spid="454665"/>
                                        </p:tgtEl>
                                        <p:attrNameLst>
                                          <p:attrName>ppt_w</p:attrName>
                                        </p:attrNameLst>
                                      </p:cBhvr>
                                      <p:tavLst>
                                        <p:tav tm="0">
                                          <p:val>
                                            <p:strVal val="#ppt_w*0.70"/>
                                          </p:val>
                                        </p:tav>
                                        <p:tav tm="100000">
                                          <p:val>
                                            <p:strVal val="#ppt_w"/>
                                          </p:val>
                                        </p:tav>
                                      </p:tavLst>
                                    </p:anim>
                                    <p:anim calcmode="lin" valueType="num">
                                      <p:cBhvr>
                                        <p:cTn id="18" dur="1000" fill="hold"/>
                                        <p:tgtEl>
                                          <p:spTgt spid="454665"/>
                                        </p:tgtEl>
                                        <p:attrNameLst>
                                          <p:attrName>ppt_h</p:attrName>
                                        </p:attrNameLst>
                                      </p:cBhvr>
                                      <p:tavLst>
                                        <p:tav tm="0">
                                          <p:val>
                                            <p:strVal val="#ppt_h"/>
                                          </p:val>
                                        </p:tav>
                                        <p:tav tm="100000">
                                          <p:val>
                                            <p:strVal val="#ppt_h"/>
                                          </p:val>
                                        </p:tav>
                                      </p:tavLst>
                                    </p:anim>
                                    <p:animEffect transition="in" filter="fade">
                                      <p:cBhvr>
                                        <p:cTn id="19" dur="1000"/>
                                        <p:tgtEl>
                                          <p:spTgt spid="45466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54664"/>
                                        </p:tgtEl>
                                        <p:attrNameLst>
                                          <p:attrName>style.visibility</p:attrName>
                                        </p:attrNameLst>
                                      </p:cBhvr>
                                      <p:to>
                                        <p:strVal val="visible"/>
                                      </p:to>
                                    </p:set>
                                    <p:anim calcmode="lin" valueType="num">
                                      <p:cBhvr>
                                        <p:cTn id="22" dur="1000" fill="hold"/>
                                        <p:tgtEl>
                                          <p:spTgt spid="454664"/>
                                        </p:tgtEl>
                                        <p:attrNameLst>
                                          <p:attrName>ppt_w</p:attrName>
                                        </p:attrNameLst>
                                      </p:cBhvr>
                                      <p:tavLst>
                                        <p:tav tm="0">
                                          <p:val>
                                            <p:strVal val="#ppt_w*0.70"/>
                                          </p:val>
                                        </p:tav>
                                        <p:tav tm="100000">
                                          <p:val>
                                            <p:strVal val="#ppt_w"/>
                                          </p:val>
                                        </p:tav>
                                      </p:tavLst>
                                    </p:anim>
                                    <p:anim calcmode="lin" valueType="num">
                                      <p:cBhvr>
                                        <p:cTn id="23" dur="1000" fill="hold"/>
                                        <p:tgtEl>
                                          <p:spTgt spid="454664"/>
                                        </p:tgtEl>
                                        <p:attrNameLst>
                                          <p:attrName>ppt_h</p:attrName>
                                        </p:attrNameLst>
                                      </p:cBhvr>
                                      <p:tavLst>
                                        <p:tav tm="0">
                                          <p:val>
                                            <p:strVal val="#ppt_h"/>
                                          </p:val>
                                        </p:tav>
                                        <p:tav tm="100000">
                                          <p:val>
                                            <p:strVal val="#ppt_h"/>
                                          </p:val>
                                        </p:tav>
                                      </p:tavLst>
                                    </p:anim>
                                    <p:animEffect transition="in" filter="fade">
                                      <p:cBhvr>
                                        <p:cTn id="24" dur="1000"/>
                                        <p:tgtEl>
                                          <p:spTgt spid="45466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54663"/>
                                        </p:tgtEl>
                                        <p:attrNameLst>
                                          <p:attrName>style.visibility</p:attrName>
                                        </p:attrNameLst>
                                      </p:cBhvr>
                                      <p:to>
                                        <p:strVal val="visible"/>
                                      </p:to>
                                    </p:set>
                                    <p:anim calcmode="lin" valueType="num">
                                      <p:cBhvr>
                                        <p:cTn id="27" dur="1000" fill="hold"/>
                                        <p:tgtEl>
                                          <p:spTgt spid="454663"/>
                                        </p:tgtEl>
                                        <p:attrNameLst>
                                          <p:attrName>ppt_w</p:attrName>
                                        </p:attrNameLst>
                                      </p:cBhvr>
                                      <p:tavLst>
                                        <p:tav tm="0">
                                          <p:val>
                                            <p:strVal val="#ppt_w*0.70"/>
                                          </p:val>
                                        </p:tav>
                                        <p:tav tm="100000">
                                          <p:val>
                                            <p:strVal val="#ppt_w"/>
                                          </p:val>
                                        </p:tav>
                                      </p:tavLst>
                                    </p:anim>
                                    <p:anim calcmode="lin" valueType="num">
                                      <p:cBhvr>
                                        <p:cTn id="28" dur="1000" fill="hold"/>
                                        <p:tgtEl>
                                          <p:spTgt spid="454663"/>
                                        </p:tgtEl>
                                        <p:attrNameLst>
                                          <p:attrName>ppt_h</p:attrName>
                                        </p:attrNameLst>
                                      </p:cBhvr>
                                      <p:tavLst>
                                        <p:tav tm="0">
                                          <p:val>
                                            <p:strVal val="#ppt_h"/>
                                          </p:val>
                                        </p:tav>
                                        <p:tav tm="100000">
                                          <p:val>
                                            <p:strVal val="#ppt_h"/>
                                          </p:val>
                                        </p:tav>
                                      </p:tavLst>
                                    </p:anim>
                                    <p:animEffect transition="in" filter="fade">
                                      <p:cBhvr>
                                        <p:cTn id="29" dur="1000"/>
                                        <p:tgtEl>
                                          <p:spTgt spid="454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3" grpId="0"/>
      <p:bldP spid="454664" grpId="0"/>
      <p:bldP spid="454665" grpId="0"/>
      <p:bldP spid="454666" grpId="0"/>
      <p:bldP spid="4546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690" name="Picture 10" descr="3 box in 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813" y="1536700"/>
            <a:ext cx="8358187" cy="4479925"/>
          </a:xfrm>
          <a:prstGeom prst="rect">
            <a:avLst/>
          </a:prstGeom>
          <a:noFill/>
          <a:extLst>
            <a:ext uri="{909E8E84-426E-40DD-AFC4-6F175D3DCCD1}">
              <a14:hiddenFill xmlns:a14="http://schemas.microsoft.com/office/drawing/2010/main">
                <a:solidFill>
                  <a:srgbClr val="FFFFFF"/>
                </a:solidFill>
              </a14:hiddenFill>
            </a:ext>
          </a:extLst>
        </p:spPr>
      </p:pic>
      <p:sp>
        <p:nvSpPr>
          <p:cNvPr id="455682" name="Rectangle 2"/>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55684" name="Rectangle 4"/>
          <p:cNvSpPr>
            <a:spLocks noChangeArrowheads="1"/>
          </p:cNvSpPr>
          <p:nvPr/>
        </p:nvSpPr>
        <p:spPr bwMode="auto">
          <a:xfrm>
            <a:off x="638175" y="1801813"/>
            <a:ext cx="7764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u="sng" dirty="0">
                <a:solidFill>
                  <a:srgbClr val="003399"/>
                </a:solidFill>
              </a:rPr>
              <a:t>Obligations</a:t>
            </a:r>
            <a:r>
              <a:rPr lang="en-US" altLang="en-US" sz="2800" b="1" dirty="0">
                <a:solidFill>
                  <a:srgbClr val="003399"/>
                </a:solidFill>
              </a:rPr>
              <a:t> of marriage include the duty to:</a:t>
            </a:r>
          </a:p>
        </p:txBody>
      </p:sp>
      <p:sp>
        <p:nvSpPr>
          <p:cNvPr id="455685" name="Rectangle 5"/>
          <p:cNvSpPr>
            <a:spLocks noChangeArrowheads="1"/>
          </p:cNvSpPr>
          <p:nvPr/>
        </p:nvSpPr>
        <p:spPr bwMode="auto">
          <a:xfrm>
            <a:off x="1031875" y="2627313"/>
            <a:ext cx="3905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be </a:t>
            </a:r>
            <a:r>
              <a:rPr lang="en-US" altLang="en-US" sz="2400" b="1" u="sng" dirty="0"/>
              <a:t>faithful</a:t>
            </a:r>
            <a:r>
              <a:rPr lang="en-US" altLang="en-US" sz="2400" b="1" dirty="0"/>
              <a:t> to your spouse</a:t>
            </a:r>
          </a:p>
        </p:txBody>
      </p:sp>
      <p:sp>
        <p:nvSpPr>
          <p:cNvPr id="455691" name="Rectangle 11"/>
          <p:cNvSpPr>
            <a:spLocks noChangeArrowheads="1"/>
          </p:cNvSpPr>
          <p:nvPr/>
        </p:nvSpPr>
        <p:spPr bwMode="auto">
          <a:xfrm>
            <a:off x="1031875" y="3694113"/>
            <a:ext cx="470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not cause </a:t>
            </a:r>
            <a:r>
              <a:rPr lang="en-US" altLang="en-US" sz="2400" b="1" u="sng" dirty="0"/>
              <a:t>harm</a:t>
            </a:r>
            <a:r>
              <a:rPr lang="en-US" altLang="en-US" sz="2400" b="1" dirty="0"/>
              <a:t> to your spouse</a:t>
            </a:r>
          </a:p>
        </p:txBody>
      </p:sp>
      <p:sp>
        <p:nvSpPr>
          <p:cNvPr id="455692" name="Rectangle 12"/>
          <p:cNvSpPr>
            <a:spLocks noChangeArrowheads="1"/>
          </p:cNvSpPr>
          <p:nvPr/>
        </p:nvSpPr>
        <p:spPr bwMode="auto">
          <a:xfrm>
            <a:off x="1031875" y="4722813"/>
            <a:ext cx="681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provide </a:t>
            </a:r>
            <a:r>
              <a:rPr lang="en-US" altLang="en-US" sz="2400" b="1" u="sng" dirty="0"/>
              <a:t>support</a:t>
            </a:r>
            <a:r>
              <a:rPr lang="en-US" altLang="en-US" sz="2400" b="1" dirty="0"/>
              <a:t> to children from the marriage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55685"/>
                                        </p:tgtEl>
                                        <p:attrNameLst>
                                          <p:attrName>style.visibility</p:attrName>
                                        </p:attrNameLst>
                                      </p:cBhvr>
                                      <p:to>
                                        <p:strVal val="visible"/>
                                      </p:to>
                                    </p:set>
                                    <p:anim calcmode="lin" valueType="num">
                                      <p:cBhvr>
                                        <p:cTn id="7" dur="1000" fill="hold"/>
                                        <p:tgtEl>
                                          <p:spTgt spid="455685"/>
                                        </p:tgtEl>
                                        <p:attrNameLst>
                                          <p:attrName>ppt_w</p:attrName>
                                        </p:attrNameLst>
                                      </p:cBhvr>
                                      <p:tavLst>
                                        <p:tav tm="0">
                                          <p:val>
                                            <p:strVal val="#ppt_w*0.70"/>
                                          </p:val>
                                        </p:tav>
                                        <p:tav tm="100000">
                                          <p:val>
                                            <p:strVal val="#ppt_w"/>
                                          </p:val>
                                        </p:tav>
                                      </p:tavLst>
                                    </p:anim>
                                    <p:anim calcmode="lin" valueType="num">
                                      <p:cBhvr>
                                        <p:cTn id="8" dur="1000" fill="hold"/>
                                        <p:tgtEl>
                                          <p:spTgt spid="455685"/>
                                        </p:tgtEl>
                                        <p:attrNameLst>
                                          <p:attrName>ppt_h</p:attrName>
                                        </p:attrNameLst>
                                      </p:cBhvr>
                                      <p:tavLst>
                                        <p:tav tm="0">
                                          <p:val>
                                            <p:strVal val="#ppt_h"/>
                                          </p:val>
                                        </p:tav>
                                        <p:tav tm="100000">
                                          <p:val>
                                            <p:strVal val="#ppt_h"/>
                                          </p:val>
                                        </p:tav>
                                      </p:tavLst>
                                    </p:anim>
                                    <p:animEffect transition="in" filter="fade">
                                      <p:cBhvr>
                                        <p:cTn id="9" dur="1000"/>
                                        <p:tgtEl>
                                          <p:spTgt spid="45568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55691"/>
                                        </p:tgtEl>
                                        <p:attrNameLst>
                                          <p:attrName>style.visibility</p:attrName>
                                        </p:attrNameLst>
                                      </p:cBhvr>
                                      <p:to>
                                        <p:strVal val="visible"/>
                                      </p:to>
                                    </p:set>
                                    <p:anim calcmode="lin" valueType="num">
                                      <p:cBhvr>
                                        <p:cTn id="12" dur="1000" fill="hold"/>
                                        <p:tgtEl>
                                          <p:spTgt spid="455691"/>
                                        </p:tgtEl>
                                        <p:attrNameLst>
                                          <p:attrName>ppt_w</p:attrName>
                                        </p:attrNameLst>
                                      </p:cBhvr>
                                      <p:tavLst>
                                        <p:tav tm="0">
                                          <p:val>
                                            <p:strVal val="#ppt_w*0.70"/>
                                          </p:val>
                                        </p:tav>
                                        <p:tav tm="100000">
                                          <p:val>
                                            <p:strVal val="#ppt_w"/>
                                          </p:val>
                                        </p:tav>
                                      </p:tavLst>
                                    </p:anim>
                                    <p:anim calcmode="lin" valueType="num">
                                      <p:cBhvr>
                                        <p:cTn id="13" dur="1000" fill="hold"/>
                                        <p:tgtEl>
                                          <p:spTgt spid="455691"/>
                                        </p:tgtEl>
                                        <p:attrNameLst>
                                          <p:attrName>ppt_h</p:attrName>
                                        </p:attrNameLst>
                                      </p:cBhvr>
                                      <p:tavLst>
                                        <p:tav tm="0">
                                          <p:val>
                                            <p:strVal val="#ppt_h"/>
                                          </p:val>
                                        </p:tav>
                                        <p:tav tm="100000">
                                          <p:val>
                                            <p:strVal val="#ppt_h"/>
                                          </p:val>
                                        </p:tav>
                                      </p:tavLst>
                                    </p:anim>
                                    <p:animEffect transition="in" filter="fade">
                                      <p:cBhvr>
                                        <p:cTn id="14" dur="1000"/>
                                        <p:tgtEl>
                                          <p:spTgt spid="45569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55692"/>
                                        </p:tgtEl>
                                        <p:attrNameLst>
                                          <p:attrName>style.visibility</p:attrName>
                                        </p:attrNameLst>
                                      </p:cBhvr>
                                      <p:to>
                                        <p:strVal val="visible"/>
                                      </p:to>
                                    </p:set>
                                    <p:anim calcmode="lin" valueType="num">
                                      <p:cBhvr>
                                        <p:cTn id="17" dur="1000" fill="hold"/>
                                        <p:tgtEl>
                                          <p:spTgt spid="455692"/>
                                        </p:tgtEl>
                                        <p:attrNameLst>
                                          <p:attrName>ppt_w</p:attrName>
                                        </p:attrNameLst>
                                      </p:cBhvr>
                                      <p:tavLst>
                                        <p:tav tm="0">
                                          <p:val>
                                            <p:strVal val="#ppt_w*0.70"/>
                                          </p:val>
                                        </p:tav>
                                        <p:tav tm="100000">
                                          <p:val>
                                            <p:strVal val="#ppt_w"/>
                                          </p:val>
                                        </p:tav>
                                      </p:tavLst>
                                    </p:anim>
                                    <p:anim calcmode="lin" valueType="num">
                                      <p:cBhvr>
                                        <p:cTn id="18" dur="1000" fill="hold"/>
                                        <p:tgtEl>
                                          <p:spTgt spid="455692"/>
                                        </p:tgtEl>
                                        <p:attrNameLst>
                                          <p:attrName>ppt_h</p:attrName>
                                        </p:attrNameLst>
                                      </p:cBhvr>
                                      <p:tavLst>
                                        <p:tav tm="0">
                                          <p:val>
                                            <p:strVal val="#ppt_h"/>
                                          </p:val>
                                        </p:tav>
                                        <p:tav tm="100000">
                                          <p:val>
                                            <p:strVal val="#ppt_h"/>
                                          </p:val>
                                        </p:tav>
                                      </p:tavLst>
                                    </p:anim>
                                    <p:animEffect transition="in" filter="fade">
                                      <p:cBhvr>
                                        <p:cTn id="19" dur="1000"/>
                                        <p:tgtEl>
                                          <p:spTgt spid="455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5" grpId="0"/>
      <p:bldP spid="455691" grpId="0"/>
      <p:bldP spid="4556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r>
              <a:rPr lang="en-US" altLang="en-US">
                <a:solidFill>
                  <a:srgbClr val="FFCC00"/>
                </a:solidFill>
              </a:rPr>
              <a:t>Section 20.1</a:t>
            </a:r>
            <a:r>
              <a:rPr lang="en-US" altLang="en-US"/>
              <a:t> Marriage Laws</a:t>
            </a:r>
          </a:p>
        </p:txBody>
      </p:sp>
      <p:sp>
        <p:nvSpPr>
          <p:cNvPr id="456707" name="Rectangle 3"/>
          <p:cNvSpPr>
            <a:spLocks noGrp="1" noChangeArrowheads="1"/>
          </p:cNvSpPr>
          <p:nvPr>
            <p:ph type="body" idx="1"/>
          </p:nvPr>
        </p:nvSpPr>
        <p:spPr>
          <a:xfrm>
            <a:off x="231648" y="1091184"/>
            <a:ext cx="8619744" cy="2200656"/>
          </a:xfrm>
        </p:spPr>
        <p:txBody>
          <a:bodyPr/>
          <a:lstStyle/>
          <a:p>
            <a:pPr marL="0" indent="0">
              <a:buFontTx/>
              <a:buNone/>
            </a:pPr>
            <a:r>
              <a:rPr lang="en-US" altLang="en-US" u="sng" dirty="0"/>
              <a:t>Each</a:t>
            </a:r>
            <a:r>
              <a:rPr lang="en-US" altLang="en-US" dirty="0"/>
              <a:t> state has its own laws regarding the types of marriage it will recognize.</a:t>
            </a:r>
          </a:p>
          <a:p>
            <a:pPr marL="0" indent="0">
              <a:buFontTx/>
              <a:buNone/>
            </a:pPr>
            <a:r>
              <a:rPr lang="en-US" altLang="en-US" dirty="0"/>
              <a:t>The most </a:t>
            </a:r>
            <a:r>
              <a:rPr lang="en-US" altLang="en-US" u="sng" dirty="0"/>
              <a:t>common</a:t>
            </a:r>
            <a:r>
              <a:rPr lang="en-US" altLang="en-US" dirty="0"/>
              <a:t> types of marriage are:</a:t>
            </a:r>
          </a:p>
        </p:txBody>
      </p:sp>
      <p:sp>
        <p:nvSpPr>
          <p:cNvPr id="456708" name="Rectangle 4"/>
          <p:cNvSpPr>
            <a:spLocks noChangeArrowheads="1"/>
          </p:cNvSpPr>
          <p:nvPr/>
        </p:nvSpPr>
        <p:spPr bwMode="auto">
          <a:xfrm>
            <a:off x="237744" y="3084576"/>
            <a:ext cx="8601456" cy="312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20700" indent="-457200">
              <a:lnSpc>
                <a:spcPct val="105000"/>
              </a:lnSpc>
              <a:spcBef>
                <a:spcPct val="80000"/>
              </a:spcBef>
              <a:buBlip>
                <a:blip r:embed="rId3"/>
              </a:buBlip>
              <a:defRPr sz="3200">
                <a:solidFill>
                  <a:schemeClr val="tx1"/>
                </a:solidFill>
                <a:latin typeface="Arial" panose="020B0604020202020204" pitchFamily="34" charset="0"/>
              </a:defRPr>
            </a:lvl1pPr>
            <a:lvl2pPr marL="977900" indent="-342900">
              <a:lnSpc>
                <a:spcPct val="105000"/>
              </a:lnSpc>
              <a:spcBef>
                <a:spcPct val="80000"/>
              </a:spcBef>
              <a:buFont typeface="Arial" panose="020B0604020202020204" pitchFamily="34" charset="0"/>
              <a:buChar char="–"/>
              <a:defRPr sz="2800">
                <a:solidFill>
                  <a:schemeClr val="tx1"/>
                </a:solidFill>
                <a:latin typeface="Arial" panose="020B0604020202020204" pitchFamily="34" charset="0"/>
              </a:defRPr>
            </a:lvl2pPr>
            <a:lvl3pPr marL="1320800" indent="-228600">
              <a:lnSpc>
                <a:spcPct val="105000"/>
              </a:lnSpc>
              <a:spcBef>
                <a:spcPct val="80000"/>
              </a:spcBef>
              <a:buChar char="•"/>
              <a:defRPr sz="2400">
                <a:solidFill>
                  <a:schemeClr val="tx1"/>
                </a:solidFill>
                <a:latin typeface="Arial" panose="020B0604020202020204" pitchFamily="34" charset="0"/>
              </a:defRPr>
            </a:lvl3pPr>
            <a:lvl4pPr marL="1663700" indent="-228600">
              <a:lnSpc>
                <a:spcPct val="105000"/>
              </a:lnSpc>
              <a:spcBef>
                <a:spcPct val="80000"/>
              </a:spcBef>
              <a:buChar char="–"/>
              <a:defRPr sz="2000">
                <a:solidFill>
                  <a:schemeClr val="tx1"/>
                </a:solidFill>
                <a:latin typeface="Arial" panose="020B0604020202020204" pitchFamily="34" charset="0"/>
              </a:defRPr>
            </a:lvl4pPr>
            <a:lvl5pPr marL="2057400" indent="-228600">
              <a:lnSpc>
                <a:spcPct val="105000"/>
              </a:lnSpc>
              <a:spcBef>
                <a:spcPct val="80000"/>
              </a:spcBef>
              <a:buChar char="»"/>
              <a:defRPr sz="2000">
                <a:solidFill>
                  <a:schemeClr val="tx1"/>
                </a:solidFill>
                <a:latin typeface="Arial" panose="020B0604020202020204" pitchFamily="34" charset="0"/>
              </a:defRPr>
            </a:lvl5pPr>
            <a:lvl6pPr marL="2514600" indent="-228600" fontAlgn="base">
              <a:lnSpc>
                <a:spcPct val="105000"/>
              </a:lnSpc>
              <a:spcBef>
                <a:spcPct val="80000"/>
              </a:spcBef>
              <a:spcAft>
                <a:spcPct val="0"/>
              </a:spcAft>
              <a:buChar char="»"/>
              <a:defRPr sz="2000">
                <a:solidFill>
                  <a:schemeClr val="tx1"/>
                </a:solidFill>
                <a:latin typeface="Arial" panose="020B0604020202020204" pitchFamily="34" charset="0"/>
              </a:defRPr>
            </a:lvl6pPr>
            <a:lvl7pPr marL="2971800" indent="-228600" fontAlgn="base">
              <a:lnSpc>
                <a:spcPct val="105000"/>
              </a:lnSpc>
              <a:spcBef>
                <a:spcPct val="80000"/>
              </a:spcBef>
              <a:spcAft>
                <a:spcPct val="0"/>
              </a:spcAft>
              <a:buChar char="»"/>
              <a:defRPr sz="2000">
                <a:solidFill>
                  <a:schemeClr val="tx1"/>
                </a:solidFill>
                <a:latin typeface="Arial" panose="020B0604020202020204" pitchFamily="34" charset="0"/>
              </a:defRPr>
            </a:lvl7pPr>
            <a:lvl8pPr marL="3429000" indent="-228600" fontAlgn="base">
              <a:lnSpc>
                <a:spcPct val="105000"/>
              </a:lnSpc>
              <a:spcBef>
                <a:spcPct val="80000"/>
              </a:spcBef>
              <a:spcAft>
                <a:spcPct val="0"/>
              </a:spcAft>
              <a:buChar char="»"/>
              <a:defRPr sz="2000">
                <a:solidFill>
                  <a:schemeClr val="tx1"/>
                </a:solidFill>
                <a:latin typeface="Arial" panose="020B0604020202020204" pitchFamily="34" charset="0"/>
              </a:defRPr>
            </a:lvl8pPr>
            <a:lvl9pPr marL="3886200" indent="-228600" fontAlgn="base">
              <a:lnSpc>
                <a:spcPct val="105000"/>
              </a:lnSpc>
              <a:spcBef>
                <a:spcPct val="80000"/>
              </a:spcBef>
              <a:spcAft>
                <a:spcPct val="0"/>
              </a:spcAft>
              <a:buChar char="»"/>
              <a:defRPr sz="2000">
                <a:solidFill>
                  <a:schemeClr val="tx1"/>
                </a:solidFill>
                <a:latin typeface="Arial" panose="020B0604020202020204" pitchFamily="34" charset="0"/>
              </a:defRPr>
            </a:lvl9pPr>
          </a:lstStyle>
          <a:p>
            <a:pPr>
              <a:spcBef>
                <a:spcPts val="0"/>
              </a:spcBef>
            </a:pPr>
            <a:r>
              <a:rPr lang="en-US" altLang="en-US" dirty="0"/>
              <a:t>ceremonial marriage</a:t>
            </a:r>
          </a:p>
          <a:p>
            <a:pPr>
              <a:spcBef>
                <a:spcPts val="0"/>
              </a:spcBef>
            </a:pPr>
            <a:r>
              <a:rPr lang="en-US" altLang="en-US" dirty="0"/>
              <a:t>common-law </a:t>
            </a:r>
            <a:r>
              <a:rPr lang="en-US" altLang="en-US" dirty="0" smtClean="0"/>
              <a:t>marriage</a:t>
            </a:r>
          </a:p>
          <a:p>
            <a:pPr>
              <a:spcBef>
                <a:spcPts val="0"/>
              </a:spcBef>
              <a:buNone/>
            </a:pPr>
            <a:r>
              <a:rPr lang="en-US" altLang="en-US" dirty="0" smtClean="0"/>
              <a:t>Others are:</a:t>
            </a:r>
          </a:p>
          <a:p>
            <a:pPr>
              <a:spcBef>
                <a:spcPts val="0"/>
              </a:spcBef>
            </a:pPr>
            <a:r>
              <a:rPr lang="en-US" altLang="en-US" dirty="0" smtClean="0"/>
              <a:t>Proxy marriage – one or both not present</a:t>
            </a:r>
          </a:p>
          <a:p>
            <a:pPr>
              <a:spcBef>
                <a:spcPts val="0"/>
              </a:spcBef>
            </a:pPr>
            <a:r>
              <a:rPr lang="en-US" altLang="en-US" dirty="0" smtClean="0"/>
              <a:t>Covenant Marriage – Counseling prior and during the wedding to prevent divorce</a:t>
            </a: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SLIDEGUID" val="D78B26C3DD7641529D75E26DED827414"/>
  <p:tag name="SLIDEID" val="D78B26C3DD7641529D75E26DED827414"/>
  <p:tag name="SLIDEORDER" val="1"/>
  <p:tag name="SLIDETYPE" val="Q"/>
  <p:tag name="DEMOGRAPHIC" val="False"/>
  <p:tag name="SPEEDSCORING" val="False"/>
  <p:tag name="VALUES" val="Incorrect¤Incorrect¤Correct¤Incorrect"/>
  <p:tag name="QUESTIONALIAS" val="A marriage created by agreement of the parties is called:"/>
  <p:tag name="ANSWERSALIAS" val="a formal marriage¤a ceremonial marriage¤a common-law marriage¤bigamy"/>
</p:tagLst>
</file>

<file path=ppt/tags/tag3.xml><?xml version="1.0" encoding="utf-8"?>
<p:tagLst xmlns:a="http://schemas.openxmlformats.org/drawingml/2006/main" xmlns:r="http://schemas.openxmlformats.org/officeDocument/2006/relationships" xmlns:p="http://schemas.openxmlformats.org/presentationml/2006/main">
  <p:tag name="TEXTLENGTH" val="71"/>
  <p:tag name="FONTSIZE" val="28"/>
  <p:tag name="BULLETTYPE" val="ppBulletArabicPeriod"/>
</p:tagLst>
</file>

<file path=ppt/tags/tag4.xml><?xml version="1.0" encoding="utf-8"?>
<p:tagLst xmlns:a="http://schemas.openxmlformats.org/drawingml/2006/main" xmlns:r="http://schemas.openxmlformats.org/officeDocument/2006/relationships" xmlns:p="http://schemas.openxmlformats.org/presentationml/2006/main">
  <p:tag name="SLIDEGUID" val="C945DABAE59D44AB9E3C355EBB613F4A"/>
  <p:tag name="SLIDEID" val="C945DABAE59D44AB9E3C355EBB613F4A"/>
  <p:tag name="SLIDEORDER" val="1"/>
  <p:tag name="SLIDETYPE" val="Q"/>
  <p:tag name="DEMOGRAPHIC" val="False"/>
  <p:tag name="SPEEDSCORING" val="False"/>
  <p:tag name="VALUES" val="Correct¤Incorrect"/>
  <p:tag name="QUESTIONALIAS" val="Marriage is not only a personal relationship, but a contract."/>
  <p:tag name="ANSWERSALIAS" val="True¤False"/>
</p:tagLst>
</file>

<file path=ppt/tags/tag5.xml><?xml version="1.0" encoding="utf-8"?>
<p:tagLst xmlns:a="http://schemas.openxmlformats.org/drawingml/2006/main" xmlns:r="http://schemas.openxmlformats.org/officeDocument/2006/relationships" xmlns:p="http://schemas.openxmlformats.org/presentationml/2006/main">
  <p:tag name="TEXTLENGTH" val="11"/>
  <p:tag name="FONTSIZE" val="28"/>
  <p:tag name="BULLETTYPE" val="ppBulletArabicPeriod"/>
</p:tagLst>
</file>

<file path=ppt/tags/tag6.xml><?xml version="1.0" encoding="utf-8"?>
<p:tagLst xmlns:a="http://schemas.openxmlformats.org/drawingml/2006/main" xmlns:r="http://schemas.openxmlformats.org/officeDocument/2006/relationships" xmlns:p="http://schemas.openxmlformats.org/presentationml/2006/main">
  <p:tag name="SLIDEGUID" val="AC1E936602ED4F2DA8E8BEECE22529A9"/>
  <p:tag name="SLIDEID" val="AC1E936602ED4F2DA8E8BEECE22529A9"/>
  <p:tag name="SLIDEORDER" val="1"/>
  <p:tag name="SLIDETYPE" val="Q"/>
  <p:tag name="DEMOGRAPHIC" val="False"/>
  <p:tag name="SPEEDSCORING" val="False"/>
  <p:tag name="VALUES" val="Incorrect¤Incorrect¤Correct¤Incorrect"/>
  <p:tag name="QUESTIONALIAS" val="In almost every state, one must be at least how old to legally marry?"/>
  <p:tag name="ANSWERSALIAS" val="15¤16¤18¤21"/>
</p:tagLst>
</file>

<file path=ppt/tags/tag7.xml><?xml version="1.0" encoding="utf-8"?>
<p:tagLst xmlns:a="http://schemas.openxmlformats.org/drawingml/2006/main" xmlns:r="http://schemas.openxmlformats.org/officeDocument/2006/relationships" xmlns:p="http://schemas.openxmlformats.org/presentationml/2006/main">
  <p:tag name="TEXTLENGTH" val="14"/>
  <p:tag name="FONTSIZE" val="28"/>
  <p:tag name="BULLETTYPE" val="ppBulletArabicPerio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3436</TotalTime>
  <Words>3002</Words>
  <Application>Microsoft Office PowerPoint</Application>
  <PresentationFormat>On-screen Show (4:3)</PresentationFormat>
  <Paragraphs>237</Paragraphs>
  <Slides>23</Slides>
  <Notes>20</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Default Design</vt:lpstr>
      <vt:lpstr>PowerPoint Presentation</vt:lpstr>
      <vt:lpstr>What You’ll Learn</vt:lpstr>
      <vt:lpstr>PowerPoint Presentation</vt:lpstr>
      <vt:lpstr>PowerPoint Presentation</vt:lpstr>
      <vt:lpstr>Section 20.1 Marriage Laws</vt:lpstr>
      <vt:lpstr>Section 20.1 Marriage Laws</vt:lpstr>
      <vt:lpstr>Section 20.1 Marriage Laws</vt:lpstr>
      <vt:lpstr>Section 20.1 Marriage Laws</vt:lpstr>
      <vt:lpstr>Section 20.1 Marriage Laws</vt:lpstr>
      <vt:lpstr>Section 20.1 Marriage Laws</vt:lpstr>
      <vt:lpstr>Section 20.1 Marriage Laws</vt:lpstr>
      <vt:lpstr>Section 20.1 Marriage Laws</vt:lpstr>
      <vt:lpstr>Section 20.1 Marriage Laws</vt:lpstr>
      <vt:lpstr>Section 20.1 Marriage Laws</vt:lpstr>
      <vt:lpstr>Section 20.1 Marriage Laws</vt:lpstr>
      <vt:lpstr>Section 20.1 Marriage Laws</vt:lpstr>
      <vt:lpstr>PowerPoint Presentation</vt:lpstr>
      <vt:lpstr>1. A marriage created by agreement of the parties is called:</vt:lpstr>
      <vt:lpstr>2. Marriage is not only a personal relationship, but a contract.</vt:lpstr>
      <vt:lpstr>3. In almost every state, one must be at least how old to legally marry?</vt:lpstr>
      <vt:lpstr>PowerPoint Presentation</vt:lpstr>
      <vt:lpstr>PowerPoint Presentation</vt:lpstr>
      <vt:lpstr>Warm Up</vt:lpstr>
    </vt:vector>
  </TitlesOfParts>
  <Company>Textbook Presentations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Wright</dc:creator>
  <cp:lastModifiedBy>Heidi Robison</cp:lastModifiedBy>
  <cp:revision>56</cp:revision>
  <dcterms:created xsi:type="dcterms:W3CDTF">2006-11-26T23:34:49Z</dcterms:created>
  <dcterms:modified xsi:type="dcterms:W3CDTF">2016-03-10T17:26:09Z</dcterms:modified>
</cp:coreProperties>
</file>