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0"/>
  </p:notesMasterIdLst>
  <p:sldIdLst>
    <p:sldId id="374" r:id="rId2"/>
    <p:sldId id="375" r:id="rId3"/>
    <p:sldId id="376" r:id="rId4"/>
    <p:sldId id="377" r:id="rId5"/>
    <p:sldId id="378" r:id="rId6"/>
    <p:sldId id="379" r:id="rId7"/>
    <p:sldId id="380" r:id="rId8"/>
    <p:sldId id="38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 User" initials="C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B6D5AB"/>
    <a:srgbClr val="EA0000"/>
    <a:srgbClr val="77933C"/>
    <a:srgbClr val="FF3300"/>
    <a:srgbClr val="FF0000"/>
    <a:srgbClr val="CC0000"/>
    <a:srgbClr val="73BEF1"/>
    <a:srgbClr val="1376B9"/>
    <a:srgbClr val="1312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2" autoAdjust="0"/>
    <p:restoredTop sz="94686" autoAdjust="0"/>
  </p:normalViewPr>
  <p:slideViewPr>
    <p:cSldViewPr>
      <p:cViewPr varScale="1">
        <p:scale>
          <a:sx n="64" d="100"/>
          <a:sy n="64" d="100"/>
        </p:scale>
        <p:origin x="-120" y="-720"/>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02248-3E8E-4013-A492-EE2D20E1DA6B}" type="datetimeFigureOut">
              <a:rPr lang="en-US" smtClean="0"/>
              <a:pPr/>
              <a:t>8/11/2015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03EE-1FBA-4CD6-A9B1-250AC4FFD3B6}" type="slidenum">
              <a:rPr lang="en-US" smtClean="0"/>
              <a:pPr/>
              <a:t>‹#›</a:t>
            </a:fld>
            <a:endParaRPr lang="en-US" dirty="0"/>
          </a:p>
        </p:txBody>
      </p:sp>
    </p:spTree>
    <p:extLst>
      <p:ext uri="{BB962C8B-B14F-4D97-AF65-F5344CB8AC3E}">
        <p14:creationId xmlns:p14="http://schemas.microsoft.com/office/powerpoint/2010/main" xmlns="" val="312919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5438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3962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3962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SLIDE </a:t>
            </a:r>
            <a:fld id="{FCD2455E-EC1D-45EA-B6B2-90AB88848CFD}" type="slidenum">
              <a:rPr lang="en-US" smtClean="0"/>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880"/>
            <a:ext cx="77724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Wave 6"/>
          <p:cNvSpPr/>
          <p:nvPr/>
        </p:nvSpPr>
        <p:spPr>
          <a:xfrm>
            <a:off x="0" y="6400800"/>
            <a:ext cx="9144000" cy="457200"/>
          </a:xfrm>
          <a:prstGeom prst="wave">
            <a:avLst/>
          </a:prstGeom>
          <a:solidFill>
            <a:srgbClr val="0066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6600"/>
                </a:solidFill>
              </a:rPr>
              <a:t>© 2014 Cengage Learning. All Rights Reserved.</a:t>
            </a:r>
            <a:endParaRPr lang="en-US" sz="1000" dirty="0">
              <a:solidFill>
                <a:srgbClr val="006600"/>
              </a:solidFill>
            </a:endParaRPr>
          </a:p>
        </p:txBody>
      </p:sp>
      <p:sp>
        <p:nvSpPr>
          <p:cNvPr id="6" name="Slide Number Placeholder 5"/>
          <p:cNvSpPr>
            <a:spLocks noGrp="1"/>
          </p:cNvSpPr>
          <p:nvPr>
            <p:ph type="sldNum" sz="quarter" idx="4"/>
          </p:nvPr>
        </p:nvSpPr>
        <p:spPr>
          <a:xfrm>
            <a:off x="7132320" y="6583680"/>
            <a:ext cx="1828800" cy="274320"/>
          </a:xfrm>
          <a:prstGeom prst="rect">
            <a:avLst/>
          </a:prstGeom>
          <a:solidFill>
            <a:schemeClr val="tx1"/>
          </a:solidFill>
        </p:spPr>
        <p:txBody>
          <a:bodyPr vert="horz" lIns="91440" tIns="45720" rIns="91440" bIns="45720" rtlCol="0" anchor="ctr"/>
          <a:lstStyle>
            <a:lvl1pPr algn="r">
              <a:defRPr sz="1200">
                <a:solidFill>
                  <a:schemeClr val="bg1"/>
                </a:solidFill>
              </a:defRPr>
            </a:lvl1pPr>
          </a:lstStyle>
          <a:p>
            <a:r>
              <a:rPr lang="en-US" dirty="0" smtClean="0"/>
              <a:t>SLIDE </a:t>
            </a:r>
            <a:fld id="{FCD2455E-EC1D-45EA-B6B2-90AB88848CFD}" type="slidenum">
              <a:rPr lang="en-US" smtClean="0"/>
              <a:pPr/>
              <a:t>‹#›</a:t>
            </a:fld>
            <a:endParaRPr lang="en-US" dirty="0"/>
          </a:p>
        </p:txBody>
      </p:sp>
      <p:cxnSp>
        <p:nvCxnSpPr>
          <p:cNvPr id="12" name="Straight Connector 11"/>
          <p:cNvCxnSpPr/>
          <p:nvPr/>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p:wipe dir="r"/>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Calibri"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6.m4a"/><Relationship Id="rId2" Type="http://schemas.openxmlformats.org/officeDocument/2006/relationships/slideLayout" Target="../slideLayouts/slideLayout6.xml"/><Relationship Id="rId1" Type="http://schemas.openxmlformats.org/officeDocument/2006/relationships/audio" Target="../media/media16.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media17.m4a"/><Relationship Id="rId5" Type="http://schemas.openxmlformats.org/officeDocument/2006/relationships/image" Target="../media/image1.png"/><Relationship Id="rId4" Type="http://schemas.microsoft.com/office/2007/relationships/media" Target="../media/media17.m4a"/></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media18.m4a"/><Relationship Id="rId5" Type="http://schemas.openxmlformats.org/officeDocument/2006/relationships/image" Target="../media/image1.png"/><Relationship Id="rId4" Type="http://schemas.microsoft.com/office/2007/relationships/media" Target="../media/media18.m4a"/></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media/media19.m4a"/><Relationship Id="rId5" Type="http://schemas.openxmlformats.org/officeDocument/2006/relationships/image" Target="../media/image1.png"/><Relationship Id="rId4" Type="http://schemas.microsoft.com/office/2007/relationships/media" Target="../media/media19.m4a"/></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20.m4a"/><Relationship Id="rId6" Type="http://schemas.openxmlformats.org/officeDocument/2006/relationships/image" Target="../media/image1.png"/><Relationship Id="rId5" Type="http://schemas.microsoft.com/office/2007/relationships/media" Target="../media/media20.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21.m4a"/><Relationship Id="rId6" Type="http://schemas.openxmlformats.org/officeDocument/2006/relationships/image" Target="../media/image1.png"/><Relationship Id="rId5" Type="http://schemas.microsoft.com/office/2007/relationships/media" Target="../media/media21.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22.m4a"/><Relationship Id="rId5" Type="http://schemas.openxmlformats.org/officeDocument/2006/relationships/image" Target="../media/image1.png"/><Relationship Id="rId4" Type="http://schemas.microsoft.com/office/2007/relationships/media" Target="../media/media22.m4a"/></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23.m4a"/><Relationship Id="rId6" Type="http://schemas.openxmlformats.org/officeDocument/2006/relationships/image" Target="../media/image1.png"/><Relationship Id="rId5" Type="http://schemas.microsoft.com/office/2007/relationships/media" Target="../media/media23.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Work Together 23-3</a:t>
            </a:r>
            <a:endParaRPr lang="en-US" dirty="0"/>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1</a:t>
            </a:fld>
            <a:endParaRPr lang="en-US" dirty="0"/>
          </a:p>
        </p:txBody>
      </p:sp>
      <p:sp>
        <p:nvSpPr>
          <p:cNvPr id="4" name="TextBox 3"/>
          <p:cNvSpPr txBox="1"/>
          <p:nvPr/>
        </p:nvSpPr>
        <p:spPr>
          <a:xfrm>
            <a:off x="609600" y="1676400"/>
            <a:ext cx="7848600" cy="3139321"/>
          </a:xfrm>
          <a:prstGeom prst="rect">
            <a:avLst/>
          </a:prstGeom>
          <a:noFill/>
        </p:spPr>
        <p:txBody>
          <a:bodyPr wrap="square" rtlCol="0">
            <a:spAutoFit/>
          </a:bodyPr>
          <a:lstStyle/>
          <a:p>
            <a:r>
              <a:rPr lang="en-US" dirty="0"/>
              <a:t>Liquidation of a partnership</a:t>
            </a:r>
          </a:p>
          <a:p>
            <a:r>
              <a:rPr lang="en-US" dirty="0"/>
              <a:t> </a:t>
            </a:r>
          </a:p>
          <a:p>
            <a:r>
              <a:rPr lang="en-US" dirty="0"/>
              <a:t>Johanna and Stefan </a:t>
            </a:r>
            <a:r>
              <a:rPr lang="en-US" dirty="0" err="1"/>
              <a:t>Salo</a:t>
            </a:r>
            <a:r>
              <a:rPr lang="en-US" dirty="0"/>
              <a:t> agreed to liquidate their partnership on March 31 of the current year. On that date, after financial statements were prepared and closing entries were posted, the general ledger accounts had the balances shown in the Working Papers.</a:t>
            </a:r>
          </a:p>
          <a:p>
            <a:r>
              <a:rPr lang="en-US" dirty="0"/>
              <a:t> </a:t>
            </a:r>
          </a:p>
          <a:p>
            <a:r>
              <a:rPr lang="en-US" dirty="0"/>
              <a:t>A cash receipts journal, a cash payments journal, and a general journal are provided in the Working Papers. Your instructor will guide you through the following examples. Journalize the following transactions:</a:t>
            </a:r>
          </a:p>
          <a:p>
            <a:endParaRPr lang="en-US" dirty="0"/>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995857463"/>
      </p:ext>
    </p:extLst>
  </p:cSld>
  <p:clrMapOvr>
    <a:masterClrMapping/>
  </p:clrMapOvr>
  <p:transition advTm="2681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Apr. 1. Received cash from sale of office equipment, $12,000.00. R421.</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2</a:t>
            </a:fld>
            <a:endParaRPr lang="en-US" dirty="0"/>
          </a:p>
        </p:txBody>
      </p:sp>
      <p:pic>
        <p:nvPicPr>
          <p:cNvPr id="4" name="Picture 3"/>
          <p:cNvPicPr/>
          <p:nvPr/>
        </p:nvPicPr>
        <p:blipFill rotWithShape="1">
          <a:blip r:embed="rId3" cstate="print"/>
          <a:srcRect l="61600" t="39537" r="29070" b="23510"/>
          <a:stretch/>
        </p:blipFill>
        <p:spPr bwMode="auto">
          <a:xfrm rot="5400000">
            <a:off x="1257300" y="1028700"/>
            <a:ext cx="1676400" cy="3276600"/>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3" cstate="print"/>
          <a:srcRect l="75115" t="13682" r="18590" b="11295"/>
          <a:stretch/>
        </p:blipFill>
        <p:spPr bwMode="auto">
          <a:xfrm rot="5400000">
            <a:off x="3619499" y="647700"/>
            <a:ext cx="2133600" cy="8305800"/>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4495800" y="1828799"/>
            <a:ext cx="3962400" cy="1477328"/>
          </a:xfrm>
          <a:prstGeom prst="rect">
            <a:avLst/>
          </a:prstGeom>
          <a:noFill/>
        </p:spPr>
        <p:txBody>
          <a:bodyPr wrap="square" rtlCol="0">
            <a:spAutoFit/>
          </a:bodyPr>
          <a:lstStyle/>
          <a:p>
            <a:r>
              <a:rPr lang="en-US" dirty="0" smtClean="0"/>
              <a:t>Office Equipment 		$30,000</a:t>
            </a:r>
          </a:p>
          <a:p>
            <a:r>
              <a:rPr lang="en-US" dirty="0" err="1" smtClean="0"/>
              <a:t>Accum</a:t>
            </a:r>
            <a:r>
              <a:rPr lang="en-US" dirty="0" smtClean="0"/>
              <a:t> </a:t>
            </a:r>
            <a:r>
              <a:rPr lang="en-US" dirty="0" err="1" smtClean="0"/>
              <a:t>Dep</a:t>
            </a:r>
            <a:r>
              <a:rPr lang="en-US" dirty="0" smtClean="0"/>
              <a:t> –Office Equip 	</a:t>
            </a:r>
            <a:r>
              <a:rPr lang="en-US" u="sng" dirty="0" smtClean="0"/>
              <a:t>(16,500)</a:t>
            </a:r>
          </a:p>
          <a:p>
            <a:r>
              <a:rPr lang="en-US" dirty="0" smtClean="0"/>
              <a:t>Book Value		$13,500</a:t>
            </a:r>
          </a:p>
          <a:p>
            <a:r>
              <a:rPr lang="en-US" dirty="0" smtClean="0"/>
              <a:t>Cash received		</a:t>
            </a:r>
            <a:r>
              <a:rPr lang="en-US" u="sng" dirty="0" smtClean="0"/>
              <a:t>$12,000</a:t>
            </a:r>
          </a:p>
          <a:p>
            <a:r>
              <a:rPr lang="en-US" dirty="0" smtClean="0"/>
              <a:t>Loss on Realization		$  1,500</a:t>
            </a:r>
            <a:endParaRPr lang="en-US" dirty="0"/>
          </a:p>
        </p:txBody>
      </p:sp>
      <p:sp>
        <p:nvSpPr>
          <p:cNvPr id="7" name="TextBox 6"/>
          <p:cNvSpPr txBox="1"/>
          <p:nvPr/>
        </p:nvSpPr>
        <p:spPr>
          <a:xfrm>
            <a:off x="533399" y="1524000"/>
            <a:ext cx="2971801" cy="276999"/>
          </a:xfrm>
          <a:prstGeom prst="rect">
            <a:avLst/>
          </a:prstGeom>
          <a:noFill/>
        </p:spPr>
        <p:txBody>
          <a:bodyPr wrap="square" rtlCol="0">
            <a:spAutoFit/>
          </a:bodyPr>
          <a:lstStyle/>
          <a:p>
            <a:r>
              <a:rPr lang="en-US" sz="1200" b="1" u="sng" dirty="0" smtClean="0"/>
              <a:t>Current Balance Prior to this transaction:</a:t>
            </a:r>
            <a:endParaRPr lang="en-US" sz="1200" b="1" u="sng" dirty="0"/>
          </a:p>
        </p:txBody>
      </p:sp>
      <p:pic>
        <p:nvPicPr>
          <p:cNvPr id="8" name="Audio 7">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622575124"/>
      </p:ext>
    </p:extLst>
  </p:cSld>
  <p:clrMapOvr>
    <a:masterClrMapping/>
  </p:clrMapOvr>
  <p:transition advTm="6966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Received cash from sale of supplies, $1,900.00. R422.</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3</a:t>
            </a:fld>
            <a:endParaRPr lang="en-US" dirty="0"/>
          </a:p>
        </p:txBody>
      </p:sp>
      <p:pic>
        <p:nvPicPr>
          <p:cNvPr id="5" name="Picture 4"/>
          <p:cNvPicPr/>
          <p:nvPr/>
        </p:nvPicPr>
        <p:blipFill rotWithShape="1">
          <a:blip r:embed="rId3" cstate="print"/>
          <a:srcRect l="75115" t="13422" r="16603" b="11294"/>
          <a:stretch/>
        </p:blipFill>
        <p:spPr bwMode="auto">
          <a:xfrm rot="5400000">
            <a:off x="3434443" y="615043"/>
            <a:ext cx="2231572" cy="8120745"/>
          </a:xfrm>
          <a:prstGeom prst="rect">
            <a:avLst/>
          </a:prstGeom>
          <a:ln>
            <a:noFill/>
          </a:ln>
          <a:extLst>
            <a:ext uri="{53640926-AAD7-44D8-BBD7-CCE9431645EC}">
              <a14:shadowObscured xmlns:a14="http://schemas.microsoft.com/office/drawing/2010/main" xmlns=""/>
            </a:ext>
          </a:extLst>
        </p:spPr>
      </p:pic>
      <p:sp>
        <p:nvSpPr>
          <p:cNvPr id="6" name="Rectangle 5"/>
          <p:cNvSpPr/>
          <p:nvPr/>
        </p:nvSpPr>
        <p:spPr>
          <a:xfrm>
            <a:off x="5540831" y="1743669"/>
            <a:ext cx="3048000" cy="923330"/>
          </a:xfrm>
          <a:prstGeom prst="rect">
            <a:avLst/>
          </a:prstGeom>
        </p:spPr>
        <p:txBody>
          <a:bodyPr wrap="square">
            <a:spAutoFit/>
          </a:bodyPr>
          <a:lstStyle/>
          <a:p>
            <a:r>
              <a:rPr lang="en-US" dirty="0" smtClean="0"/>
              <a:t>Supplies</a:t>
            </a:r>
            <a:r>
              <a:rPr lang="en-US" dirty="0"/>
              <a:t>		</a:t>
            </a:r>
            <a:r>
              <a:rPr lang="en-US" dirty="0" smtClean="0"/>
              <a:t>$2,400</a:t>
            </a:r>
            <a:endParaRPr lang="en-US" dirty="0"/>
          </a:p>
          <a:p>
            <a:r>
              <a:rPr lang="en-US" dirty="0" smtClean="0"/>
              <a:t>Cash </a:t>
            </a:r>
            <a:r>
              <a:rPr lang="en-US" dirty="0"/>
              <a:t>received	</a:t>
            </a:r>
            <a:r>
              <a:rPr lang="en-US" u="sng" dirty="0" smtClean="0"/>
              <a:t>$1,900</a:t>
            </a:r>
            <a:endParaRPr lang="en-US" u="sng" dirty="0"/>
          </a:p>
          <a:p>
            <a:r>
              <a:rPr lang="en-US" dirty="0"/>
              <a:t>Loss on Realization	</a:t>
            </a:r>
            <a:r>
              <a:rPr lang="en-US" dirty="0" smtClean="0"/>
              <a:t>$  500</a:t>
            </a:r>
            <a:endParaRPr lang="en-US" dirty="0"/>
          </a:p>
        </p:txBody>
      </p:sp>
      <p:grpSp>
        <p:nvGrpSpPr>
          <p:cNvPr id="18" name="Group 17"/>
          <p:cNvGrpSpPr/>
          <p:nvPr/>
        </p:nvGrpSpPr>
        <p:grpSpPr>
          <a:xfrm>
            <a:off x="457200" y="1360972"/>
            <a:ext cx="4267200" cy="2147283"/>
            <a:chOff x="457200" y="1360972"/>
            <a:chExt cx="4267200" cy="2147283"/>
          </a:xfrm>
        </p:grpSpPr>
        <p:grpSp>
          <p:nvGrpSpPr>
            <p:cNvPr id="16" name="Group 15"/>
            <p:cNvGrpSpPr/>
            <p:nvPr/>
          </p:nvGrpSpPr>
          <p:grpSpPr>
            <a:xfrm>
              <a:off x="457200" y="1582782"/>
              <a:ext cx="4267200" cy="1925473"/>
              <a:chOff x="457200" y="1582782"/>
              <a:chExt cx="4267200" cy="1925473"/>
            </a:xfrm>
          </p:grpSpPr>
          <p:pic>
            <p:nvPicPr>
              <p:cNvPr id="4" name="Picture 3"/>
              <p:cNvPicPr/>
              <p:nvPr/>
            </p:nvPicPr>
            <p:blipFill rotWithShape="1">
              <a:blip r:embed="rId3"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8" name="Straight Connector 7"/>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3800" y="1582782"/>
                <a:ext cx="990600" cy="261610"/>
              </a:xfrm>
              <a:prstGeom prst="rect">
                <a:avLst/>
              </a:prstGeom>
              <a:noFill/>
            </p:spPr>
            <p:txBody>
              <a:bodyPr wrap="square" rtlCol="0">
                <a:spAutoFit/>
              </a:bodyPr>
              <a:lstStyle/>
              <a:p>
                <a:r>
                  <a:rPr lang="en-US" sz="1100" dirty="0"/>
                  <a:t>3</a:t>
                </a:r>
                <a:r>
                  <a:rPr lang="en-US" sz="1100" dirty="0" smtClean="0"/>
                  <a:t>7,000</a:t>
                </a:r>
                <a:endParaRPr lang="en-US" sz="1100" dirty="0"/>
              </a:p>
            </p:txBody>
          </p:sp>
          <p:sp>
            <p:nvSpPr>
              <p:cNvPr id="13" name="TextBox 12"/>
              <p:cNvSpPr txBox="1"/>
              <p:nvPr/>
            </p:nvSpPr>
            <p:spPr>
              <a:xfrm>
                <a:off x="3755572" y="1921888"/>
                <a:ext cx="511628" cy="440312"/>
              </a:xfrm>
              <a:prstGeom prst="rect">
                <a:avLst/>
              </a:prstGeom>
              <a:noFill/>
            </p:spPr>
            <p:txBody>
              <a:bodyPr wrap="square" rtlCol="0">
                <a:spAutoFit/>
              </a:bodyPr>
              <a:lstStyle/>
              <a:p>
                <a:r>
                  <a:rPr lang="en-US" sz="1100" dirty="0" smtClean="0"/>
                  <a:t>0.00</a:t>
                </a:r>
              </a:p>
              <a:p>
                <a:r>
                  <a:rPr lang="en-US" sz="1100" dirty="0" smtClean="0"/>
                  <a:t>0.00</a:t>
                </a:r>
                <a:endParaRPr lang="en-US" sz="1100" dirty="0"/>
              </a:p>
            </p:txBody>
          </p:sp>
          <p:sp>
            <p:nvSpPr>
              <p:cNvPr id="14" name="TextBox 13"/>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15" name="TextBox 14"/>
              <p:cNvSpPr txBox="1"/>
              <p:nvPr/>
            </p:nvSpPr>
            <p:spPr>
              <a:xfrm>
                <a:off x="3733800" y="3138923"/>
                <a:ext cx="609600" cy="230832"/>
              </a:xfrm>
              <a:prstGeom prst="rect">
                <a:avLst/>
              </a:prstGeom>
              <a:noFill/>
            </p:spPr>
            <p:txBody>
              <a:bodyPr wrap="square" rtlCol="0">
                <a:spAutoFit/>
              </a:bodyPr>
              <a:lstStyle/>
              <a:p>
                <a:r>
                  <a:rPr lang="en-US" sz="900" dirty="0" smtClean="0"/>
                  <a:t>1,500.00</a:t>
                </a:r>
                <a:endParaRPr lang="en-US" sz="900" dirty="0"/>
              </a:p>
            </p:txBody>
          </p:sp>
        </p:grpSp>
        <p:sp>
          <p:nvSpPr>
            <p:cNvPr id="17" name="TextBox 16"/>
            <p:cNvSpPr txBox="1"/>
            <p:nvPr/>
          </p:nvSpPr>
          <p:spPr>
            <a:xfrm>
              <a:off x="609599" y="1360972"/>
              <a:ext cx="2971801" cy="276999"/>
            </a:xfrm>
            <a:prstGeom prst="rect">
              <a:avLst/>
            </a:prstGeom>
            <a:noFill/>
          </p:spPr>
          <p:txBody>
            <a:bodyPr wrap="square" rtlCol="0">
              <a:spAutoFit/>
            </a:bodyPr>
            <a:lstStyle/>
            <a:p>
              <a:r>
                <a:rPr lang="en-US" sz="1200" b="1" u="sng" dirty="0" smtClean="0"/>
                <a:t>Current Balance Prior to this transaction:</a:t>
              </a:r>
              <a:endParaRPr lang="en-US" sz="1200" b="1" u="sng" dirty="0"/>
            </a:p>
          </p:txBody>
        </p:sp>
      </p:grpSp>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116691628"/>
      </p:ext>
    </p:extLst>
  </p:cSld>
  <p:clrMapOvr>
    <a:masterClrMapping/>
  </p:clrMapOvr>
  <p:transition advTm="3252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Received cash from sale of truck, $15,000.00. R423</a:t>
            </a:r>
            <a:r>
              <a:rPr lang="en-US" dirty="0" smtClean="0"/>
              <a:t>.</a:t>
            </a:r>
            <a:endParaRPr lang="en-US" dirty="0"/>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4</a:t>
            </a:fld>
            <a:endParaRPr lang="en-US" dirty="0"/>
          </a:p>
        </p:txBody>
      </p:sp>
      <p:pic>
        <p:nvPicPr>
          <p:cNvPr id="4" name="Picture 3"/>
          <p:cNvPicPr/>
          <p:nvPr/>
        </p:nvPicPr>
        <p:blipFill rotWithShape="1">
          <a:blip r:embed="rId3" cstate="print"/>
          <a:srcRect l="61600" t="39537" r="29070" b="23510"/>
          <a:stretch/>
        </p:blipFill>
        <p:spPr bwMode="auto">
          <a:xfrm rot="5400000">
            <a:off x="1268185" y="716414"/>
            <a:ext cx="1676400" cy="3276600"/>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3" cstate="print"/>
          <a:srcRect l="75115" t="14670" r="13481" b="11294"/>
          <a:stretch/>
        </p:blipFill>
        <p:spPr bwMode="auto">
          <a:xfrm rot="5400000">
            <a:off x="3282043" y="843644"/>
            <a:ext cx="2514601" cy="8142516"/>
          </a:xfrm>
          <a:prstGeom prst="rect">
            <a:avLst/>
          </a:prstGeom>
          <a:ln>
            <a:noFill/>
          </a:ln>
          <a:extLst>
            <a:ext uri="{53640926-AAD7-44D8-BBD7-CCE9431645EC}">
              <a14:shadowObscured xmlns:a14="http://schemas.microsoft.com/office/drawing/2010/main" xmlns=""/>
            </a:ext>
          </a:extLst>
        </p:spPr>
      </p:pic>
      <p:sp>
        <p:nvSpPr>
          <p:cNvPr id="6" name="Rectangle 5"/>
          <p:cNvSpPr/>
          <p:nvPr/>
        </p:nvSpPr>
        <p:spPr>
          <a:xfrm>
            <a:off x="5012872" y="1582782"/>
            <a:ext cx="3907971" cy="1477328"/>
          </a:xfrm>
          <a:prstGeom prst="rect">
            <a:avLst/>
          </a:prstGeom>
        </p:spPr>
        <p:txBody>
          <a:bodyPr wrap="square">
            <a:spAutoFit/>
          </a:bodyPr>
          <a:lstStyle/>
          <a:p>
            <a:r>
              <a:rPr lang="en-US" dirty="0" smtClean="0"/>
              <a:t>Truck</a:t>
            </a:r>
            <a:r>
              <a:rPr lang="en-US" dirty="0"/>
              <a:t>		</a:t>
            </a:r>
            <a:r>
              <a:rPr lang="en-US" dirty="0" smtClean="0"/>
              <a:t>	$51,000</a:t>
            </a:r>
            <a:endParaRPr lang="en-US" dirty="0"/>
          </a:p>
          <a:p>
            <a:r>
              <a:rPr lang="en-US" dirty="0" err="1"/>
              <a:t>Accum</a:t>
            </a:r>
            <a:r>
              <a:rPr lang="en-US" dirty="0"/>
              <a:t> </a:t>
            </a:r>
            <a:r>
              <a:rPr lang="en-US" dirty="0" err="1"/>
              <a:t>Dep</a:t>
            </a:r>
            <a:r>
              <a:rPr lang="en-US" dirty="0"/>
              <a:t> </a:t>
            </a:r>
            <a:r>
              <a:rPr lang="en-US" dirty="0" smtClean="0"/>
              <a:t>–Truck	</a:t>
            </a:r>
            <a:r>
              <a:rPr lang="en-US" dirty="0"/>
              <a:t>	</a:t>
            </a:r>
            <a:r>
              <a:rPr lang="en-US" u="sng" dirty="0" smtClean="0"/>
              <a:t>(36,600)</a:t>
            </a:r>
            <a:endParaRPr lang="en-US" u="sng" dirty="0"/>
          </a:p>
          <a:p>
            <a:r>
              <a:rPr lang="en-US" dirty="0"/>
              <a:t>Book Value		</a:t>
            </a:r>
            <a:r>
              <a:rPr lang="en-US" dirty="0" smtClean="0"/>
              <a:t>$14,400</a:t>
            </a:r>
            <a:endParaRPr lang="en-US" dirty="0"/>
          </a:p>
          <a:p>
            <a:r>
              <a:rPr lang="en-US" dirty="0"/>
              <a:t>Cash received		</a:t>
            </a:r>
            <a:r>
              <a:rPr lang="en-US" u="sng" dirty="0" smtClean="0"/>
              <a:t>$15,000</a:t>
            </a:r>
            <a:endParaRPr lang="en-US" u="sng" dirty="0"/>
          </a:p>
          <a:p>
            <a:r>
              <a:rPr lang="en-US" dirty="0" smtClean="0"/>
              <a:t>Gain on </a:t>
            </a:r>
            <a:r>
              <a:rPr lang="en-US" dirty="0"/>
              <a:t>Realization		$ </a:t>
            </a:r>
            <a:r>
              <a:rPr lang="en-US" dirty="0" smtClean="0"/>
              <a:t>    600</a:t>
            </a:r>
            <a:endParaRPr lang="en-US" dirty="0"/>
          </a:p>
        </p:txBody>
      </p:sp>
      <p:grpSp>
        <p:nvGrpSpPr>
          <p:cNvPr id="19" name="Group 18"/>
          <p:cNvGrpSpPr/>
          <p:nvPr/>
        </p:nvGrpSpPr>
        <p:grpSpPr>
          <a:xfrm>
            <a:off x="457200" y="1373488"/>
            <a:ext cx="4267200" cy="2134767"/>
            <a:chOff x="457200" y="1373488"/>
            <a:chExt cx="4267200" cy="2134767"/>
          </a:xfrm>
        </p:grpSpPr>
        <p:grpSp>
          <p:nvGrpSpPr>
            <p:cNvPr id="17" name="Group 16"/>
            <p:cNvGrpSpPr/>
            <p:nvPr/>
          </p:nvGrpSpPr>
          <p:grpSpPr>
            <a:xfrm>
              <a:off x="457200" y="1582782"/>
              <a:ext cx="4267200" cy="1925473"/>
              <a:chOff x="457200" y="1582782"/>
              <a:chExt cx="4267200" cy="1925473"/>
            </a:xfrm>
          </p:grpSpPr>
          <p:pic>
            <p:nvPicPr>
              <p:cNvPr id="8" name="Picture 7"/>
              <p:cNvPicPr/>
              <p:nvPr/>
            </p:nvPicPr>
            <p:blipFill rotWithShape="1">
              <a:blip r:embed="rId3"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9" name="Straight Connector 8"/>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3800" y="1582782"/>
                <a:ext cx="990600" cy="261610"/>
              </a:xfrm>
              <a:prstGeom prst="rect">
                <a:avLst/>
              </a:prstGeom>
              <a:noFill/>
            </p:spPr>
            <p:txBody>
              <a:bodyPr wrap="square" rtlCol="0">
                <a:spAutoFit/>
              </a:bodyPr>
              <a:lstStyle/>
              <a:p>
                <a:r>
                  <a:rPr lang="en-US" sz="1100" dirty="0" smtClean="0"/>
                  <a:t>38,900</a:t>
                </a:r>
                <a:endParaRPr lang="en-US" sz="1100" dirty="0"/>
              </a:p>
            </p:txBody>
          </p:sp>
          <p:sp>
            <p:nvSpPr>
              <p:cNvPr id="13" name="TextBox 12"/>
              <p:cNvSpPr txBox="1"/>
              <p:nvPr/>
            </p:nvSpPr>
            <p:spPr>
              <a:xfrm>
                <a:off x="3755572" y="1921888"/>
                <a:ext cx="511628" cy="440312"/>
              </a:xfrm>
              <a:prstGeom prst="rect">
                <a:avLst/>
              </a:prstGeom>
              <a:noFill/>
            </p:spPr>
            <p:txBody>
              <a:bodyPr wrap="square" rtlCol="0">
                <a:spAutoFit/>
              </a:bodyPr>
              <a:lstStyle/>
              <a:p>
                <a:r>
                  <a:rPr lang="en-US" sz="1100" dirty="0" smtClean="0"/>
                  <a:t>0.00</a:t>
                </a:r>
              </a:p>
              <a:p>
                <a:r>
                  <a:rPr lang="en-US" sz="1100" dirty="0" smtClean="0"/>
                  <a:t>0.00</a:t>
                </a:r>
                <a:endParaRPr lang="en-US" sz="1100" dirty="0"/>
              </a:p>
            </p:txBody>
          </p:sp>
          <p:sp>
            <p:nvSpPr>
              <p:cNvPr id="14" name="TextBox 13"/>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15" name="TextBox 14"/>
              <p:cNvSpPr txBox="1"/>
              <p:nvPr/>
            </p:nvSpPr>
            <p:spPr>
              <a:xfrm>
                <a:off x="3733800" y="3138923"/>
                <a:ext cx="609600" cy="230832"/>
              </a:xfrm>
              <a:prstGeom prst="rect">
                <a:avLst/>
              </a:prstGeom>
              <a:noFill/>
            </p:spPr>
            <p:txBody>
              <a:bodyPr wrap="square" rtlCol="0">
                <a:spAutoFit/>
              </a:bodyPr>
              <a:lstStyle/>
              <a:p>
                <a:r>
                  <a:rPr lang="en-US" sz="900" dirty="0" smtClean="0"/>
                  <a:t>2,000.00</a:t>
                </a:r>
                <a:endParaRPr lang="en-US" sz="900" dirty="0"/>
              </a:p>
            </p:txBody>
          </p:sp>
          <p:cxnSp>
            <p:nvCxnSpPr>
              <p:cNvPr id="16" name="Straight Connector 15"/>
              <p:cNvCxnSpPr/>
              <p:nvPr/>
            </p:nvCxnSpPr>
            <p:spPr>
              <a:xfrm flipV="1">
                <a:off x="3145971" y="1884303"/>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17763" y="1373488"/>
              <a:ext cx="2971801" cy="276999"/>
            </a:xfrm>
            <a:prstGeom prst="rect">
              <a:avLst/>
            </a:prstGeom>
            <a:noFill/>
          </p:spPr>
          <p:txBody>
            <a:bodyPr wrap="square" rtlCol="0">
              <a:spAutoFit/>
            </a:bodyPr>
            <a:lstStyle/>
            <a:p>
              <a:r>
                <a:rPr lang="en-US" sz="1200" b="1" u="sng" dirty="0" smtClean="0"/>
                <a:t>Current Balance Prior to this transaction:</a:t>
              </a:r>
              <a:endParaRPr lang="en-US" sz="1200" b="1" u="sng" dirty="0"/>
            </a:p>
          </p:txBody>
        </p:sp>
      </p:grpSp>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4285893018"/>
      </p:ext>
    </p:extLst>
  </p:cSld>
  <p:clrMapOvr>
    <a:masterClrMapping/>
  </p:clrMapOvr>
  <p:transition advTm="4524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Paid cash to all creditors for amounts owed. C547.</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5</a:t>
            </a:fld>
            <a:endParaRPr lang="en-US" dirty="0"/>
          </a:p>
        </p:txBody>
      </p:sp>
      <p:pic>
        <p:nvPicPr>
          <p:cNvPr id="5" name="Picture 4"/>
          <p:cNvPicPr/>
          <p:nvPr/>
        </p:nvPicPr>
        <p:blipFill rotWithShape="1">
          <a:blip r:embed="rId3" cstate="print"/>
          <a:srcRect l="59298" t="20447" r="36231" b="11828"/>
          <a:stretch/>
        </p:blipFill>
        <p:spPr bwMode="auto">
          <a:xfrm rot="5400000">
            <a:off x="4060371" y="-132666"/>
            <a:ext cx="609600" cy="7968344"/>
          </a:xfrm>
          <a:prstGeom prst="rect">
            <a:avLst/>
          </a:prstGeom>
          <a:ln>
            <a:noFill/>
          </a:ln>
          <a:extLst>
            <a:ext uri="{53640926-AAD7-44D8-BBD7-CCE9431645EC}">
              <a14:shadowObscured xmlns:a14="http://schemas.microsoft.com/office/drawing/2010/main" xmlns=""/>
            </a:ext>
          </a:extLst>
        </p:spPr>
      </p:pic>
      <p:grpSp>
        <p:nvGrpSpPr>
          <p:cNvPr id="47" name="Group 46"/>
          <p:cNvGrpSpPr/>
          <p:nvPr/>
        </p:nvGrpSpPr>
        <p:grpSpPr>
          <a:xfrm>
            <a:off x="0" y="1384357"/>
            <a:ext cx="4724400" cy="2123898"/>
            <a:chOff x="0" y="1384357"/>
            <a:chExt cx="4724400" cy="2123898"/>
          </a:xfrm>
        </p:grpSpPr>
        <p:grpSp>
          <p:nvGrpSpPr>
            <p:cNvPr id="30" name="Group 29"/>
            <p:cNvGrpSpPr/>
            <p:nvPr/>
          </p:nvGrpSpPr>
          <p:grpSpPr>
            <a:xfrm>
              <a:off x="0" y="1582782"/>
              <a:ext cx="4724400" cy="1925473"/>
              <a:chOff x="0" y="1582782"/>
              <a:chExt cx="4724400" cy="1925473"/>
            </a:xfrm>
          </p:grpSpPr>
          <p:grpSp>
            <p:nvGrpSpPr>
              <p:cNvPr id="29" name="Group 28"/>
              <p:cNvGrpSpPr/>
              <p:nvPr/>
            </p:nvGrpSpPr>
            <p:grpSpPr>
              <a:xfrm>
                <a:off x="457200" y="1582782"/>
                <a:ext cx="4267200" cy="1925473"/>
                <a:chOff x="457200" y="1582782"/>
                <a:chExt cx="4267200" cy="1925473"/>
              </a:xfrm>
            </p:grpSpPr>
            <p:grpSp>
              <p:nvGrpSpPr>
                <p:cNvPr id="17" name="Group 16"/>
                <p:cNvGrpSpPr/>
                <p:nvPr/>
              </p:nvGrpSpPr>
              <p:grpSpPr>
                <a:xfrm>
                  <a:off x="457200" y="1582782"/>
                  <a:ext cx="4267200" cy="1925473"/>
                  <a:chOff x="457200" y="1582782"/>
                  <a:chExt cx="4267200" cy="1925473"/>
                </a:xfrm>
              </p:grpSpPr>
              <p:pic>
                <p:nvPicPr>
                  <p:cNvPr id="18" name="Picture 17"/>
                  <p:cNvPicPr/>
                  <p:nvPr/>
                </p:nvPicPr>
                <p:blipFill rotWithShape="1">
                  <a:blip r:embed="rId4"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19" name="Straight Connector 18"/>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1582782"/>
                    <a:ext cx="990600" cy="261610"/>
                  </a:xfrm>
                  <a:prstGeom prst="rect">
                    <a:avLst/>
                  </a:prstGeom>
                  <a:noFill/>
                </p:spPr>
                <p:txBody>
                  <a:bodyPr wrap="square" rtlCol="0">
                    <a:spAutoFit/>
                  </a:bodyPr>
                  <a:lstStyle/>
                  <a:p>
                    <a:r>
                      <a:rPr lang="en-US" sz="1100" dirty="0" smtClean="0"/>
                      <a:t>53,900</a:t>
                    </a:r>
                    <a:endParaRPr lang="en-US" sz="1100" dirty="0"/>
                  </a:p>
                </p:txBody>
              </p:sp>
              <p:sp>
                <p:nvSpPr>
                  <p:cNvPr id="23" name="TextBox 22"/>
                  <p:cNvSpPr txBox="1"/>
                  <p:nvPr/>
                </p:nvSpPr>
                <p:spPr>
                  <a:xfrm>
                    <a:off x="3755572" y="1761072"/>
                    <a:ext cx="511628" cy="938719"/>
                  </a:xfrm>
                  <a:prstGeom prst="rect">
                    <a:avLst/>
                  </a:prstGeom>
                  <a:noFill/>
                </p:spPr>
                <p:txBody>
                  <a:bodyPr wrap="square" rtlCol="0">
                    <a:spAutoFit/>
                  </a:bodyPr>
                  <a:lstStyle/>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endParaRPr lang="en-US" sz="1100" dirty="0"/>
                  </a:p>
                </p:txBody>
              </p:sp>
              <p:sp>
                <p:nvSpPr>
                  <p:cNvPr id="24" name="TextBox 23"/>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25" name="TextBox 24"/>
                  <p:cNvSpPr txBox="1"/>
                  <p:nvPr/>
                </p:nvSpPr>
                <p:spPr>
                  <a:xfrm>
                    <a:off x="3733800" y="3138923"/>
                    <a:ext cx="609600" cy="369332"/>
                  </a:xfrm>
                  <a:prstGeom prst="rect">
                    <a:avLst/>
                  </a:prstGeom>
                  <a:noFill/>
                </p:spPr>
                <p:txBody>
                  <a:bodyPr wrap="square" rtlCol="0">
                    <a:spAutoFit/>
                  </a:bodyPr>
                  <a:lstStyle/>
                  <a:p>
                    <a:r>
                      <a:rPr lang="en-US" sz="900" dirty="0" smtClean="0"/>
                      <a:t>2,000.00</a:t>
                    </a:r>
                  </a:p>
                  <a:p>
                    <a:r>
                      <a:rPr lang="en-US" sz="900" dirty="0" smtClean="0"/>
                      <a:t>600.00</a:t>
                    </a:r>
                    <a:endParaRPr lang="en-US" sz="900" dirty="0"/>
                  </a:p>
                </p:txBody>
              </p:sp>
              <p:cxnSp>
                <p:nvCxnSpPr>
                  <p:cNvPr id="26" name="Straight Connector 25"/>
                  <p:cNvCxnSpPr/>
                  <p:nvPr/>
                </p:nvCxnSpPr>
                <p:spPr>
                  <a:xfrm flipV="1">
                    <a:off x="3145971" y="1884303"/>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V="1">
                  <a:off x="3145971" y="236836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67743" y="2519750"/>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Left Arrow 5"/>
              <p:cNvSpPr/>
              <p:nvPr/>
            </p:nvSpPr>
            <p:spPr>
              <a:xfrm rot="10800000">
                <a:off x="0" y="2617643"/>
                <a:ext cx="6858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09600" y="1384357"/>
              <a:ext cx="2971801" cy="276999"/>
            </a:xfrm>
            <a:prstGeom prst="rect">
              <a:avLst/>
            </a:prstGeom>
            <a:noFill/>
          </p:spPr>
          <p:txBody>
            <a:bodyPr wrap="square" rtlCol="0">
              <a:spAutoFit/>
            </a:bodyPr>
            <a:lstStyle/>
            <a:p>
              <a:r>
                <a:rPr lang="en-US" sz="1200" b="1" u="sng" dirty="0" smtClean="0"/>
                <a:t>Current Balance Prior to this transaction:</a:t>
              </a:r>
              <a:endParaRPr lang="en-US" sz="1200" b="1" u="sng" dirty="0"/>
            </a:p>
          </p:txBody>
        </p:sp>
      </p:grpSp>
      <p:grpSp>
        <p:nvGrpSpPr>
          <p:cNvPr id="49" name="Group 48"/>
          <p:cNvGrpSpPr/>
          <p:nvPr/>
        </p:nvGrpSpPr>
        <p:grpSpPr>
          <a:xfrm>
            <a:off x="4386942" y="4213250"/>
            <a:ext cx="4267200" cy="2166631"/>
            <a:chOff x="4386942" y="4213250"/>
            <a:chExt cx="4267200" cy="2166631"/>
          </a:xfrm>
        </p:grpSpPr>
        <p:grpSp>
          <p:nvGrpSpPr>
            <p:cNvPr id="31" name="Group 30"/>
            <p:cNvGrpSpPr/>
            <p:nvPr/>
          </p:nvGrpSpPr>
          <p:grpSpPr>
            <a:xfrm>
              <a:off x="4386942" y="4454408"/>
              <a:ext cx="4267200" cy="1925473"/>
              <a:chOff x="5105400" y="4265022"/>
              <a:chExt cx="4267200" cy="1925473"/>
            </a:xfrm>
          </p:grpSpPr>
          <p:grpSp>
            <p:nvGrpSpPr>
              <p:cNvPr id="32" name="Group 31"/>
              <p:cNvGrpSpPr/>
              <p:nvPr/>
            </p:nvGrpSpPr>
            <p:grpSpPr>
              <a:xfrm>
                <a:off x="5105400" y="4265022"/>
                <a:ext cx="4267200" cy="1925473"/>
                <a:chOff x="457200" y="1582782"/>
                <a:chExt cx="4267200" cy="1925473"/>
              </a:xfrm>
            </p:grpSpPr>
            <p:grpSp>
              <p:nvGrpSpPr>
                <p:cNvPr id="34" name="Group 33"/>
                <p:cNvGrpSpPr/>
                <p:nvPr/>
              </p:nvGrpSpPr>
              <p:grpSpPr>
                <a:xfrm>
                  <a:off x="457200" y="1582782"/>
                  <a:ext cx="4267200" cy="1925473"/>
                  <a:chOff x="457200" y="1582782"/>
                  <a:chExt cx="4267200" cy="1925473"/>
                </a:xfrm>
              </p:grpSpPr>
              <p:pic>
                <p:nvPicPr>
                  <p:cNvPr id="37" name="Picture 36"/>
                  <p:cNvPicPr/>
                  <p:nvPr/>
                </p:nvPicPr>
                <p:blipFill rotWithShape="1">
                  <a:blip r:embed="rId4"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38" name="Straight Connector 37"/>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33800" y="1582782"/>
                    <a:ext cx="990600" cy="261610"/>
                  </a:xfrm>
                  <a:prstGeom prst="rect">
                    <a:avLst/>
                  </a:prstGeom>
                  <a:noFill/>
                </p:spPr>
                <p:txBody>
                  <a:bodyPr wrap="square" rtlCol="0">
                    <a:spAutoFit/>
                  </a:bodyPr>
                  <a:lstStyle/>
                  <a:p>
                    <a:r>
                      <a:rPr lang="en-US" sz="1100" dirty="0" smtClean="0"/>
                      <a:t>51,400</a:t>
                    </a:r>
                    <a:endParaRPr lang="en-US" sz="1100" dirty="0"/>
                  </a:p>
                </p:txBody>
              </p:sp>
              <p:sp>
                <p:nvSpPr>
                  <p:cNvPr id="42" name="TextBox 41"/>
                  <p:cNvSpPr txBox="1"/>
                  <p:nvPr/>
                </p:nvSpPr>
                <p:spPr>
                  <a:xfrm>
                    <a:off x="3755572" y="1761072"/>
                    <a:ext cx="511628" cy="1107996"/>
                  </a:xfrm>
                  <a:prstGeom prst="rect">
                    <a:avLst/>
                  </a:prstGeom>
                  <a:noFill/>
                </p:spPr>
                <p:txBody>
                  <a:bodyPr wrap="square" rtlCol="0">
                    <a:spAutoFit/>
                  </a:bodyPr>
                  <a:lstStyle/>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endParaRPr lang="en-US" sz="1100" dirty="0"/>
                  </a:p>
                </p:txBody>
              </p:sp>
              <p:sp>
                <p:nvSpPr>
                  <p:cNvPr id="43" name="TextBox 42"/>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44" name="TextBox 43"/>
                  <p:cNvSpPr txBox="1"/>
                  <p:nvPr/>
                </p:nvSpPr>
                <p:spPr>
                  <a:xfrm>
                    <a:off x="3733800" y="3138923"/>
                    <a:ext cx="609600" cy="369332"/>
                  </a:xfrm>
                  <a:prstGeom prst="rect">
                    <a:avLst/>
                  </a:prstGeom>
                  <a:noFill/>
                </p:spPr>
                <p:txBody>
                  <a:bodyPr wrap="square" rtlCol="0">
                    <a:spAutoFit/>
                  </a:bodyPr>
                  <a:lstStyle/>
                  <a:p>
                    <a:r>
                      <a:rPr lang="en-US" sz="900" dirty="0" smtClean="0"/>
                      <a:t>2,000.00</a:t>
                    </a:r>
                  </a:p>
                  <a:p>
                    <a:r>
                      <a:rPr lang="en-US" sz="900" dirty="0" smtClean="0"/>
                      <a:t>600.00</a:t>
                    </a:r>
                    <a:endParaRPr lang="en-US" sz="900" dirty="0"/>
                  </a:p>
                </p:txBody>
              </p:sp>
              <p:cxnSp>
                <p:nvCxnSpPr>
                  <p:cNvPr id="45" name="Straight Connector 44"/>
                  <p:cNvCxnSpPr/>
                  <p:nvPr/>
                </p:nvCxnSpPr>
                <p:spPr>
                  <a:xfrm flipV="1">
                    <a:off x="3145971" y="1884303"/>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3145971" y="236836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167743" y="2519750"/>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7780020" y="5374244"/>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659084" y="4213250"/>
              <a:ext cx="2971801" cy="276999"/>
            </a:xfrm>
            <a:prstGeom prst="rect">
              <a:avLst/>
            </a:prstGeom>
            <a:noFill/>
          </p:spPr>
          <p:txBody>
            <a:bodyPr wrap="square" rtlCol="0">
              <a:spAutoFit/>
            </a:bodyPr>
            <a:lstStyle/>
            <a:p>
              <a:r>
                <a:rPr lang="en-US" sz="1200" b="1" u="sng" dirty="0" smtClean="0"/>
                <a:t>Current Balance AFTER this transaction:</a:t>
              </a:r>
              <a:endParaRPr lang="en-US" sz="1200" b="1" u="sng" dirty="0"/>
            </a:p>
          </p:txBody>
        </p:sp>
      </p:gr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197812480"/>
      </p:ext>
    </p:extLst>
  </p:cSld>
  <p:clrMapOvr>
    <a:masterClrMapping/>
  </p:clrMapOvr>
  <p:transition advTm="1902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srcRect l="75207" t="29189" r="18753" b="19834"/>
          <a:stretch/>
        </p:blipFill>
        <p:spPr bwMode="auto">
          <a:xfrm rot="5400000">
            <a:off x="3009899" y="-1088572"/>
            <a:ext cx="2667001" cy="7739745"/>
          </a:xfrm>
          <a:prstGeom prst="rect">
            <a:avLst/>
          </a:prstGeom>
          <a:ln>
            <a:noFill/>
          </a:ln>
          <a:extLst>
            <a:ext uri="{53640926-AAD7-44D8-BBD7-CCE9431645EC}">
              <a14:shadowObscured xmlns:a14="http://schemas.microsoft.com/office/drawing/2010/main" xmlns=""/>
            </a:ext>
          </a:extLst>
        </p:spPr>
      </p:pic>
      <p:sp>
        <p:nvSpPr>
          <p:cNvPr id="2" name="Title 1"/>
          <p:cNvSpPr>
            <a:spLocks noGrp="1"/>
          </p:cNvSpPr>
          <p:nvPr>
            <p:ph type="title"/>
          </p:nvPr>
        </p:nvSpPr>
        <p:spPr>
          <a:xfrm>
            <a:off x="457200" y="685800"/>
            <a:ext cx="7772400" cy="1143000"/>
          </a:xfrm>
        </p:spPr>
        <p:txBody>
          <a:bodyPr>
            <a:normAutofit fontScale="90000"/>
          </a:bodyPr>
          <a:lstStyle/>
          <a:p>
            <a:r>
              <a:rPr lang="en-US" dirty="0"/>
              <a:t>6. Distributed balance of Gain on Realization to Johanna </a:t>
            </a:r>
            <a:r>
              <a:rPr lang="en-US" dirty="0" err="1"/>
              <a:t>Salo</a:t>
            </a:r>
            <a:r>
              <a:rPr lang="en-US" dirty="0"/>
              <a:t>, 60%; to Stefan </a:t>
            </a:r>
            <a:r>
              <a:rPr lang="en-US" dirty="0" err="1"/>
              <a:t>Salo</a:t>
            </a:r>
            <a:r>
              <a:rPr lang="en-US" dirty="0"/>
              <a:t>, 40%. M65.</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6</a:t>
            </a:fld>
            <a:endParaRPr lang="en-US" dirty="0"/>
          </a:p>
        </p:txBody>
      </p:sp>
      <p:sp>
        <p:nvSpPr>
          <p:cNvPr id="6" name="Rectangle 5"/>
          <p:cNvSpPr/>
          <p:nvPr/>
        </p:nvSpPr>
        <p:spPr>
          <a:xfrm>
            <a:off x="247649" y="4275111"/>
            <a:ext cx="4694464" cy="2017205"/>
          </a:xfrm>
          <a:prstGeom prst="rect">
            <a:avLst/>
          </a:prstGeom>
        </p:spPr>
        <p:txBody>
          <a:bodyPr wrap="square">
            <a:spAutoFit/>
          </a:bodyPr>
          <a:lstStyle/>
          <a:p>
            <a:r>
              <a:rPr lang="en-US" dirty="0" smtClean="0"/>
              <a:t>Truck</a:t>
            </a:r>
            <a:r>
              <a:rPr lang="en-US" dirty="0"/>
              <a:t>		</a:t>
            </a:r>
            <a:r>
              <a:rPr lang="en-US" dirty="0" smtClean="0"/>
              <a:t>	$51,000</a:t>
            </a:r>
            <a:endParaRPr lang="en-US" dirty="0"/>
          </a:p>
          <a:p>
            <a:r>
              <a:rPr lang="en-US" dirty="0" err="1"/>
              <a:t>Accum</a:t>
            </a:r>
            <a:r>
              <a:rPr lang="en-US" dirty="0"/>
              <a:t> </a:t>
            </a:r>
            <a:r>
              <a:rPr lang="en-US" dirty="0" err="1"/>
              <a:t>Dep</a:t>
            </a:r>
            <a:r>
              <a:rPr lang="en-US" dirty="0"/>
              <a:t> </a:t>
            </a:r>
            <a:r>
              <a:rPr lang="en-US" dirty="0" smtClean="0"/>
              <a:t>–Truck	</a:t>
            </a:r>
            <a:r>
              <a:rPr lang="en-US" dirty="0"/>
              <a:t>	</a:t>
            </a:r>
            <a:r>
              <a:rPr lang="en-US" u="sng" dirty="0" smtClean="0"/>
              <a:t>(36,600)</a:t>
            </a:r>
            <a:endParaRPr lang="en-US" u="sng" dirty="0"/>
          </a:p>
          <a:p>
            <a:r>
              <a:rPr lang="en-US" dirty="0"/>
              <a:t>Book Value		</a:t>
            </a:r>
            <a:r>
              <a:rPr lang="en-US" dirty="0" smtClean="0"/>
              <a:t>$14,400</a:t>
            </a:r>
            <a:endParaRPr lang="en-US" dirty="0"/>
          </a:p>
          <a:p>
            <a:r>
              <a:rPr lang="en-US" dirty="0"/>
              <a:t>Cash received		</a:t>
            </a:r>
            <a:r>
              <a:rPr lang="en-US" u="sng" dirty="0" smtClean="0"/>
              <a:t>$15,000</a:t>
            </a:r>
            <a:endParaRPr lang="en-US" u="sng" dirty="0"/>
          </a:p>
          <a:p>
            <a:r>
              <a:rPr lang="en-US" dirty="0" smtClean="0"/>
              <a:t>Gain on </a:t>
            </a:r>
            <a:r>
              <a:rPr lang="en-US" dirty="0"/>
              <a:t>Realization		$ </a:t>
            </a:r>
            <a:r>
              <a:rPr lang="en-US" dirty="0" smtClean="0"/>
              <a:t>600.00</a:t>
            </a:r>
          </a:p>
          <a:p>
            <a:r>
              <a:rPr lang="en-US" dirty="0" smtClean="0"/>
              <a:t>	Johanna </a:t>
            </a:r>
            <a:r>
              <a:rPr lang="en-US" dirty="0" err="1" smtClean="0"/>
              <a:t>Salo</a:t>
            </a:r>
            <a:r>
              <a:rPr lang="en-US" dirty="0" smtClean="0"/>
              <a:t> 60%		$ 360.00</a:t>
            </a:r>
          </a:p>
          <a:p>
            <a:r>
              <a:rPr lang="en-US" dirty="0" smtClean="0"/>
              <a:t>	Stefan </a:t>
            </a:r>
            <a:r>
              <a:rPr lang="en-US" dirty="0" err="1" smtClean="0"/>
              <a:t>Salo</a:t>
            </a:r>
            <a:r>
              <a:rPr lang="en-US" dirty="0" smtClean="0"/>
              <a:t> 40%		$ 240.00</a:t>
            </a:r>
            <a:endParaRPr lang="en-US" dirty="0"/>
          </a:p>
        </p:txBody>
      </p:sp>
      <p:grpSp>
        <p:nvGrpSpPr>
          <p:cNvPr id="34" name="Group 33"/>
          <p:cNvGrpSpPr/>
          <p:nvPr/>
        </p:nvGrpSpPr>
        <p:grpSpPr>
          <a:xfrm>
            <a:off x="4920342" y="4125685"/>
            <a:ext cx="4267200" cy="2166631"/>
            <a:chOff x="4386942" y="4213250"/>
            <a:chExt cx="4267200" cy="2166631"/>
          </a:xfrm>
        </p:grpSpPr>
        <p:grpSp>
          <p:nvGrpSpPr>
            <p:cNvPr id="35" name="Group 34"/>
            <p:cNvGrpSpPr/>
            <p:nvPr/>
          </p:nvGrpSpPr>
          <p:grpSpPr>
            <a:xfrm>
              <a:off x="4386942" y="4454408"/>
              <a:ext cx="4267200" cy="1925473"/>
              <a:chOff x="5105400" y="4265022"/>
              <a:chExt cx="4267200" cy="1925473"/>
            </a:xfrm>
          </p:grpSpPr>
          <p:grpSp>
            <p:nvGrpSpPr>
              <p:cNvPr id="37" name="Group 36"/>
              <p:cNvGrpSpPr/>
              <p:nvPr/>
            </p:nvGrpSpPr>
            <p:grpSpPr>
              <a:xfrm>
                <a:off x="5105400" y="4265022"/>
                <a:ext cx="4267200" cy="1925473"/>
                <a:chOff x="457200" y="1582782"/>
                <a:chExt cx="4267200" cy="1925473"/>
              </a:xfrm>
            </p:grpSpPr>
            <p:grpSp>
              <p:nvGrpSpPr>
                <p:cNvPr id="39" name="Group 38"/>
                <p:cNvGrpSpPr/>
                <p:nvPr/>
              </p:nvGrpSpPr>
              <p:grpSpPr>
                <a:xfrm>
                  <a:off x="457200" y="1582782"/>
                  <a:ext cx="4267200" cy="1925473"/>
                  <a:chOff x="457200" y="1582782"/>
                  <a:chExt cx="4267200" cy="1925473"/>
                </a:xfrm>
              </p:grpSpPr>
              <p:pic>
                <p:nvPicPr>
                  <p:cNvPr id="42" name="Picture 41"/>
                  <p:cNvPicPr/>
                  <p:nvPr/>
                </p:nvPicPr>
                <p:blipFill rotWithShape="1">
                  <a:blip r:embed="rId4"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43" name="Straight Connector 42"/>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33800" y="1582782"/>
                    <a:ext cx="990600" cy="261610"/>
                  </a:xfrm>
                  <a:prstGeom prst="rect">
                    <a:avLst/>
                  </a:prstGeom>
                  <a:noFill/>
                </p:spPr>
                <p:txBody>
                  <a:bodyPr wrap="square" rtlCol="0">
                    <a:spAutoFit/>
                  </a:bodyPr>
                  <a:lstStyle/>
                  <a:p>
                    <a:r>
                      <a:rPr lang="en-US" sz="1100" dirty="0" smtClean="0"/>
                      <a:t>51,400</a:t>
                    </a:r>
                    <a:endParaRPr lang="en-US" sz="1100" dirty="0"/>
                  </a:p>
                </p:txBody>
              </p:sp>
              <p:sp>
                <p:nvSpPr>
                  <p:cNvPr id="47" name="TextBox 46"/>
                  <p:cNvSpPr txBox="1"/>
                  <p:nvPr/>
                </p:nvSpPr>
                <p:spPr>
                  <a:xfrm>
                    <a:off x="3755572" y="1761072"/>
                    <a:ext cx="742406" cy="1446550"/>
                  </a:xfrm>
                  <a:prstGeom prst="rect">
                    <a:avLst/>
                  </a:prstGeom>
                  <a:noFill/>
                </p:spPr>
                <p:txBody>
                  <a:bodyPr wrap="square" rtlCol="0">
                    <a:spAutoFit/>
                  </a:bodyPr>
                  <a:lstStyle/>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p>
                  <a:p>
                    <a:r>
                      <a:rPr lang="en-US" sz="1100" dirty="0" smtClean="0"/>
                      <a:t>27,160</a:t>
                    </a:r>
                  </a:p>
                  <a:p>
                    <a:r>
                      <a:rPr lang="en-US" sz="1100" dirty="0" smtClean="0"/>
                      <a:t>26,240</a:t>
                    </a:r>
                    <a:endParaRPr lang="en-US" sz="1100" dirty="0"/>
                  </a:p>
                </p:txBody>
              </p:sp>
              <p:sp>
                <p:nvSpPr>
                  <p:cNvPr id="48" name="TextBox 47"/>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49" name="TextBox 48"/>
                  <p:cNvSpPr txBox="1"/>
                  <p:nvPr/>
                </p:nvSpPr>
                <p:spPr>
                  <a:xfrm>
                    <a:off x="3733800" y="3138923"/>
                    <a:ext cx="609600" cy="369332"/>
                  </a:xfrm>
                  <a:prstGeom prst="rect">
                    <a:avLst/>
                  </a:prstGeom>
                  <a:noFill/>
                </p:spPr>
                <p:txBody>
                  <a:bodyPr wrap="square" rtlCol="0">
                    <a:spAutoFit/>
                  </a:bodyPr>
                  <a:lstStyle/>
                  <a:p>
                    <a:r>
                      <a:rPr lang="en-US" sz="900" dirty="0" smtClean="0"/>
                      <a:t>2,000.00</a:t>
                    </a:r>
                  </a:p>
                  <a:p>
                    <a:r>
                      <a:rPr lang="en-US" sz="900" dirty="0" smtClean="0"/>
                      <a:t>        0.00</a:t>
                    </a:r>
                    <a:endParaRPr lang="en-US" sz="900" dirty="0"/>
                  </a:p>
                </p:txBody>
              </p:sp>
              <p:cxnSp>
                <p:nvCxnSpPr>
                  <p:cNvPr id="50" name="Straight Connector 49"/>
                  <p:cNvCxnSpPr/>
                  <p:nvPr/>
                </p:nvCxnSpPr>
                <p:spPr>
                  <a:xfrm flipV="1">
                    <a:off x="3145971" y="1884303"/>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V="1">
                  <a:off x="3145971" y="236836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167743" y="2519750"/>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flipV="1">
                <a:off x="7780020" y="5374244"/>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659084" y="4213250"/>
              <a:ext cx="2971801" cy="276999"/>
            </a:xfrm>
            <a:prstGeom prst="rect">
              <a:avLst/>
            </a:prstGeom>
            <a:noFill/>
          </p:spPr>
          <p:txBody>
            <a:bodyPr wrap="square" rtlCol="0">
              <a:spAutoFit/>
            </a:bodyPr>
            <a:lstStyle/>
            <a:p>
              <a:r>
                <a:rPr lang="en-US" sz="1200" b="1" u="sng" dirty="0" smtClean="0"/>
                <a:t>Current Balance AFTER this transaction:</a:t>
              </a:r>
              <a:endParaRPr lang="en-US" sz="1200" b="1" u="sng" dirty="0"/>
            </a:p>
          </p:txBody>
        </p:sp>
      </p:grpSp>
      <p:grpSp>
        <p:nvGrpSpPr>
          <p:cNvPr id="53" name="Group 52"/>
          <p:cNvGrpSpPr/>
          <p:nvPr/>
        </p:nvGrpSpPr>
        <p:grpSpPr>
          <a:xfrm>
            <a:off x="7572101" y="5638701"/>
            <a:ext cx="536667" cy="238836"/>
            <a:chOff x="7572101" y="5638701"/>
            <a:chExt cx="536667" cy="238836"/>
          </a:xfrm>
        </p:grpSpPr>
        <p:cxnSp>
          <p:nvCxnSpPr>
            <p:cNvPr id="51" name="Straight Connector 50"/>
            <p:cNvCxnSpPr/>
            <p:nvPr/>
          </p:nvCxnSpPr>
          <p:spPr>
            <a:xfrm flipV="1">
              <a:off x="7575368" y="563870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572101" y="580133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996403153"/>
      </p:ext>
    </p:extLst>
  </p:cSld>
  <p:clrMapOvr>
    <a:masterClrMapping/>
  </p:clrMapOvr>
  <p:transition advTm="384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l="75208" t="29836" r="15415" b="19833"/>
          <a:stretch/>
        </p:blipFill>
        <p:spPr bwMode="auto">
          <a:xfrm rot="5400000">
            <a:off x="2799081" y="-1198880"/>
            <a:ext cx="3048001" cy="8188962"/>
          </a:xfrm>
          <a:prstGeom prst="rect">
            <a:avLst/>
          </a:prstGeom>
          <a:ln>
            <a:noFill/>
          </a:ln>
          <a:extLst>
            <a:ext uri="{53640926-AAD7-44D8-BBD7-CCE9431645EC}">
              <a14:shadowObscured xmlns:a14="http://schemas.microsoft.com/office/drawing/2010/main" xmlns=""/>
            </a:ext>
          </a:extLst>
        </p:spPr>
      </p:pic>
      <p:sp>
        <p:nvSpPr>
          <p:cNvPr id="2" name="Title 1"/>
          <p:cNvSpPr>
            <a:spLocks noGrp="1"/>
          </p:cNvSpPr>
          <p:nvPr>
            <p:ph type="title"/>
          </p:nvPr>
        </p:nvSpPr>
        <p:spPr>
          <a:xfrm>
            <a:off x="381000" y="685800"/>
            <a:ext cx="7772400" cy="1143000"/>
          </a:xfrm>
        </p:spPr>
        <p:txBody>
          <a:bodyPr>
            <a:normAutofit fontScale="90000"/>
          </a:bodyPr>
          <a:lstStyle/>
          <a:p>
            <a:r>
              <a:rPr lang="en-US" dirty="0"/>
              <a:t>6. Distributed balance of Loss on Realization to Johanna </a:t>
            </a:r>
            <a:r>
              <a:rPr lang="en-US" dirty="0" err="1"/>
              <a:t>Salo</a:t>
            </a:r>
            <a:r>
              <a:rPr lang="en-US" dirty="0"/>
              <a:t>, 60%; to Stefan </a:t>
            </a:r>
            <a:r>
              <a:rPr lang="en-US" dirty="0" err="1"/>
              <a:t>Salo</a:t>
            </a:r>
            <a:r>
              <a:rPr lang="en-US" dirty="0"/>
              <a:t>, 40%. M66.</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7</a:t>
            </a:fld>
            <a:endParaRPr lang="en-US" dirty="0"/>
          </a:p>
        </p:txBody>
      </p:sp>
      <p:grpSp>
        <p:nvGrpSpPr>
          <p:cNvPr id="15" name="Group 14"/>
          <p:cNvGrpSpPr/>
          <p:nvPr/>
        </p:nvGrpSpPr>
        <p:grpSpPr>
          <a:xfrm>
            <a:off x="304800" y="4366738"/>
            <a:ext cx="8534400" cy="2031325"/>
            <a:chOff x="304800" y="4366738"/>
            <a:chExt cx="8534400" cy="2031325"/>
          </a:xfrm>
        </p:grpSpPr>
        <p:sp>
          <p:nvSpPr>
            <p:cNvPr id="6" name="Rectangle 5"/>
            <p:cNvSpPr/>
            <p:nvPr/>
          </p:nvSpPr>
          <p:spPr>
            <a:xfrm>
              <a:off x="4267200" y="4366738"/>
              <a:ext cx="4572000" cy="2031325"/>
            </a:xfrm>
            <a:prstGeom prst="rect">
              <a:avLst/>
            </a:prstGeom>
          </p:spPr>
          <p:txBody>
            <a:bodyPr>
              <a:spAutoFit/>
            </a:bodyPr>
            <a:lstStyle/>
            <a:p>
              <a:r>
                <a:rPr lang="en-US" dirty="0" smtClean="0"/>
                <a:t>Supplies</a:t>
              </a:r>
              <a:r>
                <a:rPr lang="en-US" dirty="0"/>
                <a:t>		</a:t>
              </a:r>
              <a:r>
                <a:rPr lang="en-US" dirty="0" smtClean="0"/>
                <a:t>$2,400</a:t>
              </a:r>
              <a:endParaRPr lang="en-US" dirty="0"/>
            </a:p>
            <a:p>
              <a:r>
                <a:rPr lang="en-US" dirty="0" smtClean="0"/>
                <a:t>Cash </a:t>
              </a:r>
              <a:r>
                <a:rPr lang="en-US" dirty="0"/>
                <a:t>received	</a:t>
              </a:r>
              <a:r>
                <a:rPr lang="en-US" u="sng" dirty="0" smtClean="0"/>
                <a:t>$1,900</a:t>
              </a:r>
              <a:endParaRPr lang="en-US" u="sng" dirty="0"/>
            </a:p>
            <a:p>
              <a:r>
                <a:rPr lang="en-US" dirty="0"/>
                <a:t>Loss on Realization	</a:t>
              </a:r>
              <a:r>
                <a:rPr lang="en-US" dirty="0" smtClean="0"/>
                <a:t>$  500</a:t>
              </a:r>
            </a:p>
            <a:p>
              <a:r>
                <a:rPr lang="en-US" b="1" dirty="0" smtClean="0"/>
                <a:t>Loss on Realization for Office Equipment and Supplies $1,500 + 500 = $2,000</a:t>
              </a:r>
            </a:p>
            <a:p>
              <a:pPr marL="285750" indent="-285750">
                <a:buFont typeface="Arial" panose="020B0604020202020204" pitchFamily="34" charset="0"/>
                <a:buChar char="•"/>
              </a:pPr>
              <a:r>
                <a:rPr lang="en-US" dirty="0" smtClean="0"/>
                <a:t>Johanna </a:t>
              </a:r>
              <a:r>
                <a:rPr lang="en-US" dirty="0" err="1" smtClean="0"/>
                <a:t>Salo</a:t>
              </a:r>
              <a:r>
                <a:rPr lang="en-US" dirty="0" smtClean="0"/>
                <a:t> 60%	$1200.00</a:t>
              </a:r>
            </a:p>
            <a:p>
              <a:pPr marL="285750" indent="-285750">
                <a:buFont typeface="Arial" panose="020B0604020202020204" pitchFamily="34" charset="0"/>
                <a:buChar char="•"/>
              </a:pPr>
              <a:r>
                <a:rPr lang="en-US" dirty="0" smtClean="0"/>
                <a:t>Stefan </a:t>
              </a:r>
              <a:r>
                <a:rPr lang="en-US" dirty="0" err="1" smtClean="0"/>
                <a:t>Salo</a:t>
              </a:r>
              <a:r>
                <a:rPr lang="en-US" dirty="0" smtClean="0"/>
                <a:t> 40%		    800.00</a:t>
              </a:r>
              <a:endParaRPr lang="en-US" dirty="0"/>
            </a:p>
          </p:txBody>
        </p:sp>
        <p:grpSp>
          <p:nvGrpSpPr>
            <p:cNvPr id="14" name="Group 13"/>
            <p:cNvGrpSpPr/>
            <p:nvPr/>
          </p:nvGrpSpPr>
          <p:grpSpPr>
            <a:xfrm>
              <a:off x="304800" y="4366738"/>
              <a:ext cx="6705600" cy="1477328"/>
              <a:chOff x="304800" y="4366738"/>
              <a:chExt cx="6705600" cy="1477328"/>
            </a:xfrm>
          </p:grpSpPr>
          <p:sp>
            <p:nvSpPr>
              <p:cNvPr id="5" name="TextBox 4"/>
              <p:cNvSpPr txBox="1"/>
              <p:nvPr/>
            </p:nvSpPr>
            <p:spPr>
              <a:xfrm>
                <a:off x="304800" y="4366738"/>
                <a:ext cx="3962400" cy="1477328"/>
              </a:xfrm>
              <a:prstGeom prst="rect">
                <a:avLst/>
              </a:prstGeom>
              <a:noFill/>
            </p:spPr>
            <p:txBody>
              <a:bodyPr wrap="square" rtlCol="0">
                <a:spAutoFit/>
              </a:bodyPr>
              <a:lstStyle/>
              <a:p>
                <a:r>
                  <a:rPr lang="en-US" dirty="0" smtClean="0"/>
                  <a:t>Office Equipment 		$30,000</a:t>
                </a:r>
              </a:p>
              <a:p>
                <a:r>
                  <a:rPr lang="en-US" dirty="0" err="1" smtClean="0"/>
                  <a:t>Accum</a:t>
                </a:r>
                <a:r>
                  <a:rPr lang="en-US" dirty="0" smtClean="0"/>
                  <a:t> </a:t>
                </a:r>
                <a:r>
                  <a:rPr lang="en-US" dirty="0" err="1" smtClean="0"/>
                  <a:t>Dep</a:t>
                </a:r>
                <a:r>
                  <a:rPr lang="en-US" dirty="0" smtClean="0"/>
                  <a:t> –Office Equip 	</a:t>
                </a:r>
                <a:r>
                  <a:rPr lang="en-US" u="sng" dirty="0" smtClean="0"/>
                  <a:t>(16,500)</a:t>
                </a:r>
              </a:p>
              <a:p>
                <a:r>
                  <a:rPr lang="en-US" dirty="0" smtClean="0"/>
                  <a:t>Book Value		$13,500</a:t>
                </a:r>
              </a:p>
              <a:p>
                <a:r>
                  <a:rPr lang="en-US" dirty="0" smtClean="0"/>
                  <a:t>Cash received		</a:t>
                </a:r>
                <a:r>
                  <a:rPr lang="en-US" u="sng" dirty="0" smtClean="0"/>
                  <a:t>$12,000</a:t>
                </a:r>
              </a:p>
              <a:p>
                <a:r>
                  <a:rPr lang="en-US" dirty="0" smtClean="0"/>
                  <a:t>Loss on Realization		$  1,500</a:t>
                </a:r>
                <a:endParaRPr lang="en-US" dirty="0"/>
              </a:p>
            </p:txBody>
          </p:sp>
          <p:cxnSp>
            <p:nvCxnSpPr>
              <p:cNvPr id="9" name="Straight Arrow Connector 8"/>
              <p:cNvCxnSpPr/>
              <p:nvPr/>
            </p:nvCxnSpPr>
            <p:spPr>
              <a:xfrm flipV="1">
                <a:off x="3886200" y="5562600"/>
                <a:ext cx="1600200" cy="76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048000" y="5463066"/>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0" y="4914902"/>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6248400" y="5218332"/>
                <a:ext cx="152400" cy="344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360314250"/>
      </p:ext>
    </p:extLst>
  </p:cSld>
  <p:clrMapOvr>
    <a:masterClrMapping/>
  </p:clrMapOvr>
  <p:transition advTm="2779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Distributed remaining cash to partners. C548 and C549.</a:t>
            </a:r>
          </a:p>
        </p:txBody>
      </p:sp>
      <p:sp>
        <p:nvSpPr>
          <p:cNvPr id="3" name="Slide Number Placeholder 2"/>
          <p:cNvSpPr>
            <a:spLocks noGrp="1"/>
          </p:cNvSpPr>
          <p:nvPr>
            <p:ph type="sldNum" sz="quarter" idx="12"/>
          </p:nvPr>
        </p:nvSpPr>
        <p:spPr/>
        <p:txBody>
          <a:bodyPr/>
          <a:lstStyle/>
          <a:p>
            <a:r>
              <a:rPr lang="en-US" smtClean="0"/>
              <a:t>SLIDE </a:t>
            </a:r>
            <a:fld id="{FCD2455E-EC1D-45EA-B6B2-90AB88848CFD}" type="slidenum">
              <a:rPr lang="en-US" smtClean="0"/>
              <a:pPr/>
              <a:t>8</a:t>
            </a:fld>
            <a:endParaRPr lang="en-US" dirty="0"/>
          </a:p>
        </p:txBody>
      </p:sp>
      <p:grpSp>
        <p:nvGrpSpPr>
          <p:cNvPr id="27" name="Group 26"/>
          <p:cNvGrpSpPr/>
          <p:nvPr/>
        </p:nvGrpSpPr>
        <p:grpSpPr>
          <a:xfrm>
            <a:off x="143691" y="1637024"/>
            <a:ext cx="8314512" cy="4382777"/>
            <a:chOff x="143691" y="1637024"/>
            <a:chExt cx="8314512" cy="4382777"/>
          </a:xfrm>
        </p:grpSpPr>
        <p:pic>
          <p:nvPicPr>
            <p:cNvPr id="4" name="Picture 3"/>
            <p:cNvPicPr/>
            <p:nvPr/>
          </p:nvPicPr>
          <p:blipFill rotWithShape="1">
            <a:blip r:embed="rId3" cstate="print"/>
            <a:srcRect l="59298" t="19661" r="33310" b="11829"/>
            <a:stretch/>
          </p:blipFill>
          <p:spPr bwMode="auto">
            <a:xfrm rot="5400000">
              <a:off x="3581401" y="1143000"/>
              <a:ext cx="1905001" cy="7848602"/>
            </a:xfrm>
            <a:prstGeom prst="rect">
              <a:avLst/>
            </a:prstGeom>
            <a:ln>
              <a:noFill/>
            </a:ln>
            <a:extLst>
              <a:ext uri="{53640926-AAD7-44D8-BBD7-CCE9431645EC}">
                <a14:shadowObscured xmlns:a14="http://schemas.microsoft.com/office/drawing/2010/main" xmlns=""/>
              </a:ext>
            </a:extLst>
          </p:spPr>
        </p:pic>
        <p:grpSp>
          <p:nvGrpSpPr>
            <p:cNvPr id="26" name="Group 25"/>
            <p:cNvGrpSpPr/>
            <p:nvPr/>
          </p:nvGrpSpPr>
          <p:grpSpPr>
            <a:xfrm>
              <a:off x="143691" y="1637024"/>
              <a:ext cx="4885509" cy="3925576"/>
              <a:chOff x="143691" y="1637024"/>
              <a:chExt cx="4885509" cy="3925576"/>
            </a:xfrm>
          </p:grpSpPr>
          <p:grpSp>
            <p:nvGrpSpPr>
              <p:cNvPr id="5" name="Group 4"/>
              <p:cNvGrpSpPr/>
              <p:nvPr/>
            </p:nvGrpSpPr>
            <p:grpSpPr>
              <a:xfrm>
                <a:off x="143691" y="1637024"/>
                <a:ext cx="4267200" cy="2166631"/>
                <a:chOff x="4386942" y="4213250"/>
                <a:chExt cx="4267200" cy="2166631"/>
              </a:xfrm>
            </p:grpSpPr>
            <p:grpSp>
              <p:nvGrpSpPr>
                <p:cNvPr id="6" name="Group 5"/>
                <p:cNvGrpSpPr/>
                <p:nvPr/>
              </p:nvGrpSpPr>
              <p:grpSpPr>
                <a:xfrm>
                  <a:off x="4386942" y="4454408"/>
                  <a:ext cx="4267200" cy="1925473"/>
                  <a:chOff x="5105400" y="4265022"/>
                  <a:chExt cx="4267200" cy="1925473"/>
                </a:xfrm>
              </p:grpSpPr>
              <p:grpSp>
                <p:nvGrpSpPr>
                  <p:cNvPr id="8" name="Group 7"/>
                  <p:cNvGrpSpPr/>
                  <p:nvPr/>
                </p:nvGrpSpPr>
                <p:grpSpPr>
                  <a:xfrm>
                    <a:off x="5105400" y="4265022"/>
                    <a:ext cx="4267200" cy="1925473"/>
                    <a:chOff x="457200" y="1582782"/>
                    <a:chExt cx="4267200" cy="1925473"/>
                  </a:xfrm>
                </p:grpSpPr>
                <p:grpSp>
                  <p:nvGrpSpPr>
                    <p:cNvPr id="10" name="Group 9"/>
                    <p:cNvGrpSpPr/>
                    <p:nvPr/>
                  </p:nvGrpSpPr>
                  <p:grpSpPr>
                    <a:xfrm>
                      <a:off x="457200" y="1582782"/>
                      <a:ext cx="4267200" cy="1925473"/>
                      <a:chOff x="457200" y="1582782"/>
                      <a:chExt cx="4267200" cy="1925473"/>
                    </a:xfrm>
                  </p:grpSpPr>
                  <p:pic>
                    <p:nvPicPr>
                      <p:cNvPr id="13" name="Picture 12"/>
                      <p:cNvPicPr/>
                      <p:nvPr/>
                    </p:nvPicPr>
                    <p:blipFill rotWithShape="1">
                      <a:blip r:embed="rId4" cstate="print"/>
                      <a:srcRect l="61600" t="39537" r="29070" b="23510"/>
                      <a:stretch/>
                    </p:blipFill>
                    <p:spPr bwMode="auto">
                      <a:xfrm rot="5400000">
                        <a:off x="1257300" y="782683"/>
                        <a:ext cx="1676400" cy="3276600"/>
                      </a:xfrm>
                      <a:prstGeom prst="rect">
                        <a:avLst/>
                      </a:prstGeom>
                      <a:ln>
                        <a:noFill/>
                      </a:ln>
                      <a:extLst>
                        <a:ext uri="{53640926-AAD7-44D8-BBD7-CCE9431645EC}">
                          <a14:shadowObscured xmlns:a14="http://schemas.microsoft.com/office/drawing/2010/main" xmlns=""/>
                        </a:ext>
                      </a:extLst>
                    </p:spPr>
                  </p:pic>
                  <p:cxnSp>
                    <p:nvCxnSpPr>
                      <p:cNvPr id="14" name="Straight Connector 13"/>
                      <p:cNvCxnSpPr/>
                      <p:nvPr/>
                    </p:nvCxnSpPr>
                    <p:spPr>
                      <a:xfrm flipV="1">
                        <a:off x="3145971" y="1705569"/>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45971" y="202648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67743" y="2205221"/>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33800" y="1582782"/>
                        <a:ext cx="990600" cy="261610"/>
                      </a:xfrm>
                      <a:prstGeom prst="rect">
                        <a:avLst/>
                      </a:prstGeom>
                      <a:noFill/>
                    </p:spPr>
                    <p:txBody>
                      <a:bodyPr wrap="square" rtlCol="0">
                        <a:spAutoFit/>
                      </a:bodyPr>
                      <a:lstStyle/>
                      <a:p>
                        <a:r>
                          <a:rPr lang="en-US" sz="1100" dirty="0" smtClean="0"/>
                          <a:t>51,400</a:t>
                        </a:r>
                        <a:endParaRPr lang="en-US" sz="1100" dirty="0"/>
                      </a:p>
                    </p:txBody>
                  </p:sp>
                  <p:sp>
                    <p:nvSpPr>
                      <p:cNvPr id="18" name="TextBox 17"/>
                      <p:cNvSpPr txBox="1"/>
                      <p:nvPr/>
                    </p:nvSpPr>
                    <p:spPr>
                      <a:xfrm>
                        <a:off x="3755572" y="1761072"/>
                        <a:ext cx="742406" cy="1446550"/>
                      </a:xfrm>
                      <a:prstGeom prst="rect">
                        <a:avLst/>
                      </a:prstGeom>
                      <a:noFill/>
                    </p:spPr>
                    <p:txBody>
                      <a:bodyPr wrap="square" rtlCol="0">
                        <a:spAutoFit/>
                      </a:bodyPr>
                      <a:lstStyle/>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p>
                      <a:p>
                        <a:r>
                          <a:rPr lang="en-US" sz="1100" dirty="0" smtClean="0"/>
                          <a:t>0.00</a:t>
                        </a:r>
                      </a:p>
                      <a:p>
                        <a:r>
                          <a:rPr lang="en-US" sz="1100" dirty="0" smtClean="0"/>
                          <a:t>25,960</a:t>
                        </a:r>
                      </a:p>
                      <a:p>
                        <a:r>
                          <a:rPr lang="en-US" sz="1100" dirty="0" smtClean="0"/>
                          <a:t>25,440</a:t>
                        </a:r>
                        <a:endParaRPr lang="en-US" sz="1100" dirty="0"/>
                      </a:p>
                    </p:txBody>
                  </p:sp>
                  <p:sp>
                    <p:nvSpPr>
                      <p:cNvPr id="19" name="TextBox 18"/>
                      <p:cNvSpPr txBox="1"/>
                      <p:nvPr/>
                    </p:nvSpPr>
                    <p:spPr>
                      <a:xfrm>
                        <a:off x="500742" y="3138923"/>
                        <a:ext cx="2971800" cy="369332"/>
                      </a:xfrm>
                      <a:prstGeom prst="rect">
                        <a:avLst/>
                      </a:prstGeom>
                      <a:noFill/>
                    </p:spPr>
                    <p:txBody>
                      <a:bodyPr wrap="square" rtlCol="0">
                        <a:spAutoFit/>
                      </a:bodyPr>
                      <a:lstStyle/>
                      <a:p>
                        <a:r>
                          <a:rPr lang="en-US" sz="900" dirty="0" smtClean="0"/>
                          <a:t>Loss on Realization</a:t>
                        </a:r>
                      </a:p>
                      <a:p>
                        <a:r>
                          <a:rPr lang="en-US" sz="900" dirty="0" smtClean="0"/>
                          <a:t>Gain on Realization</a:t>
                        </a:r>
                        <a:endParaRPr lang="en-US" sz="900" dirty="0"/>
                      </a:p>
                    </p:txBody>
                  </p:sp>
                  <p:sp>
                    <p:nvSpPr>
                      <p:cNvPr id="20" name="TextBox 19"/>
                      <p:cNvSpPr txBox="1"/>
                      <p:nvPr/>
                    </p:nvSpPr>
                    <p:spPr>
                      <a:xfrm>
                        <a:off x="3733800" y="3138923"/>
                        <a:ext cx="609600" cy="369332"/>
                      </a:xfrm>
                      <a:prstGeom prst="rect">
                        <a:avLst/>
                      </a:prstGeom>
                      <a:noFill/>
                    </p:spPr>
                    <p:txBody>
                      <a:bodyPr wrap="square" rtlCol="0">
                        <a:spAutoFit/>
                      </a:bodyPr>
                      <a:lstStyle/>
                      <a:p>
                        <a:r>
                          <a:rPr lang="en-US" sz="900" dirty="0" smtClean="0"/>
                          <a:t>        0.00</a:t>
                        </a:r>
                      </a:p>
                      <a:p>
                        <a:r>
                          <a:rPr lang="en-US" sz="900" dirty="0" smtClean="0"/>
                          <a:t>        0.00</a:t>
                        </a:r>
                        <a:endParaRPr lang="en-US" sz="900" dirty="0"/>
                      </a:p>
                    </p:txBody>
                  </p:sp>
                  <p:cxnSp>
                    <p:nvCxnSpPr>
                      <p:cNvPr id="21" name="Straight Connector 20"/>
                      <p:cNvCxnSpPr/>
                      <p:nvPr/>
                    </p:nvCxnSpPr>
                    <p:spPr>
                      <a:xfrm flipV="1">
                        <a:off x="3145971" y="1884303"/>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3145971" y="2368367"/>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167743" y="2519750"/>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V="1">
                    <a:off x="7780020" y="5374244"/>
                    <a:ext cx="533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659084" y="4213250"/>
                  <a:ext cx="2971801" cy="276999"/>
                </a:xfrm>
                <a:prstGeom prst="rect">
                  <a:avLst/>
                </a:prstGeom>
                <a:noFill/>
              </p:spPr>
              <p:txBody>
                <a:bodyPr wrap="square" rtlCol="0">
                  <a:spAutoFit/>
                </a:bodyPr>
                <a:lstStyle/>
                <a:p>
                  <a:r>
                    <a:rPr lang="en-US" sz="1200" b="1" u="sng" dirty="0" smtClean="0"/>
                    <a:t>Current Balance PRIOR to this transaction:</a:t>
                  </a:r>
                  <a:endParaRPr lang="en-US" sz="1200" b="1" u="sng" dirty="0"/>
                </a:p>
              </p:txBody>
            </p:sp>
          </p:grpSp>
          <p:cxnSp>
            <p:nvCxnSpPr>
              <p:cNvPr id="23" name="Straight Arrow Connector 22"/>
              <p:cNvCxnSpPr/>
              <p:nvPr/>
            </p:nvCxnSpPr>
            <p:spPr>
              <a:xfrm>
                <a:off x="3915591" y="3200400"/>
                <a:ext cx="1113609" cy="2057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50376" y="3300888"/>
                <a:ext cx="1174024" cy="2261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2" name="Audio 2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2988671753"/>
      </p:ext>
    </p:extLst>
  </p:cSld>
  <p:clrMapOvr>
    <a:masterClrMapping/>
  </p:clrMapOvr>
  <p:transition advTm="6750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4807</TotalTime>
  <Words>278</Words>
  <Application>Microsoft Office PowerPoint</Application>
  <PresentationFormat>On-screen Show (4:3)</PresentationFormat>
  <Paragraphs>118</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Work Together 23-3</vt:lpstr>
      <vt:lpstr>Apr. 1. Received cash from sale of office equipment, $12,000.00. R421.</vt:lpstr>
      <vt:lpstr>1. Received cash from sale of supplies, $1,900.00. R422.</vt:lpstr>
      <vt:lpstr>3. Received cash from sale of truck, $15,000.00. R423.</vt:lpstr>
      <vt:lpstr>5. Paid cash to all creditors for amounts owed. C547.</vt:lpstr>
      <vt:lpstr>6. Distributed balance of Gain on Realization to Johanna Salo, 60%; to Stefan Salo, 40%. M65.</vt:lpstr>
      <vt:lpstr>6. Distributed balance of Loss on Realization to Johanna Salo, 60%; to Stefan Salo, 40%. M66.</vt:lpstr>
      <vt:lpstr>6. Distributed remaining cash to partners. C548 and C549.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McLaughlin</dc:creator>
  <cp:lastModifiedBy>Matthew</cp:lastModifiedBy>
  <cp:revision>306</cp:revision>
  <dcterms:created xsi:type="dcterms:W3CDTF">2012-07-02T15:51:50Z</dcterms:created>
  <dcterms:modified xsi:type="dcterms:W3CDTF">2015-08-11T19:00:56Z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-748959103</vt:i4>
  </property>
  <property fmtid="{D5CDD505-2E9C-101B-9397-08002B2CF9AE}" pid="3" name="_NewReviewCycle">
    <vt:lpwstr/>
  </property>
  <property fmtid="{D5CDD505-2E9C-101B-9397-08002B2CF9AE}" pid="4" name="_EmailSubject">
    <vt:lpwstr>C21 PPT Sample Comments</vt:lpwstr>
  </property>
  <property fmtid="{D5CDD505-2E9C-101B-9397-08002B2CF9AE}" pid="5" name="_AuthorEmail">
    <vt:lpwstr>Diane.Bowdler@cengage.com</vt:lpwstr>
  </property>
  <property fmtid="{D5CDD505-2E9C-101B-9397-08002B2CF9AE}" pid="6" name="_AuthorEmailDisplayName">
    <vt:lpwstr>Bowdler, Diane</vt:lpwstr>
  </property>
</Properties>
</file>