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18"/>
  </p:notesMasterIdLst>
  <p:sldIdLst>
    <p:sldId id="341" r:id="rId3"/>
    <p:sldId id="259" r:id="rId4"/>
    <p:sldId id="260" r:id="rId5"/>
    <p:sldId id="296" r:id="rId6"/>
    <p:sldId id="344" r:id="rId7"/>
    <p:sldId id="312" r:id="rId8"/>
    <p:sldId id="343" r:id="rId9"/>
    <p:sldId id="263" r:id="rId10"/>
    <p:sldId id="264" r:id="rId11"/>
    <p:sldId id="313" r:id="rId12"/>
    <p:sldId id="345" r:id="rId13"/>
    <p:sldId id="346" r:id="rId14"/>
    <p:sldId id="347" r:id="rId15"/>
    <p:sldId id="348" r:id="rId16"/>
    <p:sldId id="34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 User" initials="CU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B6D5AB"/>
    <a:srgbClr val="EA0000"/>
    <a:srgbClr val="77933C"/>
    <a:srgbClr val="FF3300"/>
    <a:srgbClr val="FF0000"/>
    <a:srgbClr val="CC0000"/>
    <a:srgbClr val="73BEF1"/>
    <a:srgbClr val="1376B9"/>
    <a:srgbClr val="131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2" autoAdjust="0"/>
    <p:restoredTop sz="94686" autoAdjust="0"/>
  </p:normalViewPr>
  <p:slideViewPr>
    <p:cSldViewPr>
      <p:cViewPr varScale="1">
        <p:scale>
          <a:sx n="116" d="100"/>
          <a:sy n="116" d="100"/>
        </p:scale>
        <p:origin x="217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02248-3E8E-4013-A492-EE2D20E1DA6B}" type="datetimeFigureOut">
              <a:rPr lang="en-US" smtClean="0"/>
              <a:pPr/>
              <a:t>12/31/2014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03EE-1FBA-4CD6-A9B1-250AC4FFD3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1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813B-26A0-44D5-B839-07A4E982A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39623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39623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535113"/>
            <a:ext cx="3962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813B-26A0-44D5-B839-07A4E982A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813B-26A0-44D5-B839-07A4E982A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813B-26A0-44D5-B839-07A4E982A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813B-26A0-44D5-B839-07A4E982A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 anchor="b" anchorCtr="0">
            <a:normAutofit/>
          </a:bodyPr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Wave 5"/>
          <p:cNvSpPr/>
          <p:nvPr userDrawn="1"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320" y="6583680"/>
            <a:ext cx="1828800" cy="2743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325880"/>
            <a:ext cx="8686800" cy="0"/>
          </a:xfrm>
          <a:prstGeom prst="line">
            <a:avLst/>
          </a:prstGeom>
          <a:ln w="38100">
            <a:solidFill>
              <a:srgbClr val="A9D2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E813B-26A0-44D5-B839-07A4E982A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5438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E813B-26A0-44D5-B839-07A4E982A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>
    <p:wipe dir="r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Wave 6"/>
          <p:cNvSpPr/>
          <p:nvPr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320" y="6583680"/>
            <a:ext cx="1828800" cy="2743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325880"/>
            <a:ext cx="8686800" cy="0"/>
          </a:xfrm>
          <a:prstGeom prst="line">
            <a:avLst/>
          </a:prstGeom>
          <a:ln w="38100">
            <a:solidFill>
              <a:srgbClr val="AA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ransition>
    <p:wipe dir="r"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Font typeface="Calibri" pitchFamily="34" charset="0"/>
        <a:buChar char="●"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600200"/>
            <a:ext cx="91440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 smtClean="0"/>
              <a:t>Learning Objectives</a:t>
            </a:r>
            <a:endParaRPr lang="en-US" sz="2800" dirty="0"/>
          </a:p>
        </p:txBody>
      </p:sp>
      <p:sp>
        <p:nvSpPr>
          <p:cNvPr id="7" name="Wave 6"/>
          <p:cNvSpPr/>
          <p:nvPr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1" y="2514600"/>
            <a:ext cx="6400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dirty="0" smtClean="0"/>
              <a:t> </a:t>
            </a:r>
            <a:r>
              <a:rPr lang="en-US" sz="2400" dirty="0" smtClean="0"/>
              <a:t>	Explain the purpose of entering the export and import markets.</a:t>
            </a:r>
          </a:p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/>
              <a:t> </a:t>
            </a:r>
            <a:r>
              <a:rPr lang="en-US" sz="2400" dirty="0" smtClean="0"/>
              <a:t>	Describe issues that must be considered before making international sales.</a:t>
            </a:r>
          </a:p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/>
              <a:t> 	</a:t>
            </a:r>
            <a:r>
              <a:rPr lang="en-US" sz="2400" dirty="0" smtClean="0"/>
              <a:t>Explain the documentation that must be produced to process international sales.</a:t>
            </a:r>
          </a:p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/>
              <a:t> 	</a:t>
            </a:r>
            <a:r>
              <a:rPr lang="en-US" sz="2400" dirty="0" smtClean="0"/>
              <a:t>Account for international sales.</a:t>
            </a:r>
          </a:p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r>
              <a:rPr lang="en-US" sz="2400" b="1" dirty="0" smtClean="0"/>
              <a:t> 	</a:t>
            </a:r>
            <a:r>
              <a:rPr lang="en-US" sz="2400" dirty="0" smtClean="0"/>
              <a:t>Account for time drafts.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219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59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57200" y="1600200"/>
            <a:ext cx="3810000" cy="92333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August 9. Received cash for the value of Time Draft No. 12, $7,000.00. Receipt No. 465.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Journalizing Cash Receipts from Time Drafts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pic>
        <p:nvPicPr>
          <p:cNvPr id="16" name="Picture 15" descr="Chapter 24_Page 7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731934"/>
            <a:ext cx="8229600" cy="183066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104797" y="1524000"/>
            <a:ext cx="3657600" cy="640056"/>
            <a:chOff x="2286000" y="5337573"/>
            <a:chExt cx="3657600" cy="640056"/>
          </a:xfrm>
        </p:grpSpPr>
        <p:sp>
          <p:nvSpPr>
            <p:cNvPr id="31" name="Rectangle 30"/>
            <p:cNvSpPr/>
            <p:nvPr/>
          </p:nvSpPr>
          <p:spPr>
            <a:xfrm>
              <a:off x="3157188" y="5337573"/>
              <a:ext cx="1920240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Cash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2286000" y="5611869"/>
              <a:ext cx="3657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115403" y="5611869"/>
              <a:ext cx="0" cy="3657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2286603" y="5593975"/>
              <a:ext cx="1828800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920240" algn="dec"/>
                </a:tabLst>
              </a:pPr>
              <a:r>
                <a:rPr lang="en-US" sz="1400" dirty="0" smtClean="0"/>
                <a:t>Aug. 9	7,000.00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108984" y="2359223"/>
            <a:ext cx="3657600" cy="640056"/>
            <a:chOff x="2286000" y="5337573"/>
            <a:chExt cx="3657600" cy="640056"/>
          </a:xfrm>
        </p:grpSpPr>
        <p:sp>
          <p:nvSpPr>
            <p:cNvPr id="36" name="Rectangle 35"/>
            <p:cNvSpPr/>
            <p:nvPr/>
          </p:nvSpPr>
          <p:spPr>
            <a:xfrm>
              <a:off x="4111216" y="5592934"/>
              <a:ext cx="1828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20240" algn="dec"/>
                </a:tabLst>
              </a:pPr>
              <a:r>
                <a:rPr lang="en-US" sz="1400" dirty="0" smtClean="0"/>
                <a:t>Aug. 9	7,000.00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158716" y="5337573"/>
              <a:ext cx="19202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Time Drafts Receivable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2286000" y="5611869"/>
              <a:ext cx="3657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111216" y="5611869"/>
              <a:ext cx="0" cy="3657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Down Arrow 39"/>
          <p:cNvSpPr/>
          <p:nvPr/>
        </p:nvSpPr>
        <p:spPr>
          <a:xfrm flipV="1">
            <a:off x="5897880" y="1856279"/>
            <a:ext cx="274320" cy="18288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Down Arrow 40"/>
          <p:cNvSpPr/>
          <p:nvPr/>
        </p:nvSpPr>
        <p:spPr>
          <a:xfrm flipV="1">
            <a:off x="7726680" y="2667000"/>
            <a:ext cx="274320" cy="18288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04800" y="4800600"/>
            <a:ext cx="966344" cy="1477385"/>
            <a:chOff x="304800" y="4911747"/>
            <a:chExt cx="966344" cy="1477385"/>
          </a:xfrm>
        </p:grpSpPr>
        <p:grpSp>
          <p:nvGrpSpPr>
            <p:cNvPr id="43" name="Group 10"/>
            <p:cNvGrpSpPr/>
            <p:nvPr/>
          </p:nvGrpSpPr>
          <p:grpSpPr>
            <a:xfrm>
              <a:off x="304800" y="4911747"/>
              <a:ext cx="533400" cy="1477385"/>
              <a:chOff x="5181600" y="1936375"/>
              <a:chExt cx="533400" cy="1477385"/>
            </a:xfrm>
          </p:grpSpPr>
          <p:sp>
            <p:nvSpPr>
              <p:cNvPr id="45" name="Line 20"/>
              <p:cNvSpPr>
                <a:spLocks noChangeShapeType="1"/>
              </p:cNvSpPr>
              <p:nvPr/>
            </p:nvSpPr>
            <p:spPr bwMode="auto">
              <a:xfrm flipH="1">
                <a:off x="5360894" y="1936375"/>
                <a:ext cx="354106" cy="129540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1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5460" y="6019800"/>
              <a:ext cx="62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Date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8200" y="3200400"/>
            <a:ext cx="1737360" cy="1493520"/>
            <a:chOff x="1539240" y="6019800"/>
            <a:chExt cx="1737360" cy="1493520"/>
          </a:xfrm>
        </p:grpSpPr>
        <p:grpSp>
          <p:nvGrpSpPr>
            <p:cNvPr id="48" name="Group 14"/>
            <p:cNvGrpSpPr/>
            <p:nvPr/>
          </p:nvGrpSpPr>
          <p:grpSpPr>
            <a:xfrm>
              <a:off x="1539240" y="6019800"/>
              <a:ext cx="632460" cy="1493520"/>
              <a:chOff x="5181600" y="3048000"/>
              <a:chExt cx="632460" cy="1493520"/>
            </a:xfrm>
          </p:grpSpPr>
          <p:sp>
            <p:nvSpPr>
              <p:cNvPr id="50" name="Line 20"/>
              <p:cNvSpPr>
                <a:spLocks noChangeShapeType="1"/>
              </p:cNvSpPr>
              <p:nvPr/>
            </p:nvSpPr>
            <p:spPr bwMode="auto">
              <a:xfrm flipH="1" flipV="1">
                <a:off x="5356860" y="3261360"/>
                <a:ext cx="457200" cy="128016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2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861661" y="6019800"/>
              <a:ext cx="1414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Account Title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922930" y="4762500"/>
            <a:ext cx="2830045" cy="1515485"/>
            <a:chOff x="-2159485" y="4873647"/>
            <a:chExt cx="2830045" cy="1515485"/>
          </a:xfrm>
        </p:grpSpPr>
        <p:grpSp>
          <p:nvGrpSpPr>
            <p:cNvPr id="53" name="Group 10"/>
            <p:cNvGrpSpPr/>
            <p:nvPr/>
          </p:nvGrpSpPr>
          <p:grpSpPr>
            <a:xfrm>
              <a:off x="304800" y="4873647"/>
              <a:ext cx="365760" cy="1515485"/>
              <a:chOff x="5181600" y="1898275"/>
              <a:chExt cx="365760" cy="1515485"/>
            </a:xfrm>
          </p:grpSpPr>
          <p:sp>
            <p:nvSpPr>
              <p:cNvPr id="55" name="Line 20"/>
              <p:cNvSpPr>
                <a:spLocks noChangeShapeType="1"/>
              </p:cNvSpPr>
              <p:nvPr/>
            </p:nvSpPr>
            <p:spPr bwMode="auto">
              <a:xfrm>
                <a:off x="5360895" y="1898275"/>
                <a:ext cx="0" cy="146304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4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-2159485" y="6019800"/>
              <a:ext cx="245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Amount Received Credit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971800" y="3200400"/>
            <a:ext cx="2133600" cy="1447799"/>
            <a:chOff x="228600" y="6019800"/>
            <a:chExt cx="2133600" cy="1447799"/>
          </a:xfrm>
        </p:grpSpPr>
        <p:grpSp>
          <p:nvGrpSpPr>
            <p:cNvPr id="58" name="Group 10"/>
            <p:cNvGrpSpPr/>
            <p:nvPr/>
          </p:nvGrpSpPr>
          <p:grpSpPr>
            <a:xfrm>
              <a:off x="228600" y="6023372"/>
              <a:ext cx="441960" cy="1444227"/>
              <a:chOff x="5105400" y="3048000"/>
              <a:chExt cx="441960" cy="1444227"/>
            </a:xfrm>
          </p:grpSpPr>
          <p:sp>
            <p:nvSpPr>
              <p:cNvPr id="60" name="Line 20"/>
              <p:cNvSpPr>
                <a:spLocks noChangeShapeType="1"/>
              </p:cNvSpPr>
              <p:nvPr/>
            </p:nvSpPr>
            <p:spPr bwMode="auto">
              <a:xfrm flipV="1">
                <a:off x="5105400" y="3231773"/>
                <a:ext cx="255494" cy="1260454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3</a:t>
                </a: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651732" y="6019800"/>
              <a:ext cx="1710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Receipt Number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611905" y="4762500"/>
            <a:ext cx="2764380" cy="1515485"/>
            <a:chOff x="-2093820" y="4873647"/>
            <a:chExt cx="2764380" cy="1515485"/>
          </a:xfrm>
        </p:grpSpPr>
        <p:grpSp>
          <p:nvGrpSpPr>
            <p:cNvPr id="63" name="Group 10"/>
            <p:cNvGrpSpPr/>
            <p:nvPr/>
          </p:nvGrpSpPr>
          <p:grpSpPr>
            <a:xfrm>
              <a:off x="304800" y="4873647"/>
              <a:ext cx="365760" cy="1515485"/>
              <a:chOff x="5181600" y="1898275"/>
              <a:chExt cx="365760" cy="1515485"/>
            </a:xfrm>
          </p:grpSpPr>
          <p:sp>
            <p:nvSpPr>
              <p:cNvPr id="65" name="Line 20"/>
              <p:cNvSpPr>
                <a:spLocks noChangeShapeType="1"/>
              </p:cNvSpPr>
              <p:nvPr/>
            </p:nvSpPr>
            <p:spPr bwMode="auto">
              <a:xfrm flipH="1">
                <a:off x="5372098" y="1898275"/>
                <a:ext cx="0" cy="137160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5</a:t>
                </a: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-2093820" y="6019800"/>
              <a:ext cx="23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Amount Received Debit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68" name="Flowchart: Delay 67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24-1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84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Work Together </a:t>
            </a:r>
            <a:r>
              <a:rPr lang="en-US" b="1" u="sng" dirty="0" smtClean="0"/>
              <a:t>24-1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828800"/>
            <a:ext cx="685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Journalizing international sales </a:t>
            </a:r>
            <a:r>
              <a:rPr lang="en-US" dirty="0" smtClean="0"/>
              <a:t>transactions</a:t>
            </a:r>
          </a:p>
          <a:p>
            <a:endParaRPr lang="en-US" dirty="0"/>
          </a:p>
          <a:p>
            <a:r>
              <a:rPr lang="en-US" dirty="0"/>
              <a:t>The cash receipts and general journals for Nicola Maria Exports, Inc., are given in the Working Papers. Your instructor will guide you through the following examples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1. Using the current year, journalize the following international sales on page 10 of a cash receipts journal and page 5 of a general journal. Sales tax is not charged on these sales. Source documents are abbreviated as follows: memorandum, M; time draft, TD; receipt, R.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3704"/>
      </p:ext>
    </p:extLst>
  </p:cSld>
  <p:clrMapOvr>
    <a:masterClrMapping/>
  </p:clrMapOvr>
  <p:transition advTm="2996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July 11. Recorded an international cash sale, $12,000.00. M324.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61244" t="8765" r="33078" b="5980"/>
          <a:stretch/>
        </p:blipFill>
        <p:spPr bwMode="auto">
          <a:xfrm rot="5400000">
            <a:off x="3701143" y="-1524000"/>
            <a:ext cx="1600200" cy="815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62092"/>
      </p:ext>
    </p:extLst>
  </p:cSld>
  <p:clrMapOvr>
    <a:masterClrMapping/>
  </p:clrMapOvr>
  <p:transition advTm="2407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16. Received a 30-day time draft from Sun Chan for an international sale, $16,000.00. TD31.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75740" t="21250" r="17239" b="13404"/>
          <a:stretch/>
        </p:blipFill>
        <p:spPr bwMode="auto">
          <a:xfrm rot="5400000">
            <a:off x="3390900" y="-723900"/>
            <a:ext cx="2590800" cy="830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1091"/>
      </p:ext>
    </p:extLst>
  </p:cSld>
  <p:clrMapOvr>
    <a:masterClrMapping/>
  </p:clrMapOvr>
  <p:transition advTm="3012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23. Received cash for the value of Time Draft No. 10, $22,000.00. R221.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61244" t="8764" r="31882" b="8623"/>
          <a:stretch/>
        </p:blipFill>
        <p:spPr bwMode="auto">
          <a:xfrm rot="5400000">
            <a:off x="3566159" y="-1127760"/>
            <a:ext cx="2438400" cy="8351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33302"/>
      </p:ext>
    </p:extLst>
  </p:cSld>
  <p:clrMapOvr>
    <a:masterClrMapping/>
  </p:clrMapOvr>
  <p:transition advTm="3526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 and rule the cash receipts journal.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61244" t="8765" r="28446" b="5980"/>
          <a:stretch/>
        </p:blipFill>
        <p:spPr bwMode="auto">
          <a:xfrm rot="5400000">
            <a:off x="3238499" y="-1181100"/>
            <a:ext cx="2667001" cy="8382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79296"/>
      </p:ext>
    </p:extLst>
  </p:cSld>
  <p:clrMapOvr>
    <a:masterClrMapping/>
  </p:clrMapOvr>
  <p:transition advTm="856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Goods or services shipped out of a seller’s home country to another country are called </a:t>
            </a:r>
            <a:r>
              <a:rPr lang="en-US" b="1" dirty="0" smtClean="0">
                <a:solidFill>
                  <a:srgbClr val="0070C0"/>
                </a:solidFill>
              </a:rPr>
              <a:t>exports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Goods or services shipped into the buyer’s home country from another country are called </a:t>
            </a:r>
            <a:r>
              <a:rPr lang="en-US" b="1" dirty="0" smtClean="0">
                <a:solidFill>
                  <a:srgbClr val="0070C0"/>
                </a:solidFill>
              </a:rPr>
              <a:t>imports</a:t>
            </a:r>
            <a:r>
              <a:rPr lang="en-US" dirty="0" smtClean="0"/>
              <a:t>.</a:t>
            </a:r>
          </a:p>
          <a:p>
            <a:r>
              <a:rPr lang="en-US" dirty="0"/>
              <a:t>Merchandise sold to individuals </a:t>
            </a:r>
            <a:r>
              <a:rPr lang="en-US" dirty="0" smtClean="0"/>
              <a:t>or other </a:t>
            </a:r>
            <a:r>
              <a:rPr lang="en-US" dirty="0"/>
              <a:t>businesses within one’s own country is referred </a:t>
            </a:r>
            <a:r>
              <a:rPr lang="en-US" dirty="0" smtClean="0"/>
              <a:t>to as </a:t>
            </a:r>
            <a:r>
              <a:rPr lang="en-US" i="1" dirty="0">
                <a:solidFill>
                  <a:srgbClr val="0070C0"/>
                </a:solidFill>
              </a:rPr>
              <a:t>domestic sales</a:t>
            </a:r>
            <a:r>
              <a:rPr lang="en-US" i="1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7" name="Flowchart: Delay 6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24-1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LO1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07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International Sales Compared with Domestic Sales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Lack of uniform commercial laws</a:t>
            </a:r>
          </a:p>
          <a:p>
            <a:r>
              <a:rPr lang="en-US" dirty="0" smtClean="0"/>
              <a:t>Greater distances</a:t>
            </a:r>
          </a:p>
          <a:p>
            <a:r>
              <a:rPr lang="en-US" dirty="0" smtClean="0"/>
              <a:t>More complex transportation methods </a:t>
            </a:r>
          </a:p>
          <a:p>
            <a:r>
              <a:rPr lang="en-US" dirty="0" smtClean="0"/>
              <a:t>Risk of uncollected amounts is increased</a:t>
            </a:r>
          </a:p>
          <a:p>
            <a:r>
              <a:rPr lang="en-US" dirty="0" smtClean="0"/>
              <a:t>Unstable political conditions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LO2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24-1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08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Processing an International Sale—</a:t>
            </a:r>
            <a:br>
              <a:rPr lang="en-US" dirty="0" smtClean="0"/>
            </a:br>
            <a:r>
              <a:rPr lang="en-US" dirty="0" smtClean="0"/>
              <a:t>Contract of Sale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document that details all the terms agreed to by seller and buyer for a sales transaction is called a </a:t>
            </a:r>
            <a:r>
              <a:rPr lang="en-US" b="1" dirty="0" smtClean="0">
                <a:solidFill>
                  <a:srgbClr val="0070C0"/>
                </a:solidFill>
              </a:rPr>
              <a:t>contract of sale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contract includes </a:t>
            </a:r>
          </a:p>
          <a:p>
            <a:pPr lvl="1"/>
            <a:r>
              <a:rPr lang="en-US" dirty="0" smtClean="0"/>
              <a:t>Description and quantity of merchandise</a:t>
            </a:r>
          </a:p>
          <a:p>
            <a:pPr lvl="1"/>
            <a:r>
              <a:rPr lang="en-US" dirty="0" smtClean="0"/>
              <a:t>Price </a:t>
            </a:r>
          </a:p>
          <a:p>
            <a:pPr lvl="1"/>
            <a:r>
              <a:rPr lang="en-US" dirty="0" smtClean="0"/>
              <a:t>Point of delivery </a:t>
            </a:r>
          </a:p>
          <a:p>
            <a:pPr lvl="1"/>
            <a:r>
              <a:rPr lang="en-US" dirty="0" smtClean="0"/>
              <a:t>Packing and marking instructions </a:t>
            </a:r>
          </a:p>
          <a:p>
            <a:pPr lvl="1"/>
            <a:r>
              <a:rPr lang="en-US" dirty="0" smtClean="0"/>
              <a:t>Shipping information </a:t>
            </a:r>
          </a:p>
          <a:p>
            <a:pPr lvl="1"/>
            <a:r>
              <a:rPr lang="en-US" dirty="0" smtClean="0"/>
              <a:t>Insurance provisions</a:t>
            </a:r>
          </a:p>
          <a:p>
            <a:pPr lvl="1"/>
            <a:r>
              <a:rPr lang="en-US" dirty="0" smtClean="0"/>
              <a:t>Method of payment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LO3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24-1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789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Processing an International Sale—</a:t>
            </a:r>
            <a:br>
              <a:rPr lang="en-US" dirty="0" smtClean="0"/>
            </a:br>
            <a:r>
              <a:rPr lang="en-US" dirty="0" smtClean="0"/>
              <a:t>Letter of Credit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letter issued by a bank guaranteeing that a named individual or business will be paid a specified amount provided stated conditions are met is called a </a:t>
            </a:r>
            <a:r>
              <a:rPr lang="en-US" b="1" dirty="0" smtClean="0">
                <a:solidFill>
                  <a:srgbClr val="0070C0"/>
                </a:solidFill>
              </a:rPr>
              <a:t>letter of credit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LO3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24-1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49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Payment for </a:t>
            </a:r>
            <a:br>
              <a:rPr lang="en-US" dirty="0" smtClean="0"/>
            </a:br>
            <a:r>
              <a:rPr lang="en-US" dirty="0" smtClean="0"/>
              <a:t>an International Sale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receipt signed by the authorized agent of a transportation company for merchandise received that also serves as a contract for the delivery of the merchandise is called a </a:t>
            </a:r>
            <a:r>
              <a:rPr lang="en-US" b="1" dirty="0" smtClean="0">
                <a:solidFill>
                  <a:srgbClr val="0070C0"/>
                </a:solidFill>
              </a:rPr>
              <a:t>bill of lading</a:t>
            </a:r>
            <a:r>
              <a:rPr lang="en-US" dirty="0" smtClean="0"/>
              <a:t>. </a:t>
            </a:r>
          </a:p>
          <a:p>
            <a:r>
              <a:rPr lang="en-US" dirty="0" smtClean="0"/>
              <a:t>A statement prepared by the seller of merchandise addressed to the buyer showing a detailed listing and description of merchandise sold, including prices and terms, is called a </a:t>
            </a:r>
            <a:r>
              <a:rPr lang="en-US" b="1" dirty="0" smtClean="0">
                <a:solidFill>
                  <a:srgbClr val="0070C0"/>
                </a:solidFill>
              </a:rPr>
              <a:t>commercial invoice</a:t>
            </a:r>
            <a:r>
              <a:rPr lang="en-US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12679" y="6164818"/>
            <a:ext cx="2605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B0F0"/>
                </a:solidFill>
              </a:rPr>
              <a:t>(Continued on next slide.)</a:t>
            </a:r>
            <a:endParaRPr lang="en-US" i="1" dirty="0">
              <a:solidFill>
                <a:srgbClr val="00B0F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2" name="Flowchart: Delay 11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24-1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71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Payment for </a:t>
            </a:r>
            <a:br>
              <a:rPr lang="en-US" dirty="0" smtClean="0"/>
            </a:br>
            <a:r>
              <a:rPr lang="en-US" dirty="0" smtClean="0"/>
              <a:t>an International Sale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written, signed, and dated order from one party ordering another party, usually a bank, to pay money to a third party is called a </a:t>
            </a:r>
            <a:r>
              <a:rPr lang="en-US" b="1" dirty="0" smtClean="0">
                <a:solidFill>
                  <a:srgbClr val="0070C0"/>
                </a:solidFill>
              </a:rPr>
              <a:t>draft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A draft is sometimes referred to as a </a:t>
            </a:r>
            <a:r>
              <a:rPr lang="en-US" i="1" dirty="0" smtClean="0">
                <a:solidFill>
                  <a:srgbClr val="0070C0"/>
                </a:solidFill>
              </a:rPr>
              <a:t>bill of exchange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A draft payable on sight when the holder presents it for payment is called a </a:t>
            </a:r>
            <a:r>
              <a:rPr lang="en-US" b="1" dirty="0" smtClean="0">
                <a:solidFill>
                  <a:srgbClr val="0070C0"/>
                </a:solidFill>
              </a:rPr>
              <a:t>sight draft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LO3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2" name="Flowchart: Delay 11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24-1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12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Journalizing an International Sale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1600200"/>
            <a:ext cx="4114800" cy="6463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 smtClean="0"/>
              <a:t>June 1. Recorded international cash sale, $6,000.00. Memorandum 45.</a:t>
            </a:r>
            <a:endParaRPr lang="en-US" dirty="0"/>
          </a:p>
        </p:txBody>
      </p:sp>
      <p:pic>
        <p:nvPicPr>
          <p:cNvPr id="15" name="Picture 14" descr="Chapter 24_Page 756.jpg"/>
          <p:cNvPicPr>
            <a:picLocks noChangeAspect="1"/>
          </p:cNvPicPr>
          <p:nvPr/>
        </p:nvPicPr>
        <p:blipFill>
          <a:blip r:embed="rId5" cstate="print"/>
          <a:srcRect b="26549"/>
          <a:stretch>
            <a:fillRect/>
          </a:stretch>
        </p:blipFill>
        <p:spPr>
          <a:xfrm>
            <a:off x="533400" y="3429000"/>
            <a:ext cx="8229600" cy="14011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4572000"/>
            <a:ext cx="2692100" cy="1066800"/>
            <a:chOff x="-2021540" y="5322332"/>
            <a:chExt cx="2692100" cy="1066800"/>
          </a:xfrm>
        </p:grpSpPr>
        <p:grpSp>
          <p:nvGrpSpPr>
            <p:cNvPr id="17" name="Group 10"/>
            <p:cNvGrpSpPr/>
            <p:nvPr/>
          </p:nvGrpSpPr>
          <p:grpSpPr>
            <a:xfrm>
              <a:off x="304800" y="5322332"/>
              <a:ext cx="365760" cy="1066800"/>
              <a:chOff x="5181600" y="2346960"/>
              <a:chExt cx="365760" cy="1066800"/>
            </a:xfrm>
          </p:grpSpPr>
          <p:sp>
            <p:nvSpPr>
              <p:cNvPr id="19" name="Line 20"/>
              <p:cNvSpPr>
                <a:spLocks noChangeShapeType="1"/>
              </p:cNvSpPr>
              <p:nvPr/>
            </p:nvSpPr>
            <p:spPr bwMode="auto">
              <a:xfrm flipH="1">
                <a:off x="5360894" y="2346960"/>
                <a:ext cx="85165" cy="884815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3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-2021540" y="6019800"/>
              <a:ext cx="2402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Memorandum Number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04797" y="1524000"/>
            <a:ext cx="3657600" cy="640056"/>
            <a:chOff x="2286000" y="5337573"/>
            <a:chExt cx="3657600" cy="640056"/>
          </a:xfrm>
        </p:grpSpPr>
        <p:sp>
          <p:nvSpPr>
            <p:cNvPr id="28" name="Rectangle 27"/>
            <p:cNvSpPr/>
            <p:nvPr/>
          </p:nvSpPr>
          <p:spPr>
            <a:xfrm>
              <a:off x="3201003" y="5337573"/>
              <a:ext cx="1828800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Cash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2286000" y="5611869"/>
              <a:ext cx="3657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115403" y="5611869"/>
              <a:ext cx="0" cy="3657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2286603" y="5593975"/>
              <a:ext cx="1828800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920240" algn="dec"/>
                </a:tabLst>
              </a:pPr>
              <a:r>
                <a:rPr lang="en-US" sz="1400" dirty="0" smtClean="0"/>
                <a:t>June 1	6,000.00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08984" y="2359223"/>
            <a:ext cx="3657600" cy="640056"/>
            <a:chOff x="2286000" y="5337573"/>
            <a:chExt cx="3657600" cy="640056"/>
          </a:xfrm>
        </p:grpSpPr>
        <p:sp>
          <p:nvSpPr>
            <p:cNvPr id="33" name="Rectangle 32"/>
            <p:cNvSpPr/>
            <p:nvPr/>
          </p:nvSpPr>
          <p:spPr>
            <a:xfrm>
              <a:off x="4111216" y="5592934"/>
              <a:ext cx="1828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20240" algn="dec"/>
                </a:tabLst>
              </a:pPr>
              <a:r>
                <a:rPr lang="en-US" sz="1400" dirty="0" smtClean="0"/>
                <a:t>June 1	6,000.00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96816" y="5337573"/>
              <a:ext cx="1828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Sales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2286000" y="5611869"/>
              <a:ext cx="3657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111216" y="5611869"/>
              <a:ext cx="0" cy="3657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Down Arrow 37"/>
          <p:cNvSpPr/>
          <p:nvPr/>
        </p:nvSpPr>
        <p:spPr>
          <a:xfrm flipV="1">
            <a:off x="5897880" y="1856279"/>
            <a:ext cx="274320" cy="18288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/>
          <p:cNvSpPr/>
          <p:nvPr/>
        </p:nvSpPr>
        <p:spPr>
          <a:xfrm flipV="1">
            <a:off x="7726680" y="2667000"/>
            <a:ext cx="274320" cy="18288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3124200" y="4495800"/>
            <a:ext cx="1700234" cy="1143000"/>
            <a:chOff x="228600" y="5246132"/>
            <a:chExt cx="1700234" cy="1143000"/>
          </a:xfrm>
        </p:grpSpPr>
        <p:grpSp>
          <p:nvGrpSpPr>
            <p:cNvPr id="41" name="Group 10"/>
            <p:cNvGrpSpPr/>
            <p:nvPr/>
          </p:nvGrpSpPr>
          <p:grpSpPr>
            <a:xfrm>
              <a:off x="228600" y="5246132"/>
              <a:ext cx="441960" cy="1143000"/>
              <a:chOff x="5105400" y="2270760"/>
              <a:chExt cx="441960" cy="1143000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5105400" y="2270760"/>
                <a:ext cx="255493" cy="957071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4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636493" y="6019800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Check Mark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11628" y="4505325"/>
            <a:ext cx="2322920" cy="1133475"/>
            <a:chOff x="304800" y="5255657"/>
            <a:chExt cx="2322920" cy="1133475"/>
          </a:xfrm>
        </p:grpSpPr>
        <p:grpSp>
          <p:nvGrpSpPr>
            <p:cNvPr id="46" name="Group 10"/>
            <p:cNvGrpSpPr/>
            <p:nvPr/>
          </p:nvGrpSpPr>
          <p:grpSpPr>
            <a:xfrm>
              <a:off x="304800" y="5255657"/>
              <a:ext cx="674796" cy="1133475"/>
              <a:chOff x="5181600" y="2280285"/>
              <a:chExt cx="674796" cy="1133475"/>
            </a:xfrm>
          </p:grpSpPr>
          <p:sp>
            <p:nvSpPr>
              <p:cNvPr id="48" name="Line 20"/>
              <p:cNvSpPr>
                <a:spLocks noChangeShapeType="1"/>
              </p:cNvSpPr>
              <p:nvPr/>
            </p:nvSpPr>
            <p:spPr bwMode="auto">
              <a:xfrm flipH="1">
                <a:off x="5351572" y="2280285"/>
                <a:ext cx="504824" cy="904875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5</a:t>
                </a: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627172" y="6019800"/>
              <a:ext cx="2000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Sale Amount Credit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2" name="Group 19"/>
          <p:cNvGrpSpPr/>
          <p:nvPr/>
        </p:nvGrpSpPr>
        <p:grpSpPr>
          <a:xfrm>
            <a:off x="533400" y="2895600"/>
            <a:ext cx="1012574" cy="1493516"/>
            <a:chOff x="892426" y="6019800"/>
            <a:chExt cx="1012574" cy="1493516"/>
          </a:xfrm>
        </p:grpSpPr>
        <p:grpSp>
          <p:nvGrpSpPr>
            <p:cNvPr id="53" name="Group 14"/>
            <p:cNvGrpSpPr/>
            <p:nvPr/>
          </p:nvGrpSpPr>
          <p:grpSpPr>
            <a:xfrm>
              <a:off x="1502026" y="6019800"/>
              <a:ext cx="402974" cy="1493516"/>
              <a:chOff x="5144386" y="3048000"/>
              <a:chExt cx="402974" cy="1493516"/>
            </a:xfrm>
          </p:grpSpPr>
          <p:sp>
            <p:nvSpPr>
              <p:cNvPr id="55" name="Line 20"/>
              <p:cNvSpPr>
                <a:spLocks noChangeShapeType="1"/>
              </p:cNvSpPr>
              <p:nvPr/>
            </p:nvSpPr>
            <p:spPr bwMode="auto">
              <a:xfrm flipV="1">
                <a:off x="5144386" y="3261356"/>
                <a:ext cx="216505" cy="128016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1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892426" y="6019800"/>
              <a:ext cx="62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Date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7" name="Group 19"/>
          <p:cNvGrpSpPr/>
          <p:nvPr/>
        </p:nvGrpSpPr>
        <p:grpSpPr>
          <a:xfrm>
            <a:off x="1524000" y="2895600"/>
            <a:ext cx="2514600" cy="1524000"/>
            <a:chOff x="685800" y="6019800"/>
            <a:chExt cx="2514600" cy="1524000"/>
          </a:xfrm>
        </p:grpSpPr>
        <p:grpSp>
          <p:nvGrpSpPr>
            <p:cNvPr id="58" name="Group 14"/>
            <p:cNvGrpSpPr/>
            <p:nvPr/>
          </p:nvGrpSpPr>
          <p:grpSpPr>
            <a:xfrm>
              <a:off x="685800" y="6019800"/>
              <a:ext cx="1219200" cy="1524000"/>
              <a:chOff x="4328160" y="3048000"/>
              <a:chExt cx="1219200" cy="1524000"/>
            </a:xfrm>
          </p:grpSpPr>
          <p:sp>
            <p:nvSpPr>
              <p:cNvPr id="60" name="Line 20"/>
              <p:cNvSpPr>
                <a:spLocks noChangeShapeType="1"/>
              </p:cNvSpPr>
              <p:nvPr/>
            </p:nvSpPr>
            <p:spPr bwMode="auto">
              <a:xfrm flipV="1">
                <a:off x="4328160" y="3261356"/>
                <a:ext cx="1032731" cy="1310644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2</a:t>
                </a: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1908059" y="6019800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Check Mark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3150" y="4533900"/>
            <a:ext cx="2305050" cy="1762899"/>
            <a:chOff x="-1634490" y="4903232"/>
            <a:chExt cx="2305050" cy="1762899"/>
          </a:xfrm>
        </p:grpSpPr>
        <p:grpSp>
          <p:nvGrpSpPr>
            <p:cNvPr id="63" name="Group 10"/>
            <p:cNvGrpSpPr/>
            <p:nvPr/>
          </p:nvGrpSpPr>
          <p:grpSpPr>
            <a:xfrm>
              <a:off x="304800" y="4903232"/>
              <a:ext cx="365760" cy="1485900"/>
              <a:chOff x="5181600" y="1927860"/>
              <a:chExt cx="365760" cy="1485900"/>
            </a:xfrm>
          </p:grpSpPr>
          <p:sp>
            <p:nvSpPr>
              <p:cNvPr id="65" name="Line 20"/>
              <p:cNvSpPr>
                <a:spLocks noChangeShapeType="1"/>
              </p:cNvSpPr>
              <p:nvPr/>
            </p:nvSpPr>
            <p:spPr bwMode="auto">
              <a:xfrm>
                <a:off x="5356860" y="1927860"/>
                <a:ext cx="0" cy="1265815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6</a:t>
                </a: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-1634490" y="601980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Cash Amount Debit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68" name="Flowchart: Delay 67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24-1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939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Journalizing Time Drafts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LO4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7200" y="1600200"/>
            <a:ext cx="4114800" cy="92333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 smtClean="0"/>
              <a:t>June 10. Received a 60-day time draft from Ramirez Co. for an international sale, $7,000.00. Time Draft No. 12.</a:t>
            </a:r>
          </a:p>
        </p:txBody>
      </p:sp>
      <p:pic>
        <p:nvPicPr>
          <p:cNvPr id="17" name="Picture 16" descr="Chapter 24_Page 7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657600"/>
            <a:ext cx="8229600" cy="212432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4800" y="4800600"/>
            <a:ext cx="966344" cy="1477385"/>
            <a:chOff x="304800" y="4911747"/>
            <a:chExt cx="966344" cy="1477385"/>
          </a:xfrm>
        </p:grpSpPr>
        <p:grpSp>
          <p:nvGrpSpPr>
            <p:cNvPr id="19" name="Group 10"/>
            <p:cNvGrpSpPr/>
            <p:nvPr/>
          </p:nvGrpSpPr>
          <p:grpSpPr>
            <a:xfrm>
              <a:off x="304800" y="4911747"/>
              <a:ext cx="838199" cy="1477385"/>
              <a:chOff x="5181600" y="1936375"/>
              <a:chExt cx="838199" cy="1477385"/>
            </a:xfrm>
          </p:grpSpPr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 flipH="1">
                <a:off x="5360894" y="1936375"/>
                <a:ext cx="658905" cy="129540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1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45460" y="6019800"/>
              <a:ext cx="62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Date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6240" y="3200400"/>
            <a:ext cx="2118360" cy="1447800"/>
            <a:chOff x="-213360" y="6019800"/>
            <a:chExt cx="2118360" cy="1447800"/>
          </a:xfrm>
        </p:grpSpPr>
        <p:grpSp>
          <p:nvGrpSpPr>
            <p:cNvPr id="24" name="Group 14"/>
            <p:cNvGrpSpPr/>
            <p:nvPr/>
          </p:nvGrpSpPr>
          <p:grpSpPr>
            <a:xfrm>
              <a:off x="1371600" y="6019800"/>
              <a:ext cx="533400" cy="1447800"/>
              <a:chOff x="5013960" y="3048000"/>
              <a:chExt cx="533400" cy="1447800"/>
            </a:xfrm>
          </p:grpSpPr>
          <p:sp>
            <p:nvSpPr>
              <p:cNvPr id="26" name="Line 20"/>
              <p:cNvSpPr>
                <a:spLocks noChangeShapeType="1"/>
              </p:cNvSpPr>
              <p:nvPr/>
            </p:nvSpPr>
            <p:spPr bwMode="auto">
              <a:xfrm flipV="1">
                <a:off x="5013960" y="3261360"/>
                <a:ext cx="346935" cy="123444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2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-213360" y="6019800"/>
              <a:ext cx="1749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Account Debited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04797" y="1524000"/>
            <a:ext cx="3657600" cy="640056"/>
            <a:chOff x="2286000" y="5337573"/>
            <a:chExt cx="3657600" cy="640056"/>
          </a:xfrm>
        </p:grpSpPr>
        <p:sp>
          <p:nvSpPr>
            <p:cNvPr id="29" name="Rectangle 28"/>
            <p:cNvSpPr/>
            <p:nvPr/>
          </p:nvSpPr>
          <p:spPr>
            <a:xfrm>
              <a:off x="3157188" y="5337573"/>
              <a:ext cx="1920240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Time Drafts Receivable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>
              <a:off x="2286000" y="5611869"/>
              <a:ext cx="3657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115403" y="5611869"/>
              <a:ext cx="0" cy="3657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2286603" y="5593975"/>
              <a:ext cx="1828800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920240" algn="dec"/>
                </a:tabLst>
              </a:pPr>
              <a:r>
                <a:rPr lang="en-US" sz="1400" dirty="0" smtClean="0"/>
                <a:t>June 10	7,000.00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08984" y="2359223"/>
            <a:ext cx="3657600" cy="640056"/>
            <a:chOff x="2286000" y="5337573"/>
            <a:chExt cx="3657600" cy="640056"/>
          </a:xfrm>
        </p:grpSpPr>
        <p:sp>
          <p:nvSpPr>
            <p:cNvPr id="34" name="Rectangle 33"/>
            <p:cNvSpPr/>
            <p:nvPr/>
          </p:nvSpPr>
          <p:spPr>
            <a:xfrm>
              <a:off x="4111216" y="5592934"/>
              <a:ext cx="1828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20240" algn="dec"/>
                </a:tabLst>
              </a:pPr>
              <a:r>
                <a:rPr lang="en-US" sz="1400" dirty="0" smtClean="0"/>
                <a:t>June 10	7,000.00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73016" y="5337573"/>
              <a:ext cx="1828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Sales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2286000" y="5611869"/>
              <a:ext cx="3657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111216" y="5611869"/>
              <a:ext cx="0" cy="3657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Down Arrow 37"/>
          <p:cNvSpPr/>
          <p:nvPr/>
        </p:nvSpPr>
        <p:spPr>
          <a:xfrm flipV="1">
            <a:off x="5897880" y="1856279"/>
            <a:ext cx="274320" cy="18288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/>
          <p:cNvSpPr/>
          <p:nvPr/>
        </p:nvSpPr>
        <p:spPr>
          <a:xfrm flipV="1">
            <a:off x="7726680" y="2667000"/>
            <a:ext cx="274320" cy="18288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1828800" y="5105400"/>
            <a:ext cx="2147630" cy="1172585"/>
            <a:chOff x="304800" y="5216547"/>
            <a:chExt cx="2147630" cy="1172585"/>
          </a:xfrm>
        </p:grpSpPr>
        <p:grpSp>
          <p:nvGrpSpPr>
            <p:cNvPr id="41" name="Group 10"/>
            <p:cNvGrpSpPr/>
            <p:nvPr/>
          </p:nvGrpSpPr>
          <p:grpSpPr>
            <a:xfrm>
              <a:off x="304800" y="5216547"/>
              <a:ext cx="365760" cy="1172585"/>
              <a:chOff x="5181600" y="2241175"/>
              <a:chExt cx="365760" cy="1172585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5360895" y="2241175"/>
                <a:ext cx="0" cy="109728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5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645460" y="6019800"/>
              <a:ext cx="1806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Account Credited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895600" y="3200400"/>
            <a:ext cx="2346960" cy="1447799"/>
            <a:chOff x="-1676400" y="6019800"/>
            <a:chExt cx="2346960" cy="1447799"/>
          </a:xfrm>
        </p:grpSpPr>
        <p:grpSp>
          <p:nvGrpSpPr>
            <p:cNvPr id="46" name="Group 10"/>
            <p:cNvGrpSpPr/>
            <p:nvPr/>
          </p:nvGrpSpPr>
          <p:grpSpPr>
            <a:xfrm>
              <a:off x="304800" y="6023372"/>
              <a:ext cx="365760" cy="1444227"/>
              <a:chOff x="5181600" y="3048000"/>
              <a:chExt cx="365760" cy="1444227"/>
            </a:xfrm>
          </p:grpSpPr>
          <p:sp>
            <p:nvSpPr>
              <p:cNvPr id="48" name="Line 20"/>
              <p:cNvSpPr>
                <a:spLocks noChangeShapeType="1"/>
              </p:cNvSpPr>
              <p:nvPr/>
            </p:nvSpPr>
            <p:spPr bwMode="auto">
              <a:xfrm flipH="1" flipV="1">
                <a:off x="5360894" y="3231774"/>
                <a:ext cx="125506" cy="1260453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3</a:t>
                </a: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-1676400" y="6019800"/>
              <a:ext cx="2002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Time Draft Number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970930" y="5105400"/>
            <a:ext cx="2687168" cy="1172585"/>
            <a:chOff x="-1925170" y="5216547"/>
            <a:chExt cx="2687168" cy="1172585"/>
          </a:xfrm>
        </p:grpSpPr>
        <p:grpSp>
          <p:nvGrpSpPr>
            <p:cNvPr id="51" name="Group 10"/>
            <p:cNvGrpSpPr/>
            <p:nvPr/>
          </p:nvGrpSpPr>
          <p:grpSpPr>
            <a:xfrm>
              <a:off x="304800" y="5216547"/>
              <a:ext cx="457198" cy="1172585"/>
              <a:chOff x="5181600" y="2241175"/>
              <a:chExt cx="457198" cy="1172585"/>
            </a:xfrm>
          </p:grpSpPr>
          <p:sp>
            <p:nvSpPr>
              <p:cNvPr id="53" name="Line 20"/>
              <p:cNvSpPr>
                <a:spLocks noChangeShapeType="1"/>
              </p:cNvSpPr>
              <p:nvPr/>
            </p:nvSpPr>
            <p:spPr bwMode="auto">
              <a:xfrm flipH="1">
                <a:off x="5333998" y="2241175"/>
                <a:ext cx="304800" cy="99060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6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-1925170" y="6019800"/>
              <a:ext cx="2235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Sale Amount Credited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128409" y="3200400"/>
            <a:ext cx="2558391" cy="1447800"/>
            <a:chOff x="-653391" y="6019800"/>
            <a:chExt cx="2558391" cy="1447800"/>
          </a:xfrm>
        </p:grpSpPr>
        <p:grpSp>
          <p:nvGrpSpPr>
            <p:cNvPr id="56" name="Group 14"/>
            <p:cNvGrpSpPr/>
            <p:nvPr/>
          </p:nvGrpSpPr>
          <p:grpSpPr>
            <a:xfrm>
              <a:off x="304800" y="6019800"/>
              <a:ext cx="1600200" cy="1447800"/>
              <a:chOff x="3947160" y="3048000"/>
              <a:chExt cx="1600200" cy="1447800"/>
            </a:xfrm>
          </p:grpSpPr>
          <p:sp>
            <p:nvSpPr>
              <p:cNvPr id="58" name="Line 20"/>
              <p:cNvSpPr>
                <a:spLocks noChangeShapeType="1"/>
              </p:cNvSpPr>
              <p:nvPr/>
            </p:nvSpPr>
            <p:spPr bwMode="auto">
              <a:xfrm flipV="1">
                <a:off x="3947160" y="3261360"/>
                <a:ext cx="1413735" cy="123444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" name="Rectangle 11"/>
              <p:cNvSpPr>
                <a:spLocks noChangeArrowheads="1"/>
              </p:cNvSpPr>
              <p:nvPr/>
            </p:nvSpPr>
            <p:spPr bwMode="auto">
              <a:xfrm>
                <a:off x="5181600" y="3048000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b="1" dirty="0" smtClean="0"/>
                  <a:t>4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-653391" y="6019800"/>
              <a:ext cx="2177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Sale Amount Debited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61" name="Flowchart: Delay 60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24-1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70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58.1|9.7|15.7|9.8|2.4|17.7|3.8|4.6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8.8|13.9|3.7|6.4|1.9|3|3.4|3.3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1.2|3.8|7.2|2.7|2.4|3.1|3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683</Words>
  <Application>Microsoft Office PowerPoint</Application>
  <PresentationFormat>On-screen Show (4:3)</PresentationFormat>
  <Paragraphs>131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Office Theme</vt:lpstr>
      <vt:lpstr>Custom Design</vt:lpstr>
      <vt:lpstr>PowerPoint Presentation</vt:lpstr>
      <vt:lpstr>International Sales</vt:lpstr>
      <vt:lpstr>International Sales Compared with Domestic Sales</vt:lpstr>
      <vt:lpstr>Processing an International Sale— Contract of Sale</vt:lpstr>
      <vt:lpstr>Processing an International Sale— Letter of Credit</vt:lpstr>
      <vt:lpstr>Collecting Payment for  an International Sale</vt:lpstr>
      <vt:lpstr>Collecting Payment for  an International Sale</vt:lpstr>
      <vt:lpstr>Journalizing an International Sale</vt:lpstr>
      <vt:lpstr>Journalizing Time Drafts</vt:lpstr>
      <vt:lpstr>Journalizing Cash Receipts from Time Drafts</vt:lpstr>
      <vt:lpstr>Work Together 24-1</vt:lpstr>
      <vt:lpstr>July 11. Recorded an international cash sale, $12,000.00. M324.</vt:lpstr>
      <vt:lpstr>16. Received a 30-day time draft from Sun Chan for an international sale, $16,000.00. TD31.</vt:lpstr>
      <vt:lpstr>23. Received cash for the value of Time Draft No. 10, $22,000.00. R221.</vt:lpstr>
      <vt:lpstr>Prove and rule the cash receipts journal.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McLaughlin</dc:creator>
  <cp:lastModifiedBy>Heidi Robison</cp:lastModifiedBy>
  <cp:revision>235</cp:revision>
  <dcterms:created xsi:type="dcterms:W3CDTF">2012-07-02T15:51:50Z</dcterms:created>
  <dcterms:modified xsi:type="dcterms:W3CDTF">2014-12-31T22:24:54Z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-748959103</vt:i4>
  </property>
  <property fmtid="{D5CDD505-2E9C-101B-9397-08002B2CF9AE}" pid="3" name="_NewReviewCycle">
    <vt:lpwstr/>
  </property>
  <property fmtid="{D5CDD505-2E9C-101B-9397-08002B2CF9AE}" pid="4" name="_EmailSubject">
    <vt:lpwstr>C21 PPT Sample Comments</vt:lpwstr>
  </property>
  <property fmtid="{D5CDD505-2E9C-101B-9397-08002B2CF9AE}" pid="5" name="_AuthorEmail">
    <vt:lpwstr>Diane.Bowdler@cengage.com</vt:lpwstr>
  </property>
  <property fmtid="{D5CDD505-2E9C-101B-9397-08002B2CF9AE}" pid="6" name="_AuthorEmailDisplayName">
    <vt:lpwstr>Bowdler, Diane</vt:lpwstr>
  </property>
</Properties>
</file>