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322" r:id="rId3"/>
    <p:sldId id="323" r:id="rId4"/>
    <p:sldId id="298" r:id="rId5"/>
    <p:sldId id="311" r:id="rId6"/>
    <p:sldId id="321" r:id="rId7"/>
    <p:sldId id="312" r:id="rId8"/>
    <p:sldId id="313" r:id="rId9"/>
    <p:sldId id="314" r:id="rId10"/>
    <p:sldId id="315" r:id="rId11"/>
    <p:sldId id="316" r:id="rId12"/>
    <p:sldId id="317" r:id="rId13"/>
    <p:sldId id="318" r:id="rId14"/>
    <p:sldId id="319" r:id="rId15"/>
    <p:sldId id="320" r:id="rId16"/>
    <p:sldId id="325" r:id="rId17"/>
    <p:sldId id="329" r:id="rId18"/>
    <p:sldId id="330" r:id="rId19"/>
    <p:sldId id="331" r:id="rId20"/>
    <p:sldId id="285" r:id="rId21"/>
    <p:sldId id="324" r:id="rId22"/>
  </p:sldIdLst>
  <p:sldSz cx="9144000" cy="6858000" type="screen4x3"/>
  <p:notesSz cx="7053263" cy="93091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003399"/>
    <a:srgbClr val="C415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3" autoAdjust="0"/>
    <p:restoredTop sz="67925" autoAdjust="0"/>
  </p:normalViewPr>
  <p:slideViewPr>
    <p:cSldViewPr snapToGrid="0">
      <p:cViewPr varScale="1">
        <p:scale>
          <a:sx n="59" d="100"/>
          <a:sy n="59" d="100"/>
        </p:scale>
        <p:origin x="78" y="1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7" tIns="46749" rIns="93497" bIns="46749" numCol="1" anchor="t" anchorCtr="0" compatLnSpc="1">
            <a:prstTxWarp prst="textNoShape">
              <a:avLst/>
            </a:prstTxWarp>
          </a:bodyPr>
          <a:lstStyle>
            <a:lvl1pPr>
              <a:defRPr sz="1200"/>
            </a:lvl1pPr>
          </a:lstStyle>
          <a:p>
            <a:endParaRPr lang="en-US" altLang="en-US"/>
          </a:p>
        </p:txBody>
      </p:sp>
      <p:sp>
        <p:nvSpPr>
          <p:cNvPr id="150531" name="Rectangle 3"/>
          <p:cNvSpPr>
            <a:spLocks noGrp="1" noChangeArrowheads="1"/>
          </p:cNvSpPr>
          <p:nvPr>
            <p:ph type="dt" idx="1"/>
          </p:nvPr>
        </p:nvSpPr>
        <p:spPr bwMode="auto">
          <a:xfrm>
            <a:off x="3995217" y="0"/>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7" tIns="46749" rIns="93497" bIns="46749" numCol="1" anchor="t" anchorCtr="0" compatLnSpc="1">
            <a:prstTxWarp prst="textNoShape">
              <a:avLst/>
            </a:prstTxWarp>
          </a:bodyPr>
          <a:lstStyle>
            <a:lvl1pPr algn="r">
              <a:defRPr sz="1200"/>
            </a:lvl1pPr>
          </a:lstStyle>
          <a:p>
            <a:endParaRPr lang="en-US" altLang="en-US"/>
          </a:p>
        </p:txBody>
      </p:sp>
      <p:sp>
        <p:nvSpPr>
          <p:cNvPr id="150532" name="Rectangle 4"/>
          <p:cNvSpPr>
            <a:spLocks noGrp="1" noRot="1" noChangeAspect="1" noChangeArrowheads="1" noTextEdit="1"/>
          </p:cNvSpPr>
          <p:nvPr>
            <p:ph type="sldImg" idx="2"/>
          </p:nvPr>
        </p:nvSpPr>
        <p:spPr bwMode="auto">
          <a:xfrm>
            <a:off x="1200150" y="698500"/>
            <a:ext cx="4654550" cy="34909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0533" name="Rectangle 5"/>
          <p:cNvSpPr>
            <a:spLocks noGrp="1" noChangeArrowheads="1"/>
          </p:cNvSpPr>
          <p:nvPr>
            <p:ph type="body" sz="quarter" idx="3"/>
          </p:nvPr>
        </p:nvSpPr>
        <p:spPr bwMode="auto">
          <a:xfrm>
            <a:off x="705327" y="4421823"/>
            <a:ext cx="5642610" cy="41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7" tIns="46749" rIns="93497" bIns="4674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0534" name="Rectangle 6"/>
          <p:cNvSpPr>
            <a:spLocks noGrp="1" noChangeArrowheads="1"/>
          </p:cNvSpPr>
          <p:nvPr>
            <p:ph type="ftr" sz="quarter" idx="4"/>
          </p:nvPr>
        </p:nvSpPr>
        <p:spPr bwMode="auto">
          <a:xfrm>
            <a:off x="0" y="8842029"/>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7" tIns="46749" rIns="93497" bIns="46749" numCol="1" anchor="b" anchorCtr="0" compatLnSpc="1">
            <a:prstTxWarp prst="textNoShape">
              <a:avLst/>
            </a:prstTxWarp>
          </a:bodyPr>
          <a:lstStyle>
            <a:lvl1pPr>
              <a:defRPr sz="1200"/>
            </a:lvl1pPr>
          </a:lstStyle>
          <a:p>
            <a:endParaRPr lang="en-US" altLang="en-US"/>
          </a:p>
        </p:txBody>
      </p:sp>
      <p:sp>
        <p:nvSpPr>
          <p:cNvPr id="150535" name="Rectangle 7"/>
          <p:cNvSpPr>
            <a:spLocks noGrp="1" noChangeArrowheads="1"/>
          </p:cNvSpPr>
          <p:nvPr>
            <p:ph type="sldNum" sz="quarter" idx="5"/>
          </p:nvPr>
        </p:nvSpPr>
        <p:spPr bwMode="auto">
          <a:xfrm>
            <a:off x="3995217" y="8842029"/>
            <a:ext cx="3056414"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97" tIns="46749" rIns="93497" bIns="46749" numCol="1" anchor="b" anchorCtr="0" compatLnSpc="1">
            <a:prstTxWarp prst="textNoShape">
              <a:avLst/>
            </a:prstTxWarp>
          </a:bodyPr>
          <a:lstStyle>
            <a:lvl1pPr algn="r">
              <a:defRPr sz="1200"/>
            </a:lvl1pPr>
          </a:lstStyle>
          <a:p>
            <a:fld id="{776D548D-9A00-40E6-8ED2-8C92BD2B54FD}" type="slidenum">
              <a:rPr lang="en-US" altLang="en-US"/>
              <a:pPr/>
              <a:t>‹#›</a:t>
            </a:fld>
            <a:endParaRPr lang="en-US" altLang="en-US"/>
          </a:p>
        </p:txBody>
      </p:sp>
    </p:spTree>
    <p:extLst>
      <p:ext uri="{BB962C8B-B14F-4D97-AF65-F5344CB8AC3E}">
        <p14:creationId xmlns:p14="http://schemas.microsoft.com/office/powerpoint/2010/main" val="35420848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01A2A-731F-42D9-96AE-FD36E0F8CFFB}" type="slidenum">
              <a:rPr lang="en-US" altLang="en-US"/>
              <a:pPr/>
              <a:t>1</a:t>
            </a:fld>
            <a:endParaRPr lang="en-US" alt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dirty="0" smtClean="0"/>
              <a:t>Can you remember what the elements that make a contract valid?</a:t>
            </a:r>
            <a:r>
              <a:rPr lang="en-US" altLang="en-US" baseline="0" dirty="0" smtClean="0"/>
              <a:t> </a:t>
            </a:r>
            <a:endParaRPr lang="en-US" altLang="en-US" baseline="0" dirty="0" smtClean="0"/>
          </a:p>
          <a:p>
            <a:endParaRPr lang="en-US" altLang="en-US" baseline="0" dirty="0" smtClean="0"/>
          </a:p>
          <a:p>
            <a:r>
              <a:rPr lang="en-US" altLang="en-US" baseline="0" dirty="0" smtClean="0"/>
              <a:t>Offer, capacity, legality, acceptance, consideration, </a:t>
            </a:r>
            <a:r>
              <a:rPr lang="en-US" altLang="en-US" baseline="0" smtClean="0"/>
              <a:t>genuine agreement</a:t>
            </a:r>
          </a:p>
          <a:p>
            <a:endParaRPr lang="en-US" altLang="en-US" baseline="0" smtClean="0"/>
          </a:p>
          <a:p>
            <a:r>
              <a:rPr lang="en-US" altLang="en-US" baseline="0" dirty="0" smtClean="0"/>
              <a:t>When </a:t>
            </a:r>
            <a:r>
              <a:rPr lang="en-US" altLang="en-US" baseline="0" dirty="0" smtClean="0"/>
              <a:t>the elements of genuine agreement is no longer included, a contract becomes defective.  This section will cover all the circumstances under which a contract becomes defective.  </a:t>
            </a:r>
          </a:p>
          <a:p>
            <a:endParaRPr lang="en-US" altLang="en-US" baseline="0" dirty="0" smtClean="0"/>
          </a:p>
          <a:p>
            <a:r>
              <a:rPr lang="en-US" altLang="en-US" baseline="0" dirty="0" smtClean="0"/>
              <a:t>Victims of Fraud:  Anybody can become a victim of fraud.  Why do unscrupulous telemarketers often target retired Americans for fraud? </a:t>
            </a:r>
            <a:r>
              <a:rPr lang="en-US" altLang="en-US" i="1" baseline="0" dirty="0" smtClean="0"/>
              <a:t>Retired people are more likely to have substantial savings and investments, to be at home to receive phone calls, and to listen respectfully to a sales pitch.  </a:t>
            </a:r>
          </a:p>
          <a:p>
            <a:endParaRPr lang="en-US" altLang="en-US" i="1" baseline="0" dirty="0" smtClean="0"/>
          </a:p>
          <a:p>
            <a:r>
              <a:rPr lang="en-US" altLang="en-US" i="0" baseline="0" dirty="0" smtClean="0"/>
              <a:t>For these victims there are financial effects of these frauds:  </a:t>
            </a:r>
            <a:r>
              <a:rPr lang="en-US" altLang="en-US" i="1" baseline="0" dirty="0" smtClean="0"/>
              <a:t>the majority lost money or property and a lesser percent suffered credit problems and health problems,  and lost time off work.  </a:t>
            </a:r>
            <a:r>
              <a:rPr lang="en-US" altLang="en-US" i="0" baseline="0" dirty="0" smtClean="0"/>
              <a:t>Psychological effects: </a:t>
            </a:r>
            <a:r>
              <a:rPr lang="en-US" altLang="en-US" i="1" baseline="0" dirty="0" smtClean="0"/>
              <a:t>self-doubt, shock, societal indifference, isolation, anger, resentment, frustration with criminal justice professionals, shame, embarrassment, fear for financial security, increased concern about personal safety and well-being.  </a:t>
            </a:r>
          </a:p>
          <a:p>
            <a:endParaRPr lang="en-US" altLang="en-US" i="0" dirty="0"/>
          </a:p>
        </p:txBody>
      </p:sp>
    </p:spTree>
    <p:extLst>
      <p:ext uri="{BB962C8B-B14F-4D97-AF65-F5344CB8AC3E}">
        <p14:creationId xmlns:p14="http://schemas.microsoft.com/office/powerpoint/2010/main" val="218117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27FF8-0969-47B8-B4B0-D0262D2E4C68}" type="slidenum">
              <a:rPr lang="en-US" altLang="en-US"/>
              <a:pPr/>
              <a:t>10</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pPr defTabSz="934974"/>
            <a:r>
              <a:rPr lang="en-US" altLang="en-US" dirty="0" smtClean="0"/>
              <a:t>Unilateral</a:t>
            </a:r>
            <a:r>
              <a:rPr lang="en-US" altLang="en-US" baseline="0" dirty="0" smtClean="0"/>
              <a:t> Mistake:  if you mistakenly buy a CD you already own, you cannot simply negate the contract.  What can you do to avoid this situation?  </a:t>
            </a:r>
            <a:r>
              <a:rPr lang="en-US" altLang="en-US" i="1" baseline="0" dirty="0" smtClean="0"/>
              <a:t>When you buy an item and you need to return it to the store, ensure that the seller’s contract includes a return policy before you buy.  </a:t>
            </a:r>
            <a:endParaRPr lang="en-US" altLang="en-US" dirty="0" smtClean="0"/>
          </a:p>
          <a:p>
            <a:endParaRPr lang="en-US" altLang="en-US" dirty="0"/>
          </a:p>
        </p:txBody>
      </p:sp>
    </p:spTree>
    <p:extLst>
      <p:ext uri="{BB962C8B-B14F-4D97-AF65-F5344CB8AC3E}">
        <p14:creationId xmlns:p14="http://schemas.microsoft.com/office/powerpoint/2010/main" val="337164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1343F-321B-4941-B754-5F5A39538728}" type="slidenum">
              <a:rPr lang="en-US" altLang="en-US"/>
              <a:pPr/>
              <a:t>11</a:t>
            </a:fld>
            <a:endParaRPr lang="en-US" alt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altLang="en-US" dirty="0" smtClean="0"/>
              <a:t>One</a:t>
            </a:r>
            <a:r>
              <a:rPr lang="en-US" altLang="en-US" baseline="0" dirty="0" smtClean="0"/>
              <a:t> way to tell the difference between a unilateral and bilateral mistake is to look at the words.  “</a:t>
            </a:r>
            <a:r>
              <a:rPr lang="en-US" altLang="en-US" baseline="0" dirty="0" err="1" smtClean="0"/>
              <a:t>uni</a:t>
            </a:r>
            <a:r>
              <a:rPr lang="en-US" altLang="en-US" baseline="0" dirty="0" smtClean="0"/>
              <a:t>” is a Latin prefix that means one, and “bi” is a Latin prefix that means two.  If both parties in a contract make mistakes, either party can usually void the contract.  Can you think of examples why people can get out of a contract due to bilateral mistake.  </a:t>
            </a:r>
            <a:r>
              <a:rPr lang="en-US" altLang="en-US" i="1" baseline="0" dirty="0" smtClean="0"/>
              <a:t>Obligation cannot be performed, subject matter of contract was not clear.  </a:t>
            </a:r>
            <a:endParaRPr lang="en-US" altLang="en-US" dirty="0"/>
          </a:p>
        </p:txBody>
      </p:sp>
    </p:spTree>
    <p:extLst>
      <p:ext uri="{BB962C8B-B14F-4D97-AF65-F5344CB8AC3E}">
        <p14:creationId xmlns:p14="http://schemas.microsoft.com/office/powerpoint/2010/main" val="903341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86239-00CA-4904-87C6-789AA521903B}" type="slidenum">
              <a:rPr lang="en-US" altLang="en-US"/>
              <a:pPr/>
              <a:t>12</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dirty="0" smtClean="0"/>
              <a:t>There is Physical Duress</a:t>
            </a:r>
            <a:r>
              <a:rPr lang="en-US" altLang="en-US" baseline="0" dirty="0" smtClean="0"/>
              <a:t> – actual physical force is used to make a contract happen.  The contract is void.</a:t>
            </a:r>
          </a:p>
          <a:p>
            <a:r>
              <a:rPr lang="en-US" altLang="en-US" dirty="0" smtClean="0"/>
              <a:t>Economic Duress – threatens a persons business or income an person must prove three things:</a:t>
            </a:r>
          </a:p>
          <a:p>
            <a:pPr marL="175308" indent="-175308">
              <a:buFont typeface="Arial" panose="020B0604020202020204" pitchFamily="34" charset="0"/>
              <a:buChar char="•"/>
            </a:pPr>
            <a:r>
              <a:rPr lang="en-US" altLang="en-US" dirty="0" smtClean="0"/>
              <a:t>The other party wrongfully placed them in poor economic position</a:t>
            </a:r>
          </a:p>
          <a:p>
            <a:pPr marL="175308" indent="-175308">
              <a:buFont typeface="Arial" panose="020B0604020202020204" pitchFamily="34" charset="0"/>
              <a:buChar char="•"/>
            </a:pPr>
            <a:r>
              <a:rPr lang="en-US" altLang="en-US" dirty="0" smtClean="0"/>
              <a:t>The victim had no choice other than to submit to the duress</a:t>
            </a:r>
          </a:p>
          <a:p>
            <a:pPr marL="175308" indent="-175308">
              <a:buFont typeface="Arial" panose="020B0604020202020204" pitchFamily="34" charset="0"/>
              <a:buChar char="•"/>
            </a:pPr>
            <a:r>
              <a:rPr lang="en-US" altLang="en-US" dirty="0" smtClean="0"/>
              <a:t>The submission</a:t>
            </a:r>
            <a:r>
              <a:rPr lang="en-US" altLang="en-US" baseline="0" dirty="0" smtClean="0"/>
              <a:t> to the duress was reasonable under the circumstances</a:t>
            </a:r>
            <a:endParaRPr lang="en-US" altLang="en-US" dirty="0"/>
          </a:p>
        </p:txBody>
      </p:sp>
    </p:spTree>
    <p:extLst>
      <p:ext uri="{BB962C8B-B14F-4D97-AF65-F5344CB8AC3E}">
        <p14:creationId xmlns:p14="http://schemas.microsoft.com/office/powerpoint/2010/main" val="395413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F664C5-9180-415E-A986-3EF5983B5D68}" type="slidenum">
              <a:rPr lang="en-US" altLang="en-US"/>
              <a:pPr/>
              <a:t>13</a:t>
            </a:fld>
            <a:endParaRPr lang="en-US" alt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r>
              <a:rPr lang="en-US" altLang="en-US" dirty="0" smtClean="0"/>
              <a:t>To succeed in voiding a contract based on undue</a:t>
            </a:r>
            <a:r>
              <a:rPr lang="en-US" altLang="en-US" baseline="0" dirty="0" smtClean="0"/>
              <a:t> influence, the victim has to prove three things:</a:t>
            </a:r>
          </a:p>
          <a:p>
            <a:pPr marL="175308" indent="-175308">
              <a:buFont typeface="Arial" panose="020B0604020202020204" pitchFamily="34" charset="0"/>
              <a:buChar char="•"/>
            </a:pPr>
            <a:r>
              <a:rPr lang="en-US" altLang="en-US" baseline="0" dirty="0" smtClean="0"/>
              <a:t>the existence of a caregiver-type relationship</a:t>
            </a:r>
          </a:p>
          <a:p>
            <a:pPr marL="175308" indent="-175308">
              <a:buFont typeface="Arial" panose="020B0604020202020204" pitchFamily="34" charset="0"/>
              <a:buChar char="•"/>
            </a:pPr>
            <a:r>
              <a:rPr lang="en-US" altLang="en-US" baseline="0" dirty="0" smtClean="0"/>
              <a:t>The use of excessive pressure by the caregiver</a:t>
            </a:r>
          </a:p>
          <a:p>
            <a:pPr marL="175308" indent="-175308">
              <a:buFont typeface="Arial" panose="020B0604020202020204" pitchFamily="34" charset="0"/>
              <a:buChar char="•"/>
            </a:pPr>
            <a:r>
              <a:rPr lang="en-US" altLang="en-US" baseline="0" dirty="0" smtClean="0"/>
              <a:t>A resulting contract that heavily favors the caregiver</a:t>
            </a:r>
          </a:p>
          <a:p>
            <a:pPr marL="175308" indent="-175308">
              <a:buFont typeface="Arial" panose="020B0604020202020204" pitchFamily="34" charset="0"/>
              <a:buChar char="•"/>
            </a:pPr>
            <a:endParaRPr lang="en-US" altLang="en-US" baseline="0" dirty="0" smtClean="0"/>
          </a:p>
          <a:p>
            <a:pPr marL="175308" indent="-175308">
              <a:buFont typeface="Arial" panose="020B0604020202020204" pitchFamily="34" charset="0"/>
              <a:buChar char="•"/>
            </a:pPr>
            <a:endParaRPr lang="en-US" altLang="en-US" dirty="0"/>
          </a:p>
        </p:txBody>
      </p:sp>
    </p:spTree>
    <p:extLst>
      <p:ext uri="{BB962C8B-B14F-4D97-AF65-F5344CB8AC3E}">
        <p14:creationId xmlns:p14="http://schemas.microsoft.com/office/powerpoint/2010/main" val="1350314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85742-5071-4960-AE39-C3AEB1EA5F30}" type="slidenum">
              <a:rPr lang="en-US" altLang="en-US"/>
              <a:pPr/>
              <a:t>14</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tLang="en-US" dirty="0" smtClean="0"/>
              <a:t>Remedies:  When a contract is breached, the injured party has a choice of remedies.  What do</a:t>
            </a:r>
            <a:r>
              <a:rPr lang="en-US" altLang="en-US" baseline="0" dirty="0" smtClean="0"/>
              <a:t> you think of when you here the word remedy?  </a:t>
            </a:r>
            <a:r>
              <a:rPr lang="en-US" altLang="en-US" i="1" baseline="0" dirty="0" smtClean="0"/>
              <a:t>Medicine to help an ailment </a:t>
            </a:r>
            <a:r>
              <a:rPr lang="en-US" altLang="en-US" i="0" baseline="0" dirty="0" smtClean="0"/>
              <a:t> how do you think remedy works when it comes to contracts?  </a:t>
            </a:r>
            <a:r>
              <a:rPr lang="en-US" altLang="en-US" i="1" baseline="0" dirty="0" smtClean="0"/>
              <a:t>Legal means of enforcing a right or correcting a wrong </a:t>
            </a:r>
            <a:r>
              <a:rPr lang="en-US" altLang="en-US" i="0" baseline="0" dirty="0" smtClean="0"/>
              <a:t>the injured party has three options:</a:t>
            </a:r>
          </a:p>
          <a:p>
            <a:pPr marL="175308" indent="-175308">
              <a:buFont typeface="Arial" panose="020B0604020202020204" pitchFamily="34" charset="0"/>
              <a:buChar char="•"/>
            </a:pPr>
            <a:r>
              <a:rPr lang="en-US" altLang="en-US" i="0" baseline="0" dirty="0" smtClean="0"/>
              <a:t>Accept the breach</a:t>
            </a:r>
          </a:p>
          <a:p>
            <a:pPr marL="175308" indent="-175308">
              <a:buFont typeface="Arial" panose="020B0604020202020204" pitchFamily="34" charset="0"/>
              <a:buChar char="•"/>
            </a:pPr>
            <a:r>
              <a:rPr lang="en-US" altLang="en-US" i="0" baseline="0" dirty="0" smtClean="0"/>
              <a:t>Sue for money damages</a:t>
            </a:r>
          </a:p>
          <a:p>
            <a:pPr marL="175308" indent="-175308">
              <a:buFont typeface="Arial" panose="020B0604020202020204" pitchFamily="34" charset="0"/>
              <a:buChar char="•"/>
            </a:pPr>
            <a:r>
              <a:rPr lang="en-US" altLang="en-US" i="0" baseline="0" dirty="0" smtClean="0"/>
              <a:t>Ask court for an equitable remedy (in some case)</a:t>
            </a:r>
          </a:p>
          <a:p>
            <a:pPr marL="175308" indent="-175308">
              <a:buFont typeface="Arial" panose="020B0604020202020204" pitchFamily="34" charset="0"/>
              <a:buChar char="•"/>
            </a:pPr>
            <a:endParaRPr lang="en-US" altLang="en-US" i="0" baseline="0" dirty="0" smtClean="0"/>
          </a:p>
          <a:p>
            <a:r>
              <a:rPr lang="en-US" altLang="en-US" i="0" baseline="0" dirty="0" smtClean="0"/>
              <a:t>Have you ever had a friend promise to take you somewhere and then does not?  Have you suffered any actual damages?  </a:t>
            </a:r>
            <a:r>
              <a:rPr lang="en-US" altLang="en-US" i="1" baseline="0" dirty="0" smtClean="0"/>
              <a:t>While missing the experience of the event could be considered a damage, no real damage was inflicted.</a:t>
            </a:r>
            <a:endParaRPr lang="en-US" altLang="en-US" i="0" baseline="0" dirty="0" smtClean="0"/>
          </a:p>
          <a:p>
            <a:pPr marL="175308" indent="-175308">
              <a:buFont typeface="Arial" panose="020B0604020202020204" pitchFamily="34" charset="0"/>
              <a:buChar char="•"/>
            </a:pPr>
            <a:endParaRPr lang="en-US" altLang="en-US" dirty="0"/>
          </a:p>
        </p:txBody>
      </p:sp>
    </p:spTree>
    <p:extLst>
      <p:ext uri="{BB962C8B-B14F-4D97-AF65-F5344CB8AC3E}">
        <p14:creationId xmlns:p14="http://schemas.microsoft.com/office/powerpoint/2010/main" val="1989498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37AA76-CD14-491C-8325-C957A2CF20EF}" type="slidenum">
              <a:rPr lang="en-US" altLang="en-US"/>
              <a:pPr/>
              <a:t>15</a:t>
            </a:fld>
            <a:endParaRPr lang="en-US" alt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altLang="en-US" dirty="0" smtClean="0"/>
              <a:t>Refer to the figure 6.2 print out from teacher.  </a:t>
            </a:r>
          </a:p>
          <a:p>
            <a:endParaRPr lang="en-US" altLang="en-US" dirty="0" smtClean="0"/>
          </a:p>
          <a:p>
            <a:r>
              <a:rPr lang="en-US" altLang="en-US" dirty="0" smtClean="0"/>
              <a:t>Suing</a:t>
            </a:r>
            <a:r>
              <a:rPr lang="en-US" altLang="en-US" baseline="0" dirty="0" smtClean="0"/>
              <a:t> for money damages is one remedy for breach of contract.  What is the objective of awarding damages to the injured party in a contract case?  </a:t>
            </a:r>
            <a:r>
              <a:rPr lang="en-US" altLang="en-US" i="1" baseline="0" dirty="0" smtClean="0"/>
              <a:t>The objective of damages in contact law is the place the injured party in a good a position as he or she would have been in had the contract been performed as originally promised.  </a:t>
            </a:r>
          </a:p>
          <a:p>
            <a:endParaRPr lang="en-US" altLang="en-US" i="1" baseline="0" dirty="0" smtClean="0"/>
          </a:p>
          <a:p>
            <a:r>
              <a:rPr lang="en-US" altLang="en-US" i="0" baseline="0" smtClean="0"/>
              <a:t>Some parties </a:t>
            </a:r>
            <a:r>
              <a:rPr lang="en-US" altLang="en-US" i="0" baseline="0" dirty="0" smtClean="0"/>
              <a:t>to a contract, rather than leaving the determination of damages to a court, may agree in advance what the damages will be in the event that one of them breaches the contract (known as liquidated damages).  Can you think of a contract situation in which such liquidated damages would be important?  </a:t>
            </a:r>
            <a:r>
              <a:rPr lang="en-US" altLang="en-US" i="1" baseline="0" dirty="0" smtClean="0"/>
              <a:t>Substantial loss of profits to either party.  </a:t>
            </a:r>
            <a:endParaRPr lang="en-US" altLang="en-US" dirty="0" smtClean="0"/>
          </a:p>
          <a:p>
            <a:endParaRPr lang="en-US" altLang="en-US" dirty="0" smtClean="0"/>
          </a:p>
          <a:p>
            <a:r>
              <a:rPr lang="en-US" altLang="en-US" dirty="0" smtClean="0"/>
              <a:t>Remedies:  example – Prime Company was contracted to deliver 200 gallons of fruit to the J Jam Company.  Prime delivered 150 gallons due to a planning mistake.  What kind of remedies are available to J Jam Company?  </a:t>
            </a:r>
            <a:r>
              <a:rPr lang="en-US" altLang="en-US" i="1" dirty="0" smtClean="0"/>
              <a:t>Money damages, request the Prime</a:t>
            </a:r>
            <a:r>
              <a:rPr lang="en-US" altLang="en-US" i="1" baseline="0" dirty="0" smtClean="0"/>
              <a:t> find another company to deliver remaining 50 gallons.</a:t>
            </a:r>
            <a:endParaRPr lang="en-US" altLang="en-US" dirty="0"/>
          </a:p>
        </p:txBody>
      </p:sp>
    </p:spTree>
    <p:extLst>
      <p:ext uri="{BB962C8B-B14F-4D97-AF65-F5344CB8AC3E}">
        <p14:creationId xmlns:p14="http://schemas.microsoft.com/office/powerpoint/2010/main" val="482147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D4B99-40D2-424D-88E0-C832A9B12E1C}" type="slidenum">
              <a:rPr lang="en-US" altLang="en-US"/>
              <a:pPr/>
              <a:t>16</a:t>
            </a:fld>
            <a:endParaRPr lang="en-US" alt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349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394634-962B-4760-B1D3-7D30E139E7EA}" type="slidenum">
              <a:rPr lang="en-US" altLang="en-US"/>
              <a:pPr/>
              <a:t>17</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4066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D16A7-7435-4F25-A4AB-F83704C3505C}" type="slidenum">
              <a:rPr lang="en-US" altLang="en-US"/>
              <a:pPr/>
              <a:t>18</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96279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D548D-9A00-40E6-8ED2-8C92BD2B54FD}" type="slidenum">
              <a:rPr lang="en-US" altLang="en-US" smtClean="0"/>
              <a:pPr/>
              <a:t>19</a:t>
            </a:fld>
            <a:endParaRPr lang="en-US" altLang="en-US"/>
          </a:p>
        </p:txBody>
      </p:sp>
    </p:spTree>
    <p:extLst>
      <p:ext uri="{BB962C8B-B14F-4D97-AF65-F5344CB8AC3E}">
        <p14:creationId xmlns:p14="http://schemas.microsoft.com/office/powerpoint/2010/main" val="63590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D548D-9A00-40E6-8ED2-8C92BD2B54FD}" type="slidenum">
              <a:rPr lang="en-US" altLang="en-US" smtClean="0"/>
              <a:pPr/>
              <a:t>2</a:t>
            </a:fld>
            <a:endParaRPr lang="en-US" altLang="en-US"/>
          </a:p>
        </p:txBody>
      </p:sp>
    </p:spTree>
    <p:extLst>
      <p:ext uri="{BB962C8B-B14F-4D97-AF65-F5344CB8AC3E}">
        <p14:creationId xmlns:p14="http://schemas.microsoft.com/office/powerpoint/2010/main" val="225033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D879B0-51FF-4861-BFCC-1EFAA4B9D5D9}" type="slidenum">
              <a:rPr lang="en-US" altLang="en-US"/>
              <a:pPr/>
              <a:t>20</a:t>
            </a:fld>
            <a:endParaRPr lang="en-US" alt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3255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a:t>
            </a:r>
            <a:r>
              <a:rPr lang="en-US" baseline="0" dirty="0" smtClean="0"/>
              <a:t>  Under the theory of mutual release, if both parties agree, then the contract ends.</a:t>
            </a:r>
            <a:endParaRPr lang="en-US" dirty="0"/>
          </a:p>
        </p:txBody>
      </p:sp>
      <p:sp>
        <p:nvSpPr>
          <p:cNvPr id="4" name="Slide Number Placeholder 3"/>
          <p:cNvSpPr>
            <a:spLocks noGrp="1"/>
          </p:cNvSpPr>
          <p:nvPr>
            <p:ph type="sldNum" sz="quarter" idx="10"/>
          </p:nvPr>
        </p:nvSpPr>
        <p:spPr/>
        <p:txBody>
          <a:bodyPr/>
          <a:lstStyle/>
          <a:p>
            <a:fld id="{776D548D-9A00-40E6-8ED2-8C92BD2B54FD}" type="slidenum">
              <a:rPr lang="en-US" altLang="en-US" smtClean="0"/>
              <a:pPr/>
              <a:t>21</a:t>
            </a:fld>
            <a:endParaRPr lang="en-US" altLang="en-US"/>
          </a:p>
        </p:txBody>
      </p:sp>
    </p:spTree>
    <p:extLst>
      <p:ext uri="{BB962C8B-B14F-4D97-AF65-F5344CB8AC3E}">
        <p14:creationId xmlns:p14="http://schemas.microsoft.com/office/powerpoint/2010/main" val="389790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D548D-9A00-40E6-8ED2-8C92BD2B54FD}" type="slidenum">
              <a:rPr lang="en-US" altLang="en-US" smtClean="0"/>
              <a:pPr/>
              <a:t>3</a:t>
            </a:fld>
            <a:endParaRPr lang="en-US" altLang="en-US"/>
          </a:p>
        </p:txBody>
      </p:sp>
    </p:spTree>
    <p:extLst>
      <p:ext uri="{BB962C8B-B14F-4D97-AF65-F5344CB8AC3E}">
        <p14:creationId xmlns:p14="http://schemas.microsoft.com/office/powerpoint/2010/main" val="3613748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60FDAC-8717-499B-A9FB-05EA471A125B}" type="slidenum">
              <a:rPr lang="en-US" altLang="en-US"/>
              <a:pPr/>
              <a:t>4</a:t>
            </a:fld>
            <a:endParaRPr lang="en-US" alt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altLang="en-US" dirty="0" err="1" smtClean="0"/>
              <a:t>Cyberlaw</a:t>
            </a:r>
            <a:r>
              <a:rPr lang="en-US" altLang="en-US" dirty="0" smtClean="0"/>
              <a:t>:  BellSouth communications</a:t>
            </a:r>
            <a:r>
              <a:rPr lang="en-US" altLang="en-US" baseline="0" dirty="0" smtClean="0"/>
              <a:t> System, LLC v. West</a:t>
            </a:r>
          </a:p>
          <a:p>
            <a:endParaRPr lang="en-US" altLang="en-US" baseline="0" dirty="0" smtClean="0"/>
          </a:p>
          <a:p>
            <a:r>
              <a:rPr lang="en-US" altLang="en-US" baseline="0" dirty="0" smtClean="0"/>
              <a:t>BellSouth is an Internet Service provider in Alabama, where Thomas West resides,  In 2002, Mr. West signed up with BellSouth for Internet services.  The advertised price was $15.95 per month.  When Mr. West received his bill from BellSouth, he discovered he had been charged $19.85 for one month’s service and a $15.00 set-up fee.  Mr. West sued for breach of contract.  BellSouth countered arguing that the membership agreement that Mr. West had signed said that BellSouth could change any terms of the agreement (including the monthly fee) by posting notice on the Internet.  Mr. West said he never saw the posting.  </a:t>
            </a:r>
          </a:p>
          <a:p>
            <a:endParaRPr lang="en-US" altLang="en-US" baseline="0" dirty="0" smtClean="0"/>
          </a:p>
          <a:p>
            <a:r>
              <a:rPr lang="en-US" altLang="en-US" baseline="0" dirty="0" smtClean="0"/>
              <a:t>Ruling and Resolution:  The Alabama Supreme Court held that BellSouth could not provide proof of when it had posted the change in fees on its Web site.  Neither could BellSouth prove that Mr. West had accessed the Web site after the alleged change.  Therefore, Mr. West was able to recover damages against BellSouth.  </a:t>
            </a:r>
          </a:p>
          <a:p>
            <a:endParaRPr lang="en-US" altLang="en-US" baseline="0" dirty="0" smtClean="0"/>
          </a:p>
          <a:p>
            <a:r>
              <a:rPr lang="en-US" altLang="en-US" dirty="0" smtClean="0"/>
              <a:t>Should companies be allowed to notify</a:t>
            </a:r>
            <a:r>
              <a:rPr lang="en-US" altLang="en-US" baseline="0" dirty="0" smtClean="0"/>
              <a:t> customer of changes to their contracts by posting notices on Web sites?  </a:t>
            </a:r>
            <a:r>
              <a:rPr lang="en-US" altLang="en-US" i="1" baseline="0" dirty="0" smtClean="0"/>
              <a:t>The courts have held that posting notices on Web sites if adequate notification to consumers that terms of contract have changed.  Some companies require customer to agree to notification by posting, but it is not required in most circumstances.  It is presumed that customers keep themselves aware of such notices by regularly checking postings.  </a:t>
            </a:r>
          </a:p>
          <a:p>
            <a:endParaRPr lang="en-US" altLang="en-US" dirty="0"/>
          </a:p>
        </p:txBody>
      </p:sp>
    </p:spTree>
    <p:extLst>
      <p:ext uri="{BB962C8B-B14F-4D97-AF65-F5344CB8AC3E}">
        <p14:creationId xmlns:p14="http://schemas.microsoft.com/office/powerpoint/2010/main" val="400966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D4927-BEA1-4517-AF1D-2264C46F2DD7}" type="slidenum">
              <a:rPr lang="en-US" altLang="en-US"/>
              <a:pPr/>
              <a:t>5</a:t>
            </a:fld>
            <a:endParaRPr lang="en-US" alt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08184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573BB-7D6E-4D8B-BA71-A3D055AE7BB6}" type="slidenum">
              <a:rPr lang="en-US" altLang="en-US"/>
              <a:pPr/>
              <a:t>6</a:t>
            </a:fld>
            <a:endParaRPr lang="en-US" alt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altLang="en-US" dirty="0" smtClean="0"/>
              <a:t>False Representations:  if</a:t>
            </a:r>
            <a:r>
              <a:rPr lang="en-US" altLang="en-US" baseline="0" dirty="0" smtClean="0"/>
              <a:t> I put a cell phone in front of the class and tell you that the phone will never drop calls and is 100 percent reliable.  What kids of misrepresentations have I made?  </a:t>
            </a:r>
            <a:r>
              <a:rPr lang="en-US" altLang="en-US" i="1" baseline="0" dirty="0" smtClean="0"/>
              <a:t>Never drops calls, 100 percent reliability </a:t>
            </a:r>
            <a:r>
              <a:rPr lang="en-US" altLang="en-US" i="0" baseline="0" dirty="0" smtClean="0"/>
              <a:t> Consumers might make decisions to buy the phone based on this representation.  In a fraud case, the injured party must prove that he or she depended on the lie.  </a:t>
            </a:r>
          </a:p>
          <a:p>
            <a:endParaRPr lang="en-US" altLang="en-US" i="0" baseline="0" dirty="0" smtClean="0"/>
          </a:p>
          <a:p>
            <a:r>
              <a:rPr lang="en-US" altLang="en-US" i="0" baseline="0" dirty="0" smtClean="0"/>
              <a:t>Example:  Jeff purchased a used car from Quality Autos.  The salesperson at the lot assured Jeff that his car had never been involved in an accident. While looking through his car’s glove box a week after purchasing it, Jeff discovered repair receipts that indicated the car had been in a major accident.  Can Jeff pursue a claim of false representation?  </a:t>
            </a:r>
            <a:r>
              <a:rPr lang="en-US" altLang="en-US" i="1" baseline="0" dirty="0" smtClean="0"/>
              <a:t>Yes. He would have to prove either that the salesperson knew of the car accident or that he made a reckless statement about the car’s history and condition.</a:t>
            </a:r>
            <a:endParaRPr lang="en-US" altLang="en-US" dirty="0"/>
          </a:p>
        </p:txBody>
      </p:sp>
    </p:spTree>
    <p:extLst>
      <p:ext uri="{BB962C8B-B14F-4D97-AF65-F5344CB8AC3E}">
        <p14:creationId xmlns:p14="http://schemas.microsoft.com/office/powerpoint/2010/main" val="315553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8662E-7699-4502-8B20-DB540464F715}" type="slidenum">
              <a:rPr lang="en-US" altLang="en-US"/>
              <a:pPr/>
              <a:t>7</a:t>
            </a:fld>
            <a:endParaRPr lang="en-US" alt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ltLang="en-US" dirty="0" smtClean="0"/>
              <a:t>To win a lawsuit based on fraud, five elements must be shown:  </a:t>
            </a:r>
          </a:p>
          <a:p>
            <a:pPr marL="175308" indent="-175308">
              <a:buFont typeface="Arial" panose="020B0604020202020204" pitchFamily="34" charset="0"/>
              <a:buChar char="•"/>
            </a:pPr>
            <a:r>
              <a:rPr lang="en-US" altLang="en-US" dirty="0" smtClean="0"/>
              <a:t>There must be a false representation of fact (a lie) – sales people are allowed to exaggerate their claims as long as it is obvious the seller’s opinion</a:t>
            </a:r>
          </a:p>
          <a:p>
            <a:pPr marL="175308" indent="-175308">
              <a:buFont typeface="Arial" panose="020B0604020202020204" pitchFamily="34" charset="0"/>
              <a:buChar char="•"/>
            </a:pPr>
            <a:r>
              <a:rPr lang="en-US" altLang="en-US" dirty="0" smtClean="0"/>
              <a:t>The person who lied must know it was</a:t>
            </a:r>
            <a:r>
              <a:rPr lang="en-US" altLang="en-US" baseline="0" dirty="0" smtClean="0"/>
              <a:t> a lie - </a:t>
            </a:r>
          </a:p>
          <a:p>
            <a:pPr marL="175308" indent="-175308">
              <a:buFont typeface="Arial" panose="020B0604020202020204" pitchFamily="34" charset="0"/>
              <a:buChar char="•"/>
            </a:pPr>
            <a:r>
              <a:rPr lang="en-US" altLang="en-US" baseline="0" dirty="0" smtClean="0"/>
              <a:t>The lie must be made with the intent that it will be relied on – the other party would hear it, believe it, and act on it</a:t>
            </a:r>
          </a:p>
          <a:p>
            <a:pPr marL="175308" indent="-175308">
              <a:buFont typeface="Arial" panose="020B0604020202020204" pitchFamily="34" charset="0"/>
              <a:buChar char="•"/>
            </a:pPr>
            <a:r>
              <a:rPr lang="en-US" altLang="en-US" baseline="0" dirty="0" smtClean="0"/>
              <a:t>The innocent party must reasonably rely on the lie </a:t>
            </a:r>
          </a:p>
          <a:p>
            <a:pPr marL="175308" indent="-175308">
              <a:buFont typeface="Arial" panose="020B0604020202020204" pitchFamily="34" charset="0"/>
              <a:buChar char="•"/>
            </a:pPr>
            <a:r>
              <a:rPr lang="en-US" altLang="en-US" baseline="0" dirty="0" smtClean="0"/>
              <a:t>The innocent party must experience a loss - </a:t>
            </a:r>
            <a:endParaRPr lang="en-US" altLang="en-US" dirty="0"/>
          </a:p>
        </p:txBody>
      </p:sp>
    </p:spTree>
    <p:extLst>
      <p:ext uri="{BB962C8B-B14F-4D97-AF65-F5344CB8AC3E}">
        <p14:creationId xmlns:p14="http://schemas.microsoft.com/office/powerpoint/2010/main" val="196801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F575E4-C614-476D-B894-81B445E3D2C9}" type="slidenum">
              <a:rPr lang="en-US" altLang="en-US"/>
              <a:pPr/>
              <a:t>8</a:t>
            </a:fld>
            <a:endParaRPr lang="en-US" alt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altLang="en-US" b="1" dirty="0" smtClean="0"/>
              <a:t>Innocent Misrepresentation:</a:t>
            </a:r>
            <a:r>
              <a:rPr lang="en-US" altLang="en-US" b="1" baseline="0" dirty="0" smtClean="0"/>
              <a:t>  </a:t>
            </a:r>
            <a:r>
              <a:rPr lang="en-US" altLang="en-US" baseline="0" dirty="0" smtClean="0"/>
              <a:t>a salesman at a dealership routinely tells customers that  a certain brand of truck is the most durable on the market.  That salesman later discovers that the brand has the worst record for durability.  Should the salesman have to notify the people he sold to and nullify their sales contracts?  </a:t>
            </a:r>
            <a:r>
              <a:rPr lang="en-US" altLang="en-US" i="1" baseline="0" dirty="0" smtClean="0"/>
              <a:t>Innocent party can get out of the contract</a:t>
            </a:r>
          </a:p>
          <a:p>
            <a:endParaRPr lang="en-US" altLang="en-US" dirty="0" smtClean="0"/>
          </a:p>
          <a:p>
            <a:r>
              <a:rPr lang="en-US" altLang="en-US" dirty="0" smtClean="0"/>
              <a:t>Mistake,</a:t>
            </a:r>
            <a:r>
              <a:rPr lang="en-US" altLang="en-US" baseline="0" dirty="0" smtClean="0"/>
              <a:t> Duress, and </a:t>
            </a:r>
            <a:r>
              <a:rPr lang="en-US" altLang="en-US" b="1" baseline="0" dirty="0" smtClean="0"/>
              <a:t>Undue influence </a:t>
            </a:r>
            <a:r>
              <a:rPr lang="en-US" altLang="en-US" baseline="0" dirty="0" smtClean="0"/>
              <a:t>– that an individual’s free will may be disrupted by the undue influence of someone upon who they depend.  Why is under influence difficult to prove?  </a:t>
            </a:r>
            <a:r>
              <a:rPr lang="en-US" altLang="en-US" i="1" baseline="0" dirty="0" smtClean="0"/>
              <a:t>Difficult to prove when the line has been crossed between mere influence and excessive pressure; evidence is scarce and difficult to obtain; and the dependent party may really believe that he or she is getting a great benefit from the independent party.  </a:t>
            </a:r>
            <a:endParaRPr lang="en-US" altLang="en-US" baseline="0" dirty="0" smtClean="0"/>
          </a:p>
          <a:p>
            <a:endParaRPr lang="en-US" altLang="en-US" dirty="0"/>
          </a:p>
        </p:txBody>
      </p:sp>
    </p:spTree>
    <p:extLst>
      <p:ext uri="{BB962C8B-B14F-4D97-AF65-F5344CB8AC3E}">
        <p14:creationId xmlns:p14="http://schemas.microsoft.com/office/powerpoint/2010/main" val="2498363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338371-6E06-4C58-8E67-9911A00F031E}" type="slidenum">
              <a:rPr lang="en-US" altLang="en-US"/>
              <a:pPr/>
              <a:t>9</a:t>
            </a:fld>
            <a:endParaRPr lang="en-US" alt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3711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Resources/Ch_06.pdf" TargetMode="External"/><Relationship Id="rId5" Type="http://schemas.openxmlformats.org/officeDocument/2006/relationships/hyperlink" Target="../Assessments/Ch_06_Assessment.ppt" TargetMode="External"/><Relationship Id="rId4" Type="http://schemas.openxmlformats.org/officeDocument/2006/relationships/hyperlink" Target="http://www.glencoe.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94" name="Picture 22" descr="6 part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6 part 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13">
            <a:hlinkClick r:id="rId4"/>
          </p:cNvPr>
          <p:cNvSpPr>
            <a:spLocks noChangeArrowheads="1"/>
          </p:cNvSpPr>
          <p:nvPr userDrawn="1"/>
        </p:nvSpPr>
        <p:spPr bwMode="auto">
          <a:xfrm>
            <a:off x="5848350" y="171450"/>
            <a:ext cx="15335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6" name="Rectangle 14">
            <a:hlinkClick r:id="rId5" action="ppaction://hlinkpres?slideindex=1&amp;slidetitle="/>
          </p:cNvPr>
          <p:cNvSpPr>
            <a:spLocks noChangeArrowheads="1"/>
          </p:cNvSpPr>
          <p:nvPr userDrawn="1"/>
        </p:nvSpPr>
        <p:spPr bwMode="auto">
          <a:xfrm>
            <a:off x="4448175" y="171450"/>
            <a:ext cx="14097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7" name="Rectangle 15">
            <a:hlinkClick r:id="rId6" action="ppaction://hlinkfile"/>
          </p:cNvPr>
          <p:cNvSpPr>
            <a:spLocks noChangeArrowheads="1"/>
          </p:cNvSpPr>
          <p:nvPr userDrawn="1"/>
        </p:nvSpPr>
        <p:spPr bwMode="auto">
          <a:xfrm>
            <a:off x="2914650" y="161925"/>
            <a:ext cx="15525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88" name="Rectangle 16">
            <a:hlinkClick r:id="" action="ppaction://hlinkshowjump?jump=endshow"/>
          </p:cNvPr>
          <p:cNvSpPr>
            <a:spLocks noChangeArrowheads="1"/>
          </p:cNvSpPr>
          <p:nvPr userDrawn="1"/>
        </p:nvSpPr>
        <p:spPr bwMode="auto">
          <a:xfrm>
            <a:off x="7381875" y="171450"/>
            <a:ext cx="1600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95"/>
                                        </p:tgtEl>
                                        <p:attrNameLst>
                                          <p:attrName>style.visibility</p:attrName>
                                        </p:attrNameLst>
                                      </p:cBhvr>
                                      <p:to>
                                        <p:strVal val="visible"/>
                                      </p:to>
                                    </p:set>
                                    <p:animEffect transition="in" filter="fade">
                                      <p:cBhvr>
                                        <p:cTn id="7" dur="500"/>
                                        <p:tgtEl>
                                          <p:spTgt spid="3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0878396"/>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8100"/>
            <a:ext cx="2076450" cy="6210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
            <a:ext cx="6076950" cy="621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08293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51093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82676309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23032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900158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0762102"/>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32102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76864462"/>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15270590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hyperlink" Target="http://www.glencoe.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Assessments/Ch_06_Assessment.ppt"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Resources/Ch_06.pdf"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5" name="Picture 21" descr="6"/>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667000" y="38100"/>
            <a:ext cx="6096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716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7" name="Rectangle 13">
            <a:hlinkClick r:id="rId14" action="ppaction://hlinkfile"/>
          </p:cNvPr>
          <p:cNvSpPr>
            <a:spLocks noChangeArrowheads="1"/>
          </p:cNvSpPr>
          <p:nvPr userDrawn="1"/>
        </p:nvSpPr>
        <p:spPr bwMode="auto">
          <a:xfrm>
            <a:off x="3009900"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 name="Rectangle 14">
            <a:hlinkClick r:id="rId15" action="ppaction://hlinkpres?slideindex=1&amp;slidetitle="/>
          </p:cNvPr>
          <p:cNvSpPr>
            <a:spLocks noChangeArrowheads="1"/>
          </p:cNvSpPr>
          <p:nvPr userDrawn="1"/>
        </p:nvSpPr>
        <p:spPr bwMode="auto">
          <a:xfrm>
            <a:off x="4486275"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 name="Rectangle 15">
            <a:hlinkClick r:id="rId16"/>
          </p:cNvPr>
          <p:cNvSpPr>
            <a:spLocks noChangeArrowheads="1"/>
          </p:cNvSpPr>
          <p:nvPr userDrawn="1"/>
        </p:nvSpPr>
        <p:spPr bwMode="auto">
          <a:xfrm>
            <a:off x="5962650"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Rectangle 16">
            <a:hlinkClick r:id="" action="ppaction://hlinkshowjump?jump=endshow"/>
          </p:cNvPr>
          <p:cNvSpPr>
            <a:spLocks noChangeArrowheads="1"/>
          </p:cNvSpPr>
          <p:nvPr userDrawn="1"/>
        </p:nvSpPr>
        <p:spPr bwMode="auto">
          <a:xfrm>
            <a:off x="7496175" y="6410325"/>
            <a:ext cx="14001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iming>
    <p:tnLst>
      <p:par>
        <p:cTn id="1" dur="indefinite" restart="never" nodeType="tmRoot"/>
      </p:par>
    </p:tnLst>
  </p:timing>
  <p:txStyles>
    <p:titleStyle>
      <a:lvl1pPr algn="l" rtl="0" fontAlgn="base">
        <a:spcBef>
          <a:spcPct val="0"/>
        </a:spcBef>
        <a:spcAft>
          <a:spcPct val="0"/>
        </a:spcAft>
        <a:defRPr sz="2000" b="1" kern="1200">
          <a:solidFill>
            <a:schemeClr val="bg1"/>
          </a:solidFill>
          <a:latin typeface="+mj-lt"/>
          <a:ea typeface="+mj-ea"/>
          <a:cs typeface="+mj-cs"/>
        </a:defRPr>
      </a:lvl1pPr>
      <a:lvl2pPr algn="l" rtl="0" fontAlgn="base">
        <a:spcBef>
          <a:spcPct val="0"/>
        </a:spcBef>
        <a:spcAft>
          <a:spcPct val="0"/>
        </a:spcAft>
        <a:defRPr sz="2000" b="1">
          <a:solidFill>
            <a:schemeClr val="bg1"/>
          </a:solidFill>
          <a:latin typeface="Arial" panose="020B0604020202020204" pitchFamily="34" charset="0"/>
        </a:defRPr>
      </a:lvl2pPr>
      <a:lvl3pPr algn="l" rtl="0" fontAlgn="base">
        <a:spcBef>
          <a:spcPct val="0"/>
        </a:spcBef>
        <a:spcAft>
          <a:spcPct val="0"/>
        </a:spcAft>
        <a:defRPr sz="2000" b="1">
          <a:solidFill>
            <a:schemeClr val="bg1"/>
          </a:solidFill>
          <a:latin typeface="Arial" panose="020B0604020202020204" pitchFamily="34" charset="0"/>
        </a:defRPr>
      </a:lvl3pPr>
      <a:lvl4pPr algn="l" rtl="0" fontAlgn="base">
        <a:spcBef>
          <a:spcPct val="0"/>
        </a:spcBef>
        <a:spcAft>
          <a:spcPct val="0"/>
        </a:spcAft>
        <a:defRPr sz="2000" b="1">
          <a:solidFill>
            <a:schemeClr val="bg1"/>
          </a:solidFill>
          <a:latin typeface="Arial" panose="020B0604020202020204" pitchFamily="34" charset="0"/>
        </a:defRPr>
      </a:lvl4pPr>
      <a:lvl5pPr algn="l" rtl="0" fontAlgn="base">
        <a:spcBef>
          <a:spcPct val="0"/>
        </a:spcBef>
        <a:spcAft>
          <a:spcPct val="0"/>
        </a:spcAft>
        <a:defRPr sz="2000" b="1">
          <a:solidFill>
            <a:schemeClr val="bg1"/>
          </a:solidFill>
          <a:latin typeface="Arial" panose="020B0604020202020204" pitchFamily="34" charset="0"/>
        </a:defRPr>
      </a:lvl5pPr>
      <a:lvl6pPr marL="457200" algn="l" rtl="0" fontAlgn="base">
        <a:spcBef>
          <a:spcPct val="0"/>
        </a:spcBef>
        <a:spcAft>
          <a:spcPct val="0"/>
        </a:spcAft>
        <a:defRPr sz="2000" b="1">
          <a:solidFill>
            <a:schemeClr val="bg1"/>
          </a:solidFill>
          <a:latin typeface="Arial" panose="020B0604020202020204" pitchFamily="34" charset="0"/>
        </a:defRPr>
      </a:lvl6pPr>
      <a:lvl7pPr marL="914400" algn="l" rtl="0" fontAlgn="base">
        <a:spcBef>
          <a:spcPct val="0"/>
        </a:spcBef>
        <a:spcAft>
          <a:spcPct val="0"/>
        </a:spcAft>
        <a:defRPr sz="2000" b="1">
          <a:solidFill>
            <a:schemeClr val="bg1"/>
          </a:solidFill>
          <a:latin typeface="Arial" panose="020B0604020202020204" pitchFamily="34" charset="0"/>
        </a:defRPr>
      </a:lvl7pPr>
      <a:lvl8pPr marL="1371600" algn="l" rtl="0" fontAlgn="base">
        <a:spcBef>
          <a:spcPct val="0"/>
        </a:spcBef>
        <a:spcAft>
          <a:spcPct val="0"/>
        </a:spcAft>
        <a:defRPr sz="2000" b="1">
          <a:solidFill>
            <a:schemeClr val="bg1"/>
          </a:solidFill>
          <a:latin typeface="Arial" panose="020B0604020202020204" pitchFamily="34" charset="0"/>
        </a:defRPr>
      </a:lvl8pPr>
      <a:lvl9pPr marL="1828800" algn="l" rtl="0" fontAlgn="base">
        <a:spcBef>
          <a:spcPct val="0"/>
        </a:spcBef>
        <a:spcAft>
          <a:spcPct val="0"/>
        </a:spcAft>
        <a:defRPr sz="2000" b="1">
          <a:solidFill>
            <a:schemeClr val="bg1"/>
          </a:solidFill>
          <a:latin typeface="Arial" panose="020B0604020202020204" pitchFamily="34" charset="0"/>
        </a:defRPr>
      </a:lvl9pPr>
    </p:titleStyle>
    <p:bodyStyle>
      <a:lvl1pPr marL="457200" indent="-457200" algn="l" rtl="0" fontAlgn="base">
        <a:lnSpc>
          <a:spcPct val="105000"/>
        </a:lnSpc>
        <a:spcBef>
          <a:spcPct val="80000"/>
        </a:spcBef>
        <a:spcAft>
          <a:spcPct val="0"/>
        </a:spcAft>
        <a:buBlip>
          <a:blip r:embed="rId17"/>
        </a:buBlip>
        <a:defRPr sz="3200" kern="1200">
          <a:solidFill>
            <a:schemeClr val="tx1"/>
          </a:solidFill>
          <a:latin typeface="+mn-lt"/>
          <a:ea typeface="+mn-ea"/>
          <a:cs typeface="+mn-cs"/>
        </a:defRPr>
      </a:lvl1pPr>
      <a:lvl2pPr marL="914400" indent="-342900" algn="l" rtl="0" fontAlgn="base">
        <a:lnSpc>
          <a:spcPct val="105000"/>
        </a:lnSpc>
        <a:spcBef>
          <a:spcPct val="80000"/>
        </a:spcBef>
        <a:spcAft>
          <a:spcPct val="0"/>
        </a:spcAft>
        <a:buFont typeface="Arial" panose="020B0604020202020204" pitchFamily="34" charset="0"/>
        <a:buChar char="–"/>
        <a:defRPr sz="2800" kern="1200">
          <a:solidFill>
            <a:schemeClr val="tx1"/>
          </a:solidFill>
          <a:latin typeface="+mn-lt"/>
          <a:ea typeface="+mn-ea"/>
          <a:cs typeface="+mn-cs"/>
        </a:defRPr>
      </a:lvl2pPr>
      <a:lvl3pPr marL="1257300" indent="-228600" algn="l" rtl="0" fontAlgn="base">
        <a:lnSpc>
          <a:spcPct val="105000"/>
        </a:lnSpc>
        <a:spcBef>
          <a:spcPct val="80000"/>
        </a:spcBef>
        <a:spcAft>
          <a:spcPct val="0"/>
        </a:spcAft>
        <a:buChar char="•"/>
        <a:defRPr sz="2400" kern="1200">
          <a:solidFill>
            <a:schemeClr val="tx1"/>
          </a:solidFill>
          <a:latin typeface="+mn-lt"/>
          <a:ea typeface="+mn-ea"/>
          <a:cs typeface="+mn-cs"/>
        </a:defRPr>
      </a:lvl3pPr>
      <a:lvl4pPr marL="1600200" indent="-228600" algn="l" rtl="0" fontAlgn="base">
        <a:lnSpc>
          <a:spcPct val="105000"/>
        </a:lnSpc>
        <a:spcBef>
          <a:spcPct val="80000"/>
        </a:spcBef>
        <a:spcAft>
          <a:spcPct val="0"/>
        </a:spcAft>
        <a:buChar char="–"/>
        <a:defRPr sz="2000" kern="1200">
          <a:solidFill>
            <a:schemeClr val="tx1"/>
          </a:solidFill>
          <a:latin typeface="+mn-lt"/>
          <a:ea typeface="+mn-ea"/>
          <a:cs typeface="+mn-cs"/>
        </a:defRPr>
      </a:lvl4pPr>
      <a:lvl5pPr marL="2057400" indent="-228600" algn="l" rtl="0" fontAlgn="base">
        <a:lnSpc>
          <a:spcPct val="105000"/>
        </a:lnSpc>
        <a:spcBef>
          <a:spcPct val="8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7256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2339"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A unilateral mistake is a mistake made by </a:t>
            </a:r>
            <a:r>
              <a:rPr lang="en-US" altLang="en-US" u="sng" dirty="0"/>
              <a:t>one</a:t>
            </a:r>
            <a:r>
              <a:rPr lang="en-US" altLang="en-US" dirty="0"/>
              <a:t> of the parties to a contract.</a:t>
            </a:r>
          </a:p>
          <a:p>
            <a:pPr marL="0" indent="0">
              <a:buFontTx/>
              <a:buNone/>
            </a:pPr>
            <a:r>
              <a:rPr lang="en-US" altLang="en-US" dirty="0"/>
              <a:t>When this happens, the party usually </a:t>
            </a:r>
            <a:r>
              <a:rPr lang="en-US" altLang="en-US" u="sng" dirty="0"/>
              <a:t>cannot</a:t>
            </a:r>
            <a:r>
              <a:rPr lang="en-US" altLang="en-US" dirty="0"/>
              <a:t> get out of the contract.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2490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3363"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A bilateral mistake is a mistake by </a:t>
            </a:r>
            <a:r>
              <a:rPr lang="en-US" altLang="en-US" u="sng" dirty="0"/>
              <a:t>both</a:t>
            </a:r>
            <a:r>
              <a:rPr lang="en-US" altLang="en-US" dirty="0"/>
              <a:t> parties to a contract. </a:t>
            </a:r>
          </a:p>
          <a:p>
            <a:pPr marL="0" indent="0">
              <a:buFontTx/>
              <a:buNone/>
            </a:pPr>
            <a:r>
              <a:rPr lang="en-US" altLang="en-US" dirty="0"/>
              <a:t>When this happens, usually </a:t>
            </a:r>
            <a:r>
              <a:rPr lang="en-US" altLang="en-US" u="sng" dirty="0"/>
              <a:t>either</a:t>
            </a:r>
            <a:r>
              <a:rPr lang="en-US" altLang="en-US" dirty="0"/>
              <a:t> party can get out of the contract.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3341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495300" y="1457325"/>
            <a:ext cx="149542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11" name="Rectangle 3"/>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5412" name="Rectangle 4"/>
          <p:cNvSpPr>
            <a:spLocks noGrp="1" noChangeArrowheads="1"/>
          </p:cNvSpPr>
          <p:nvPr>
            <p:ph type="body" idx="1"/>
          </p:nvPr>
        </p:nvSpPr>
        <p:spPr>
          <a:xfrm>
            <a:off x="457200" y="1371600"/>
            <a:ext cx="8115300" cy="4876800"/>
          </a:xfrm>
        </p:spPr>
        <p:txBody>
          <a:bodyPr/>
          <a:lstStyle/>
          <a:p>
            <a:pPr marL="0" indent="0">
              <a:buFontTx/>
              <a:buNone/>
            </a:pPr>
            <a:r>
              <a:rPr lang="en-US" altLang="en-US" b="1" dirty="0"/>
              <a:t>Duress</a:t>
            </a:r>
            <a:r>
              <a:rPr lang="en-US" altLang="en-US" dirty="0"/>
              <a:t> occurs when someone uses </a:t>
            </a:r>
            <a:r>
              <a:rPr lang="en-US" altLang="en-US" u="sng" dirty="0"/>
              <a:t>force</a:t>
            </a:r>
            <a:r>
              <a:rPr lang="en-US" altLang="en-US" dirty="0"/>
              <a:t> or the threat of force to get someone else to </a:t>
            </a:r>
            <a:r>
              <a:rPr lang="en-US" altLang="en-US" u="sng" dirty="0"/>
              <a:t>enter</a:t>
            </a:r>
            <a:r>
              <a:rPr lang="en-US" altLang="en-US" dirty="0"/>
              <a:t> into a contract.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3425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495300" y="1457325"/>
            <a:ext cx="326707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35" name="Rectangle 3"/>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6436" name="Rectangle 4"/>
          <p:cNvSpPr>
            <a:spLocks noGrp="1" noChangeArrowheads="1"/>
          </p:cNvSpPr>
          <p:nvPr>
            <p:ph type="body" idx="1"/>
          </p:nvPr>
        </p:nvSpPr>
        <p:spPr>
          <a:xfrm>
            <a:off x="457200" y="1371600"/>
            <a:ext cx="8115300" cy="4876800"/>
          </a:xfrm>
        </p:spPr>
        <p:txBody>
          <a:bodyPr/>
          <a:lstStyle/>
          <a:p>
            <a:pPr marL="0" indent="0">
              <a:buFontTx/>
              <a:buNone/>
            </a:pPr>
            <a:r>
              <a:rPr lang="en-US" altLang="en-US" b="1" dirty="0"/>
              <a:t>Undue influence</a:t>
            </a:r>
            <a:r>
              <a:rPr lang="en-US" altLang="en-US" dirty="0"/>
              <a:t> occurs when someone uses a </a:t>
            </a:r>
            <a:r>
              <a:rPr lang="en-US" altLang="en-US" u="sng" dirty="0"/>
              <a:t>position</a:t>
            </a:r>
            <a:r>
              <a:rPr lang="en-US" altLang="en-US" dirty="0"/>
              <a:t> of power over someone else to persuade that person to enter into a contract.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2566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Rectangle 5"/>
          <p:cNvSpPr>
            <a:spLocks noChangeArrowheads="1"/>
          </p:cNvSpPr>
          <p:nvPr/>
        </p:nvSpPr>
        <p:spPr bwMode="auto">
          <a:xfrm>
            <a:off x="933450" y="2895600"/>
            <a:ext cx="147637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59" name="Rectangle 3"/>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7460" name="Rectangle 4"/>
          <p:cNvSpPr>
            <a:spLocks noGrp="1" noChangeArrowheads="1"/>
          </p:cNvSpPr>
          <p:nvPr>
            <p:ph type="body" idx="1"/>
          </p:nvPr>
        </p:nvSpPr>
        <p:spPr>
          <a:xfrm>
            <a:off x="457200" y="1371600"/>
            <a:ext cx="8115300" cy="4876800"/>
          </a:xfrm>
        </p:spPr>
        <p:txBody>
          <a:bodyPr/>
          <a:lstStyle/>
          <a:p>
            <a:pPr marL="0" indent="0">
              <a:buFontTx/>
              <a:buNone/>
            </a:pPr>
            <a:r>
              <a:rPr lang="en-US" altLang="en-US" dirty="0"/>
              <a:t>When a contract has been breached, the injured party can seek a </a:t>
            </a:r>
            <a:r>
              <a:rPr lang="en-US" altLang="en-US" u="sng" dirty="0"/>
              <a:t>remedy</a:t>
            </a:r>
            <a:r>
              <a:rPr lang="en-US" altLang="en-US" dirty="0"/>
              <a:t>.</a:t>
            </a:r>
          </a:p>
          <a:p>
            <a:pPr marL="0" indent="0">
              <a:buFontTx/>
              <a:buNone/>
            </a:pPr>
            <a:r>
              <a:rPr lang="en-US" altLang="en-US" dirty="0"/>
              <a:t>A </a:t>
            </a:r>
            <a:r>
              <a:rPr lang="en-US" altLang="en-US" b="1" dirty="0"/>
              <a:t>remedy</a:t>
            </a:r>
            <a:r>
              <a:rPr lang="en-US" altLang="en-US" dirty="0"/>
              <a:t> is a legal means of </a:t>
            </a:r>
            <a:r>
              <a:rPr lang="en-US" altLang="en-US" u="sng" dirty="0"/>
              <a:t>enforcing</a:t>
            </a:r>
            <a:r>
              <a:rPr lang="en-US" altLang="en-US" dirty="0"/>
              <a:t> a right or correcting a wrong.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5200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8484" name="Rectangle 4"/>
          <p:cNvSpPr>
            <a:spLocks noGrp="1" noChangeArrowheads="1"/>
          </p:cNvSpPr>
          <p:nvPr>
            <p:ph type="body" idx="1"/>
          </p:nvPr>
        </p:nvSpPr>
        <p:spPr>
          <a:xfrm>
            <a:off x="457200" y="1371600"/>
            <a:ext cx="8115300" cy="4876800"/>
          </a:xfrm>
        </p:spPr>
        <p:txBody>
          <a:bodyPr/>
          <a:lstStyle/>
          <a:p>
            <a:pPr marL="0" indent="0">
              <a:buFontTx/>
              <a:buNone/>
            </a:pPr>
            <a:r>
              <a:rPr lang="en-US" altLang="en-US" dirty="0"/>
              <a:t>The injured party can </a:t>
            </a:r>
            <a:r>
              <a:rPr lang="en-US" altLang="en-US" u="sng" dirty="0"/>
              <a:t>sue</a:t>
            </a:r>
            <a:r>
              <a:rPr lang="en-US" altLang="en-US" dirty="0"/>
              <a:t> for damages or ask the court for an equitable remedy.</a:t>
            </a:r>
          </a:p>
          <a:p>
            <a:pPr marL="0" indent="0">
              <a:buFontTx/>
              <a:buNone/>
            </a:pPr>
            <a:r>
              <a:rPr lang="en-US" altLang="en-US" dirty="0"/>
              <a:t>Damages are usually in the form of </a:t>
            </a:r>
            <a:r>
              <a:rPr lang="en-US" altLang="en-US" u="sng" dirty="0"/>
              <a:t>money</a:t>
            </a:r>
            <a:r>
              <a:rPr lang="en-US" altLang="en-US" dirty="0"/>
              <a:t>.</a:t>
            </a:r>
          </a:p>
          <a:p>
            <a:pPr marL="0" indent="0">
              <a:buFontTx/>
              <a:buNone/>
            </a:pPr>
            <a:r>
              <a:rPr lang="en-US" altLang="en-US" dirty="0"/>
              <a:t>An equitable remedy usually consists of requiring the other party to complete the contract.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9039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next button">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5781675"/>
            <a:ext cx="2114550" cy="725488"/>
          </a:xfrm>
          <a:prstGeom prst="rect">
            <a:avLst/>
          </a:prstGeom>
          <a:noFill/>
          <a:extLst>
            <a:ext uri="{909E8E84-426E-40DD-AFC4-6F175D3DCCD1}">
              <a14:hiddenFill xmlns:a14="http://schemas.microsoft.com/office/drawing/2010/main">
                <a:solidFill>
                  <a:srgbClr val="FFFFFF"/>
                </a:solidFill>
              </a14:hiddenFill>
            </a:ext>
          </a:extLst>
        </p:spPr>
      </p:pic>
      <p:sp>
        <p:nvSpPr>
          <p:cNvPr id="35855" name="Text Box 15"/>
          <p:cNvSpPr txBox="1">
            <a:spLocks noChangeArrowheads="1"/>
          </p:cNvSpPr>
          <p:nvPr/>
        </p:nvSpPr>
        <p:spPr bwMode="auto">
          <a:xfrm>
            <a:off x="5534025" y="895350"/>
            <a:ext cx="3178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rgbClr val="FFCC00"/>
                </a:solidFill>
              </a:rPr>
              <a:t>Chapter 6</a:t>
            </a:r>
            <a:br>
              <a:rPr lang="en-US" altLang="en-US" sz="4000" b="1">
                <a:solidFill>
                  <a:srgbClr val="FFCC00"/>
                </a:solidFill>
              </a:rPr>
            </a:br>
            <a:r>
              <a:rPr lang="en-US" altLang="en-US" sz="4000" b="1">
                <a:solidFill>
                  <a:srgbClr val="FFCC00"/>
                </a:solidFill>
              </a:rPr>
              <a:t>Assessment</a:t>
            </a:r>
          </a:p>
        </p:txBody>
      </p:sp>
      <p:sp>
        <p:nvSpPr>
          <p:cNvPr id="35856" name="Text Box 16"/>
          <p:cNvSpPr txBox="1">
            <a:spLocks noChangeArrowheads="1"/>
          </p:cNvSpPr>
          <p:nvPr/>
        </p:nvSpPr>
        <p:spPr bwMode="auto">
          <a:xfrm>
            <a:off x="5534025" y="2354263"/>
            <a:ext cx="34099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chemeClr val="bg1"/>
                </a:solidFill>
              </a:rPr>
              <a:t>How Contracts</a:t>
            </a:r>
            <a:br>
              <a:rPr lang="en-US" altLang="en-US" sz="3600" b="1">
                <a:solidFill>
                  <a:schemeClr val="bg1"/>
                </a:solidFill>
              </a:rPr>
            </a:br>
            <a:r>
              <a:rPr lang="en-US" altLang="en-US" sz="3600" b="1">
                <a:solidFill>
                  <a:schemeClr val="bg1"/>
                </a:solidFill>
              </a:rPr>
              <a:t>Come to</a:t>
            </a:r>
            <a:br>
              <a:rPr lang="en-US" altLang="en-US" sz="3600" b="1">
                <a:solidFill>
                  <a:schemeClr val="bg1"/>
                </a:solidFill>
              </a:rPr>
            </a:br>
            <a:r>
              <a:rPr lang="en-US" altLang="en-US" sz="3600" b="1">
                <a:solidFill>
                  <a:schemeClr val="bg1"/>
                </a:solidFill>
              </a:rPr>
              <a:t>an End</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1634017"/>
      </p:ext>
    </p:extLst>
  </p:cSld>
  <p:clrMapOvr>
    <a:masterClrMapping/>
  </p:clrMapOvr>
  <p:transition advTm="886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PQuestion"/>
          <p:cNvSpPr>
            <a:spLocks noGrp="1" noChangeArrowheads="1"/>
          </p:cNvSpPr>
          <p:nvPr>
            <p:ph type="title"/>
          </p:nvPr>
        </p:nvSpPr>
        <p:spPr>
          <a:xfrm>
            <a:off x="533400" y="1533525"/>
            <a:ext cx="7861300" cy="1447800"/>
          </a:xfrm>
        </p:spPr>
        <p:txBody>
          <a:bodyPr/>
          <a:lstStyle/>
          <a:p>
            <a:r>
              <a:rPr lang="en-US" altLang="en-US" sz="2800" dirty="0" smtClean="0">
                <a:solidFill>
                  <a:schemeClr val="tx1"/>
                </a:solidFill>
              </a:rPr>
              <a:t>1. A </a:t>
            </a:r>
            <a:r>
              <a:rPr lang="en-US" altLang="en-US" sz="2800" dirty="0">
                <a:solidFill>
                  <a:schemeClr val="tx1"/>
                </a:solidFill>
              </a:rPr>
              <a:t>unilateral mistake is a mistake made by both parties to a contract.</a:t>
            </a:r>
          </a:p>
        </p:txBody>
      </p:sp>
      <p:sp>
        <p:nvSpPr>
          <p:cNvPr id="70659" name="TPAnswers"/>
          <p:cNvSpPr>
            <a:spLocks noGrp="1" noChangeArrowheads="1"/>
          </p:cNvSpPr>
          <p:nvPr>
            <p:ph type="body" idx="1"/>
            <p:custDataLst>
              <p:tags r:id="rId2"/>
            </p:custDataLst>
          </p:nvPr>
        </p:nvSpPr>
        <p:spPr>
          <a:xfrm>
            <a:off x="457200" y="3200400"/>
            <a:ext cx="4114800" cy="3263900"/>
          </a:xfrm>
        </p:spPr>
        <p:txBody>
          <a:bodyPr/>
          <a:lstStyle/>
          <a:p>
            <a:pPr marL="457200" lvl="1" indent="0">
              <a:lnSpc>
                <a:spcPct val="100000"/>
              </a:lnSpc>
              <a:spcBef>
                <a:spcPct val="20000"/>
              </a:spcBef>
              <a:buNone/>
            </a:pPr>
            <a:r>
              <a:rPr lang="en-US" altLang="en-US" dirty="0" smtClean="0"/>
              <a:t>True or False</a:t>
            </a:r>
            <a:endParaRPr lang="en-US" altLang="en-US"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5538861"/>
      </p:ext>
    </p:extLst>
  </p:cSld>
  <p:clrMapOvr>
    <a:masterClrMapping/>
  </p:clrMapOvr>
  <p:transition advTm="1309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PQuestion"/>
          <p:cNvSpPr>
            <a:spLocks noGrp="1" noChangeArrowheads="1"/>
          </p:cNvSpPr>
          <p:nvPr>
            <p:ph type="title"/>
          </p:nvPr>
        </p:nvSpPr>
        <p:spPr>
          <a:xfrm>
            <a:off x="533400" y="1533525"/>
            <a:ext cx="8105775" cy="1485900"/>
          </a:xfrm>
        </p:spPr>
        <p:txBody>
          <a:bodyPr/>
          <a:lstStyle/>
          <a:p>
            <a:r>
              <a:rPr lang="en-US" altLang="en-US" sz="2800" dirty="0" smtClean="0">
                <a:solidFill>
                  <a:schemeClr val="tx1"/>
                </a:solidFill>
              </a:rPr>
              <a:t>2. Using </a:t>
            </a:r>
            <a:r>
              <a:rPr lang="en-US" altLang="en-US" sz="2800" dirty="0">
                <a:solidFill>
                  <a:schemeClr val="tx1"/>
                </a:solidFill>
              </a:rPr>
              <a:t>force or the threat of force to get someone to enter into a contract is:</a:t>
            </a:r>
          </a:p>
        </p:txBody>
      </p:sp>
      <p:sp>
        <p:nvSpPr>
          <p:cNvPr id="71683" name="TPAnswers"/>
          <p:cNvSpPr>
            <a:spLocks noGrp="1" noChangeArrowheads="1"/>
          </p:cNvSpPr>
          <p:nvPr>
            <p:ph type="body" idx="1"/>
            <p:custDataLst>
              <p:tags r:id="rId2"/>
            </p:custDataLst>
          </p:nvPr>
        </p:nvSpPr>
        <p:spPr>
          <a:xfrm>
            <a:off x="457200" y="3200400"/>
            <a:ext cx="4114800" cy="3429000"/>
          </a:xfrm>
        </p:spPr>
        <p:txBody>
          <a:bodyPr/>
          <a:lstStyle/>
          <a:p>
            <a:pPr marL="990600" lvl="1" indent="-533400">
              <a:lnSpc>
                <a:spcPct val="100000"/>
              </a:lnSpc>
              <a:spcBef>
                <a:spcPct val="20000"/>
              </a:spcBef>
              <a:buFont typeface="+mj-lt"/>
              <a:buAutoNum type="alphaLcPeriod"/>
            </a:pPr>
            <a:r>
              <a:rPr lang="en-US" altLang="en-US" dirty="0"/>
              <a:t>fraud</a:t>
            </a:r>
          </a:p>
          <a:p>
            <a:pPr marL="990600" lvl="1" indent="-533400">
              <a:lnSpc>
                <a:spcPct val="100000"/>
              </a:lnSpc>
              <a:spcBef>
                <a:spcPct val="20000"/>
              </a:spcBef>
              <a:buFont typeface="+mj-lt"/>
              <a:buAutoNum type="alphaLcPeriod"/>
            </a:pPr>
            <a:r>
              <a:rPr lang="en-US" altLang="en-US" dirty="0"/>
              <a:t>misrepresentation</a:t>
            </a:r>
          </a:p>
          <a:p>
            <a:pPr marL="990600" lvl="1" indent="-533400">
              <a:lnSpc>
                <a:spcPct val="100000"/>
              </a:lnSpc>
              <a:spcBef>
                <a:spcPct val="20000"/>
              </a:spcBef>
              <a:buFont typeface="+mj-lt"/>
              <a:buAutoNum type="alphaLcPeriod"/>
            </a:pPr>
            <a:r>
              <a:rPr lang="en-US" altLang="en-US" dirty="0"/>
              <a:t>duress</a:t>
            </a:r>
          </a:p>
          <a:p>
            <a:pPr marL="990600" lvl="1" indent="-533400">
              <a:lnSpc>
                <a:spcPct val="100000"/>
              </a:lnSpc>
              <a:spcBef>
                <a:spcPct val="20000"/>
              </a:spcBef>
              <a:buFont typeface="+mj-lt"/>
              <a:buAutoNum type="alphaLcPeriod"/>
            </a:pPr>
            <a:r>
              <a:rPr lang="en-US" altLang="en-US" dirty="0"/>
              <a:t>undue influence</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99658096"/>
      </p:ext>
    </p:extLst>
  </p:cSld>
  <p:clrMapOvr>
    <a:masterClrMapping/>
  </p:clrMapOvr>
  <p:transition advTm="2175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spcBef>
                <a:spcPts val="0"/>
              </a:spcBef>
              <a:buNone/>
            </a:pPr>
            <a:r>
              <a:rPr lang="en-US" dirty="0" smtClean="0"/>
              <a:t>3. What are the elements of fraud?</a:t>
            </a:r>
          </a:p>
          <a:p>
            <a:pPr marL="0" indent="0">
              <a:spcBef>
                <a:spcPts val="0"/>
              </a:spcBef>
              <a:buNone/>
            </a:pPr>
            <a:r>
              <a:rPr lang="en-US" dirty="0" smtClean="0"/>
              <a:t>4. What are the different remedies for fraud and misrepresentation?</a:t>
            </a:r>
          </a:p>
          <a:p>
            <a:pPr marL="0" indent="0">
              <a:spcBef>
                <a:spcPts val="0"/>
              </a:spcBef>
              <a:buNone/>
            </a:pPr>
            <a:r>
              <a:rPr lang="en-US" dirty="0" smtClean="0"/>
              <a:t>5. What are the requirements of undue influence? </a:t>
            </a:r>
          </a:p>
          <a:p>
            <a:pPr marL="0" indent="0">
              <a:spcBef>
                <a:spcPts val="0"/>
              </a:spcBef>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974808"/>
      </p:ext>
    </p:extLst>
  </p:cSld>
  <p:clrMapOvr>
    <a:masterClrMapping/>
  </p:clrMapOvr>
  <p:transition advTm="2892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You’ll Learn</a:t>
            </a:r>
            <a:endParaRPr lang="en-US" dirty="0"/>
          </a:p>
        </p:txBody>
      </p:sp>
      <p:sp>
        <p:nvSpPr>
          <p:cNvPr id="3" name="Content Placeholder 2"/>
          <p:cNvSpPr>
            <a:spLocks noGrp="1"/>
          </p:cNvSpPr>
          <p:nvPr>
            <p:ph idx="1"/>
          </p:nvPr>
        </p:nvSpPr>
        <p:spPr/>
        <p:txBody>
          <a:bodyPr/>
          <a:lstStyle/>
          <a:p>
            <a:pPr>
              <a:spcBef>
                <a:spcPts val="0"/>
              </a:spcBef>
            </a:pPr>
            <a:r>
              <a:rPr lang="en-US" sz="2800" dirty="0" smtClean="0"/>
              <a:t>Differentiate among the ways contracts can be undermined (fraud, non-disclosure, misrepresentation, mistake, duress, and undue influence)</a:t>
            </a:r>
          </a:p>
          <a:p>
            <a:pPr>
              <a:spcBef>
                <a:spcPts val="0"/>
              </a:spcBef>
            </a:pPr>
            <a:r>
              <a:rPr lang="en-US" sz="2800" dirty="0" smtClean="0"/>
              <a:t>Explain what remedies are available when contract is not fulfilled.</a:t>
            </a:r>
          </a:p>
          <a:p>
            <a:pPr marL="0" indent="0">
              <a:spcBef>
                <a:spcPts val="0"/>
              </a:spcBef>
              <a:buNone/>
            </a:pPr>
            <a:endParaRPr lang="en-US" sz="2800" dirty="0"/>
          </a:p>
          <a:p>
            <a:pPr marL="0" indent="0">
              <a:spcBef>
                <a:spcPts val="0"/>
              </a:spcBef>
              <a:buNone/>
            </a:pPr>
            <a:r>
              <a:rPr lang="en-US" sz="2800" dirty="0" smtClean="0"/>
              <a:t>Knowing the consequences of a breach of contract can help you prepare for the loss that follows and for deciding on possible recourse.</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927282"/>
      </p:ext>
    </p:extLst>
  </p:cSld>
  <p:clrMapOvr>
    <a:masterClrMapping/>
  </p:clrMapOvr>
  <p:transition advTm="2337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sp>
        <p:nvSpPr>
          <p:cNvPr id="3" name="Content Placeholder 2"/>
          <p:cNvSpPr>
            <a:spLocks noGrp="1"/>
          </p:cNvSpPr>
          <p:nvPr>
            <p:ph idx="1"/>
          </p:nvPr>
        </p:nvSpPr>
        <p:spPr/>
        <p:txBody>
          <a:bodyPr/>
          <a:lstStyle/>
          <a:p>
            <a:pPr marL="0" indent="0">
              <a:buNone/>
            </a:pPr>
            <a:r>
              <a:rPr lang="en-US" dirty="0" smtClean="0"/>
              <a:t>Debra agreed to work for Lupe for two years.  At the end of the two months, Debra went to Lupe and asked to be released from her contract.  Lupe agreed.  Was the contract discharged?  explain</a:t>
            </a:r>
            <a:endParaRPr lang="en-US" dirty="0"/>
          </a:p>
        </p:txBody>
      </p:sp>
    </p:spTree>
    <p:extLst>
      <p:ext uri="{BB962C8B-B14F-4D97-AF65-F5344CB8AC3E}">
        <p14:creationId xmlns:p14="http://schemas.microsoft.com/office/powerpoint/2010/main" val="3087522035"/>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sz="2800" dirty="0" smtClean="0"/>
              <a:t>Key Terms</a:t>
            </a:r>
            <a:endParaRPr lang="en-US" sz="2800" dirty="0"/>
          </a:p>
        </p:txBody>
      </p:sp>
      <p:sp>
        <p:nvSpPr>
          <p:cNvPr id="6" name="Content Placeholder 5"/>
          <p:cNvSpPr>
            <a:spLocks noGrp="1"/>
          </p:cNvSpPr>
          <p:nvPr>
            <p:ph sz="half" idx="2"/>
          </p:nvPr>
        </p:nvSpPr>
        <p:spPr/>
        <p:txBody>
          <a:bodyPr/>
          <a:lstStyle/>
          <a:p>
            <a:pPr>
              <a:spcBef>
                <a:spcPts val="0"/>
              </a:spcBef>
            </a:pPr>
            <a:r>
              <a:rPr lang="en-US" dirty="0" smtClean="0"/>
              <a:t>Fraud</a:t>
            </a:r>
          </a:p>
          <a:p>
            <a:pPr>
              <a:spcBef>
                <a:spcPts val="0"/>
              </a:spcBef>
            </a:pPr>
            <a:r>
              <a:rPr lang="en-US" dirty="0" smtClean="0"/>
              <a:t>Duress</a:t>
            </a:r>
          </a:p>
          <a:p>
            <a:pPr>
              <a:spcBef>
                <a:spcPts val="0"/>
              </a:spcBef>
            </a:pPr>
            <a:r>
              <a:rPr lang="en-US" dirty="0" smtClean="0"/>
              <a:t>Undue influence</a:t>
            </a:r>
          </a:p>
          <a:p>
            <a:pPr>
              <a:spcBef>
                <a:spcPts val="0"/>
              </a:spcBef>
            </a:pPr>
            <a:r>
              <a:rPr lang="en-US" dirty="0" smtClean="0"/>
              <a:t>Remedy</a:t>
            </a:r>
          </a:p>
          <a:p>
            <a:pPr>
              <a:spcBef>
                <a:spcPts val="0"/>
              </a:spcBef>
            </a:pPr>
            <a:r>
              <a:rPr lang="en-US" dirty="0" smtClean="0"/>
              <a:t>Damages</a:t>
            </a:r>
          </a:p>
          <a:p>
            <a:pPr>
              <a:spcBef>
                <a:spcPts val="0"/>
              </a:spcBef>
            </a:pPr>
            <a:r>
              <a:rPr lang="en-US" dirty="0" smtClean="0"/>
              <a:t>Punitive damages</a:t>
            </a:r>
          </a:p>
          <a:p>
            <a:pPr>
              <a:spcBef>
                <a:spcPts val="0"/>
              </a:spcBef>
            </a:pPr>
            <a:r>
              <a:rPr lang="en-US" dirty="0" smtClean="0"/>
              <a:t>injunction</a:t>
            </a:r>
            <a:endParaRPr lang="en-US" dirty="0"/>
          </a:p>
        </p:txBody>
      </p:sp>
      <p:sp>
        <p:nvSpPr>
          <p:cNvPr id="7" name="Text Placeholder 6"/>
          <p:cNvSpPr>
            <a:spLocks noGrp="1"/>
          </p:cNvSpPr>
          <p:nvPr>
            <p:ph type="body" sz="quarter" idx="3"/>
          </p:nvPr>
        </p:nvSpPr>
        <p:spPr/>
        <p:txBody>
          <a:bodyPr/>
          <a:lstStyle/>
          <a:p>
            <a:r>
              <a:rPr lang="en-US" sz="2800" dirty="0" smtClean="0"/>
              <a:t>Academic Terms</a:t>
            </a:r>
            <a:endParaRPr lang="en-US" sz="2800" dirty="0"/>
          </a:p>
        </p:txBody>
      </p:sp>
      <p:sp>
        <p:nvSpPr>
          <p:cNvPr id="8" name="Content Placeholder 7"/>
          <p:cNvSpPr>
            <a:spLocks noGrp="1"/>
          </p:cNvSpPr>
          <p:nvPr>
            <p:ph sz="quarter" idx="4"/>
          </p:nvPr>
        </p:nvSpPr>
        <p:spPr/>
        <p:txBody>
          <a:bodyPr/>
          <a:lstStyle/>
          <a:p>
            <a:pPr>
              <a:spcBef>
                <a:spcPts val="0"/>
              </a:spcBef>
            </a:pPr>
            <a:r>
              <a:rPr lang="en-US" dirty="0" smtClean="0"/>
              <a:t>Intent</a:t>
            </a:r>
          </a:p>
          <a:p>
            <a:pPr>
              <a:spcBef>
                <a:spcPts val="0"/>
              </a:spcBef>
            </a:pPr>
            <a:r>
              <a:rPr lang="en-US" dirty="0" smtClean="0"/>
              <a:t>Exaggerate</a:t>
            </a:r>
          </a:p>
          <a:p>
            <a:pPr>
              <a:spcBef>
                <a:spcPts val="0"/>
              </a:spcBef>
            </a:pPr>
            <a:r>
              <a:rPr lang="en-US" dirty="0" smtClean="0"/>
              <a:t>mutual</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7657019"/>
      </p:ext>
    </p:extLst>
  </p:cSld>
  <p:clrMapOvr>
    <a:masterClrMapping/>
  </p:clrMapOvr>
  <p:transition advTm="1360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2689225" y="2605088"/>
            <a:ext cx="259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C4151C"/>
                </a:solidFill>
              </a:rPr>
              <a:t>Section 6.2</a:t>
            </a:r>
          </a:p>
        </p:txBody>
      </p:sp>
      <p:sp>
        <p:nvSpPr>
          <p:cNvPr id="48133" name="Text Box 5"/>
          <p:cNvSpPr txBox="1">
            <a:spLocks noChangeArrowheads="1"/>
          </p:cNvSpPr>
          <p:nvPr/>
        </p:nvSpPr>
        <p:spPr bwMode="auto">
          <a:xfrm>
            <a:off x="2689225" y="3271838"/>
            <a:ext cx="5759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b="1">
                <a:solidFill>
                  <a:srgbClr val="003399"/>
                </a:solidFill>
              </a:rPr>
              <a:t>Voidable Contracts and Remedies</a:t>
            </a:r>
          </a:p>
        </p:txBody>
      </p:sp>
      <p:pic>
        <p:nvPicPr>
          <p:cNvPr id="48134" name="Picture 6" descr="cover for 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1990725"/>
            <a:ext cx="2432050" cy="3108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100805">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0" fill="hold" grpId="0" nodeType="withEffect">
                                  <p:stCondLst>
                                    <p:cond delay="0"/>
                                  </p:stCondLst>
                                  <p:childTnLst>
                                    <p:set>
                                      <p:cBhvr>
                                        <p:cTn id="8" dur="1" fill="hold">
                                          <p:stCondLst>
                                            <p:cond delay="0"/>
                                          </p:stCondLst>
                                        </p:cTn>
                                        <p:tgtEl>
                                          <p:spTgt spid="48132"/>
                                        </p:tgtEl>
                                        <p:attrNameLst>
                                          <p:attrName>style.visibility</p:attrName>
                                        </p:attrNameLst>
                                      </p:cBhvr>
                                      <p:to>
                                        <p:strVal val="visible"/>
                                      </p:to>
                                    </p:set>
                                    <p:anim calcmode="lin" valueType="num">
                                      <p:cBhvr>
                                        <p:cTn id="9" dur="500" fill="hold"/>
                                        <p:tgtEl>
                                          <p:spTgt spid="48132"/>
                                        </p:tgtEl>
                                        <p:attrNameLst>
                                          <p:attrName>ppt_w</p:attrName>
                                        </p:attrNameLst>
                                      </p:cBhvr>
                                      <p:tavLst>
                                        <p:tav tm="0">
                                          <p:val>
                                            <p:fltVal val="0"/>
                                          </p:val>
                                        </p:tav>
                                        <p:tav tm="100000">
                                          <p:val>
                                            <p:strVal val="#ppt_w"/>
                                          </p:val>
                                        </p:tav>
                                      </p:tavLst>
                                    </p:anim>
                                    <p:anim calcmode="lin" valueType="num">
                                      <p:cBhvr>
                                        <p:cTn id="10" dur="500" fill="hold"/>
                                        <p:tgtEl>
                                          <p:spTgt spid="48132"/>
                                        </p:tgtEl>
                                        <p:attrNameLst>
                                          <p:attrName>ppt_h</p:attrName>
                                        </p:attrNameLst>
                                      </p:cBhvr>
                                      <p:tavLst>
                                        <p:tav tm="0">
                                          <p:val>
                                            <p:fltVal val="0"/>
                                          </p:val>
                                        </p:tav>
                                        <p:tav tm="100000">
                                          <p:val>
                                            <p:strVal val="#ppt_h"/>
                                          </p:val>
                                        </p:tav>
                                      </p:tavLst>
                                    </p:anim>
                                    <p:animEffect transition="in" filter="fade">
                                      <p:cBhvr>
                                        <p:cTn id="11" dur="500"/>
                                        <p:tgtEl>
                                          <p:spTgt spid="4813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48133"/>
                                        </p:tgtEl>
                                        <p:attrNameLst>
                                          <p:attrName>style.visibility</p:attrName>
                                        </p:attrNameLst>
                                      </p:cBhvr>
                                      <p:to>
                                        <p:strVal val="visible"/>
                                      </p:to>
                                    </p:set>
                                    <p:anim calcmode="lin" valueType="num">
                                      <p:cBhvr>
                                        <p:cTn id="14" dur="500" fill="hold"/>
                                        <p:tgtEl>
                                          <p:spTgt spid="48133"/>
                                        </p:tgtEl>
                                        <p:attrNameLst>
                                          <p:attrName>ppt_w</p:attrName>
                                        </p:attrNameLst>
                                      </p:cBhvr>
                                      <p:tavLst>
                                        <p:tav tm="0">
                                          <p:val>
                                            <p:fltVal val="0"/>
                                          </p:val>
                                        </p:tav>
                                        <p:tav tm="100000">
                                          <p:val>
                                            <p:strVal val="#ppt_w"/>
                                          </p:val>
                                        </p:tav>
                                      </p:tavLst>
                                    </p:anim>
                                    <p:anim calcmode="lin" valueType="num">
                                      <p:cBhvr>
                                        <p:cTn id="15" dur="500" fill="hold"/>
                                        <p:tgtEl>
                                          <p:spTgt spid="48133"/>
                                        </p:tgtEl>
                                        <p:attrNameLst>
                                          <p:attrName>ppt_h</p:attrName>
                                        </p:attrNameLst>
                                      </p:cBhvr>
                                      <p:tavLst>
                                        <p:tav tm="0">
                                          <p:val>
                                            <p:fltVal val="0"/>
                                          </p:val>
                                        </p:tav>
                                        <p:tav tm="100000">
                                          <p:val>
                                            <p:strVal val="#ppt_h"/>
                                          </p:val>
                                        </p:tav>
                                      </p:tavLst>
                                    </p:anim>
                                    <p:animEffect transition="in" filter="fade">
                                      <p:cBhvr>
                                        <p:cTn id="16"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8132" grpId="0"/>
      <p:bldP spid="481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38243"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A contract that seems to be valid can be </a:t>
            </a:r>
            <a:r>
              <a:rPr lang="en-US" altLang="en-US" u="sng" dirty="0"/>
              <a:t>voided</a:t>
            </a:r>
            <a:r>
              <a:rPr lang="en-US" altLang="en-US" dirty="0"/>
              <a:t> if the agreement is defective.</a:t>
            </a:r>
          </a:p>
          <a:p>
            <a:pPr marL="0" indent="0">
              <a:buFontTx/>
              <a:buNone/>
            </a:pP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746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9507"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A contract may be </a:t>
            </a:r>
            <a:r>
              <a:rPr lang="en-US" altLang="en-US" u="sng" dirty="0"/>
              <a:t>defective</a:t>
            </a:r>
            <a:r>
              <a:rPr lang="en-US" altLang="en-US" dirty="0"/>
              <a:t> due to:</a:t>
            </a:r>
          </a:p>
        </p:txBody>
      </p:sp>
      <p:pic>
        <p:nvPicPr>
          <p:cNvPr id="149508" name="Picture 4" descr="5 ba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8825" y="2200275"/>
            <a:ext cx="5105400" cy="3870325"/>
          </a:xfrm>
          <a:prstGeom prst="rect">
            <a:avLst/>
          </a:prstGeom>
          <a:noFill/>
          <a:extLst>
            <a:ext uri="{909E8E84-426E-40DD-AFC4-6F175D3DCCD1}">
              <a14:hiddenFill xmlns:a14="http://schemas.microsoft.com/office/drawing/2010/main">
                <a:solidFill>
                  <a:srgbClr val="FFFFFF"/>
                </a:solidFill>
              </a14:hiddenFill>
            </a:ext>
          </a:extLst>
        </p:spPr>
      </p:pic>
      <p:sp>
        <p:nvSpPr>
          <p:cNvPr id="149509" name="Rectangle 5"/>
          <p:cNvSpPr>
            <a:spLocks noChangeArrowheads="1"/>
          </p:cNvSpPr>
          <p:nvPr/>
        </p:nvSpPr>
        <p:spPr bwMode="auto">
          <a:xfrm>
            <a:off x="2143125" y="2306638"/>
            <a:ext cx="484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fraud</a:t>
            </a:r>
          </a:p>
        </p:txBody>
      </p:sp>
      <p:sp>
        <p:nvSpPr>
          <p:cNvPr id="149510" name="Rectangle 6"/>
          <p:cNvSpPr>
            <a:spLocks noChangeArrowheads="1"/>
          </p:cNvSpPr>
          <p:nvPr/>
        </p:nvSpPr>
        <p:spPr bwMode="auto">
          <a:xfrm>
            <a:off x="2114550" y="3097213"/>
            <a:ext cx="4875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misrepresentation</a:t>
            </a:r>
          </a:p>
        </p:txBody>
      </p:sp>
      <p:sp>
        <p:nvSpPr>
          <p:cNvPr id="149511" name="Rectangle 7"/>
          <p:cNvSpPr>
            <a:spLocks noChangeArrowheads="1"/>
          </p:cNvSpPr>
          <p:nvPr/>
        </p:nvSpPr>
        <p:spPr bwMode="auto">
          <a:xfrm>
            <a:off x="2133600" y="3849688"/>
            <a:ext cx="4835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mistake</a:t>
            </a:r>
          </a:p>
        </p:txBody>
      </p:sp>
      <p:sp>
        <p:nvSpPr>
          <p:cNvPr id="149512" name="Rectangle 8"/>
          <p:cNvSpPr>
            <a:spLocks noChangeArrowheads="1"/>
          </p:cNvSpPr>
          <p:nvPr/>
        </p:nvSpPr>
        <p:spPr bwMode="auto">
          <a:xfrm>
            <a:off x="2117725" y="4621213"/>
            <a:ext cx="4860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duress</a:t>
            </a:r>
          </a:p>
        </p:txBody>
      </p:sp>
      <p:sp>
        <p:nvSpPr>
          <p:cNvPr id="149513" name="Rectangle 9"/>
          <p:cNvSpPr>
            <a:spLocks noChangeArrowheads="1"/>
          </p:cNvSpPr>
          <p:nvPr/>
        </p:nvSpPr>
        <p:spPr bwMode="auto">
          <a:xfrm>
            <a:off x="2111375" y="5383213"/>
            <a:ext cx="4899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t>undue influence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advTm="66633">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49509"/>
                                        </p:tgtEl>
                                        <p:attrNameLst>
                                          <p:attrName>style.visibility</p:attrName>
                                        </p:attrNameLst>
                                      </p:cBhvr>
                                      <p:to>
                                        <p:strVal val="visible"/>
                                      </p:to>
                                    </p:set>
                                    <p:animEffect transition="in" filter="fade">
                                      <p:cBhvr>
                                        <p:cTn id="9" dur="500"/>
                                        <p:tgtEl>
                                          <p:spTgt spid="149509"/>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9510"/>
                                        </p:tgtEl>
                                        <p:attrNameLst>
                                          <p:attrName>style.visibility</p:attrName>
                                        </p:attrNameLst>
                                      </p:cBhvr>
                                      <p:to>
                                        <p:strVal val="visible"/>
                                      </p:to>
                                    </p:set>
                                    <p:animEffect transition="in" filter="fade">
                                      <p:cBhvr>
                                        <p:cTn id="13" dur="500"/>
                                        <p:tgtEl>
                                          <p:spTgt spid="149510"/>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9511"/>
                                        </p:tgtEl>
                                        <p:attrNameLst>
                                          <p:attrName>style.visibility</p:attrName>
                                        </p:attrNameLst>
                                      </p:cBhvr>
                                      <p:to>
                                        <p:strVal val="visible"/>
                                      </p:to>
                                    </p:set>
                                    <p:animEffect transition="in" filter="fade">
                                      <p:cBhvr>
                                        <p:cTn id="17" dur="500"/>
                                        <p:tgtEl>
                                          <p:spTgt spid="149511"/>
                                        </p:tgtEl>
                                      </p:cBhvr>
                                    </p:animEffect>
                                  </p:childTnLst>
                                </p:cTn>
                              </p:par>
                            </p:childTnLst>
                          </p:cTn>
                        </p:par>
                        <p:par>
                          <p:cTn id="18" fill="hold" nodeType="afterGroup">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49512"/>
                                        </p:tgtEl>
                                        <p:attrNameLst>
                                          <p:attrName>style.visibility</p:attrName>
                                        </p:attrNameLst>
                                      </p:cBhvr>
                                      <p:to>
                                        <p:strVal val="visible"/>
                                      </p:to>
                                    </p:set>
                                    <p:animEffect transition="in" filter="fade">
                                      <p:cBhvr>
                                        <p:cTn id="21" dur="500"/>
                                        <p:tgtEl>
                                          <p:spTgt spid="149512"/>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49513"/>
                                        </p:tgtEl>
                                        <p:attrNameLst>
                                          <p:attrName>style.visibility</p:attrName>
                                        </p:attrNameLst>
                                      </p:cBhvr>
                                      <p:to>
                                        <p:strVal val="visible"/>
                                      </p:to>
                                    </p:set>
                                    <p:animEffect transition="in" filter="fade">
                                      <p:cBhvr>
                                        <p:cTn id="25" dur="500"/>
                                        <p:tgtEl>
                                          <p:spTgt spid="1495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149509" grpId="0"/>
      <p:bldP spid="149510" grpId="0"/>
      <p:bldP spid="149511" grpId="0"/>
      <p:bldP spid="149512" grpId="0"/>
      <p:bldP spid="1495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p:cNvSpPr>
            <a:spLocks noChangeArrowheads="1"/>
          </p:cNvSpPr>
          <p:nvPr/>
        </p:nvSpPr>
        <p:spPr bwMode="auto">
          <a:xfrm>
            <a:off x="495300" y="1457325"/>
            <a:ext cx="122872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6" name="Rectangle 2"/>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39267"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b="1" dirty="0"/>
              <a:t>Fraud</a:t>
            </a:r>
            <a:r>
              <a:rPr lang="en-US" altLang="en-US" dirty="0"/>
              <a:t> is a deliberate </a:t>
            </a:r>
            <a:r>
              <a:rPr lang="en-US" altLang="en-US" u="sng" dirty="0"/>
              <a:t>deception</a:t>
            </a:r>
            <a:r>
              <a:rPr lang="en-US" altLang="en-US" dirty="0"/>
              <a:t> designed to gain something unfairly and unlawfully.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3869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0292" name="Rectangle 4"/>
          <p:cNvSpPr>
            <a:spLocks noGrp="1" noChangeArrowheads="1"/>
          </p:cNvSpPr>
          <p:nvPr>
            <p:ph type="body" idx="1"/>
          </p:nvPr>
        </p:nvSpPr>
        <p:spPr>
          <a:xfrm>
            <a:off x="457200" y="1371600"/>
            <a:ext cx="8115300" cy="4876800"/>
          </a:xfrm>
        </p:spPr>
        <p:txBody>
          <a:bodyPr/>
          <a:lstStyle/>
          <a:p>
            <a:pPr marL="0" indent="0">
              <a:buFontTx/>
              <a:buNone/>
            </a:pPr>
            <a:r>
              <a:rPr lang="en-US" altLang="en-US" dirty="0"/>
              <a:t>Misrepresentation occurs when a person unintentionally </a:t>
            </a:r>
            <a:r>
              <a:rPr lang="en-US" altLang="en-US" u="sng" dirty="0"/>
              <a:t>claims</a:t>
            </a:r>
            <a:r>
              <a:rPr lang="en-US" altLang="en-US" dirty="0"/>
              <a:t> something that turns out to be false.</a:t>
            </a:r>
          </a:p>
          <a:p>
            <a:pPr marL="0" indent="0">
              <a:buFontTx/>
              <a:buNone/>
            </a:pP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6218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solidFill>
                  <a:srgbClr val="FFCC00"/>
                </a:solidFill>
              </a:rPr>
              <a:t>Section 6.2</a:t>
            </a:r>
            <a:r>
              <a:rPr lang="en-US" altLang="en-US"/>
              <a:t> Voidable Contracts and Remedies</a:t>
            </a:r>
          </a:p>
        </p:txBody>
      </p:sp>
      <p:sp>
        <p:nvSpPr>
          <p:cNvPr id="141315" name="Rectangle 3"/>
          <p:cNvSpPr>
            <a:spLocks noGrp="1" noChangeArrowheads="1"/>
          </p:cNvSpPr>
          <p:nvPr>
            <p:ph type="body" idx="1"/>
          </p:nvPr>
        </p:nvSpPr>
        <p:spPr>
          <a:xfrm>
            <a:off x="457200" y="1371600"/>
            <a:ext cx="8115300" cy="4876800"/>
          </a:xfrm>
        </p:spPr>
        <p:txBody>
          <a:bodyPr/>
          <a:lstStyle/>
          <a:p>
            <a:pPr marL="0" indent="0">
              <a:buFontTx/>
              <a:buNone/>
            </a:pPr>
            <a:r>
              <a:rPr lang="en-US" altLang="en-US" dirty="0"/>
              <a:t>A </a:t>
            </a:r>
            <a:r>
              <a:rPr lang="en-US" altLang="en-US" u="sng" dirty="0"/>
              <a:t>mistake</a:t>
            </a:r>
            <a:r>
              <a:rPr lang="en-US" altLang="en-US" dirty="0"/>
              <a:t> is an error made in a contract. </a:t>
            </a:r>
          </a:p>
          <a:p>
            <a:pPr marL="0" indent="0">
              <a:buFontTx/>
              <a:buNone/>
            </a:pPr>
            <a:r>
              <a:rPr lang="en-US" altLang="en-US" dirty="0"/>
              <a:t>The mistake can be unilateral </a:t>
            </a:r>
            <a:r>
              <a:rPr lang="en-US" altLang="en-US" dirty="0" smtClean="0"/>
              <a:t>or bilateral.</a:t>
            </a: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ransition advTm="679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SLIDEGUID" val="5C4425737C064EA694EE9342980456AD"/>
  <p:tag name="SLIDEID" val="5C4425737C064EA694EE9342980456AD"/>
  <p:tag name="SLIDEORDER" val="1"/>
  <p:tag name="SLIDETYPE" val="Q"/>
  <p:tag name="DEMOGRAPHIC" val="False"/>
  <p:tag name="SPEEDSCORING" val="False"/>
  <p:tag name="VALUES" val="Incorrect¤Correct"/>
  <p:tag name="QUESTIONALIAS" val="A unilateral mistake is a mistake made by both parties to a contract."/>
  <p:tag name="ANSWERSALIAS" val="True¤False"/>
</p:tagLst>
</file>

<file path=ppt/tags/tag3.xml><?xml version="1.0" encoding="utf-8"?>
<p:tagLst xmlns:a="http://schemas.openxmlformats.org/drawingml/2006/main" xmlns:r="http://schemas.openxmlformats.org/officeDocument/2006/relationships" xmlns:p="http://schemas.openxmlformats.org/presentationml/2006/main">
  <p:tag name="TEXTLENGTH" val="11"/>
  <p:tag name="FONTSIZE" val="28"/>
  <p:tag name="BULLETTYPE" val="ppBulletArabicPeriod"/>
</p:tagLst>
</file>

<file path=ppt/tags/tag4.xml><?xml version="1.0" encoding="utf-8"?>
<p:tagLst xmlns:a="http://schemas.openxmlformats.org/drawingml/2006/main" xmlns:r="http://schemas.openxmlformats.org/officeDocument/2006/relationships" xmlns:p="http://schemas.openxmlformats.org/presentationml/2006/main">
  <p:tag name="SLIDEGUID" val="550D5FA86CF04EC0AEA7B9A02167CD21"/>
  <p:tag name="SLIDEID" val="550D5FA86CF04EC0AEA7B9A02167CD21"/>
  <p:tag name="SLIDEORDER" val="1"/>
  <p:tag name="SLIDETYPE" val="Q"/>
  <p:tag name="DEMOGRAPHIC" val="False"/>
  <p:tag name="SPEEDSCORING" val="False"/>
  <p:tag name="VALUES" val="Incorrect¤Incorrect¤Correct¤Incorrect"/>
  <p:tag name="QUESTIONALIAS" val="Using force or the threat of force to get someone to enter into a contract is:"/>
  <p:tag name="ANSWERSALIAS" val="fraud¤misrepresentation¤duress¤undue influence"/>
</p:tagLst>
</file>

<file path=ppt/tags/tag5.xml><?xml version="1.0" encoding="utf-8"?>
<p:tagLst xmlns:a="http://schemas.openxmlformats.org/drawingml/2006/main" xmlns:r="http://schemas.openxmlformats.org/officeDocument/2006/relationships" xmlns:p="http://schemas.openxmlformats.org/presentationml/2006/main">
  <p:tag name="TEXTLENGTH" val="49"/>
  <p:tag name="FONTSIZE" val="28"/>
  <p:tag name="BULLETTYPE" val="ppBulletArabicPeriod"/>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2708</TotalTime>
  <Words>1997</Words>
  <Application>Microsoft Office PowerPoint</Application>
  <PresentationFormat>On-screen Show (4:3)</PresentationFormat>
  <Paragraphs>140</Paragraphs>
  <Slides>21</Slides>
  <Notes>21</Notes>
  <HiddenSlides>0</HiddenSlides>
  <MMClips>19</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21</vt:i4>
      </vt:variant>
    </vt:vector>
  </HeadingPairs>
  <TitlesOfParts>
    <vt:vector size="23" baseType="lpstr">
      <vt:lpstr>Arial</vt:lpstr>
      <vt:lpstr>Default Design</vt:lpstr>
      <vt:lpstr>PowerPoint Presentation</vt:lpstr>
      <vt:lpstr>What You’ll Learn</vt:lpstr>
      <vt:lpstr>PowerPoint Presentation</vt:lpstr>
      <vt:lpstr>PowerPoint Presentation</vt:lpstr>
      <vt:lpstr>Section 6.2 Voidable Contracts and Remedies</vt:lpstr>
      <vt:lpstr>Section 6.2 Voidable Contracts and Remedies</vt:lpstr>
      <vt:lpstr>Section 6.2 Voidable Contracts and Remedies</vt:lpstr>
      <vt:lpstr>Section 6.2 Voidable Contracts and Remedies</vt:lpstr>
      <vt:lpstr>Section 6.2 Voidable Contracts and Remedies</vt:lpstr>
      <vt:lpstr>Section 6.2 Voidable Contracts and Remedies</vt:lpstr>
      <vt:lpstr>Section 6.2 Voidable Contracts and Remedies</vt:lpstr>
      <vt:lpstr>Section 6.2 Voidable Contracts and Remedies</vt:lpstr>
      <vt:lpstr>Section 6.2 Voidable Contracts and Remedies</vt:lpstr>
      <vt:lpstr>Section 6.2 Voidable Contracts and Remedies</vt:lpstr>
      <vt:lpstr>Section 6.2 Voidable Contracts and Remedies</vt:lpstr>
      <vt:lpstr>PowerPoint Presentation</vt:lpstr>
      <vt:lpstr>1. A unilateral mistake is a mistake made by both parties to a contract.</vt:lpstr>
      <vt:lpstr>2. Using force or the threat of force to get someone to enter into a contract is:</vt:lpstr>
      <vt:lpstr>PowerPoint Presentation</vt:lpstr>
      <vt:lpstr>PowerPoint Presentation</vt:lpstr>
      <vt:lpstr>Warm Up</vt:lpstr>
    </vt:vector>
  </TitlesOfParts>
  <Company>Textbook Presentations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Wright</dc:creator>
  <cp:lastModifiedBy>Heidi Robison</cp:lastModifiedBy>
  <cp:revision>42</cp:revision>
  <cp:lastPrinted>2015-02-18T16:20:10Z</cp:lastPrinted>
  <dcterms:created xsi:type="dcterms:W3CDTF">2006-11-26T23:34:49Z</dcterms:created>
  <dcterms:modified xsi:type="dcterms:W3CDTF">2016-03-08T16:32:56Z</dcterms:modified>
</cp:coreProperties>
</file>