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330" r:id="rId3"/>
    <p:sldId id="326" r:id="rId4"/>
    <p:sldId id="327" r:id="rId5"/>
    <p:sldId id="298" r:id="rId6"/>
    <p:sldId id="309" r:id="rId7"/>
    <p:sldId id="310" r:id="rId8"/>
    <p:sldId id="311" r:id="rId9"/>
    <p:sldId id="312" r:id="rId10"/>
    <p:sldId id="313" r:id="rId11"/>
    <p:sldId id="314" r:id="rId12"/>
    <p:sldId id="315" r:id="rId13"/>
    <p:sldId id="316" r:id="rId14"/>
    <p:sldId id="317" r:id="rId15"/>
    <p:sldId id="318" r:id="rId16"/>
    <p:sldId id="319" r:id="rId17"/>
    <p:sldId id="320" r:id="rId18"/>
    <p:sldId id="323" r:id="rId19"/>
    <p:sldId id="324" r:id="rId20"/>
    <p:sldId id="325" r:id="rId21"/>
    <p:sldId id="328" r:id="rId22"/>
    <p:sldId id="285" r:id="rId23"/>
    <p:sldId id="329"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3399"/>
    <a:srgbClr val="C415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3" autoAdjust="0"/>
    <p:restoredTop sz="73264" autoAdjust="0"/>
  </p:normalViewPr>
  <p:slideViewPr>
    <p:cSldViewPr snapToGrid="0">
      <p:cViewPr varScale="1">
        <p:scale>
          <a:sx n="67" d="100"/>
          <a:sy n="67" d="100"/>
        </p:scale>
        <p:origin x="167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20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20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20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20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3C7AB61-FC10-4274-8FB5-4395BE6C7992}" type="slidenum">
              <a:rPr lang="en-US" altLang="en-US"/>
              <a:pPr/>
              <a:t>‹#›</a:t>
            </a:fld>
            <a:endParaRPr lang="en-US" altLang="en-US"/>
          </a:p>
        </p:txBody>
      </p:sp>
    </p:spTree>
    <p:extLst>
      <p:ext uri="{BB962C8B-B14F-4D97-AF65-F5344CB8AC3E}">
        <p14:creationId xmlns:p14="http://schemas.microsoft.com/office/powerpoint/2010/main" val="35146193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EEDCD-F447-4765-93B1-F7DEE00301BA}" type="slidenum">
              <a:rPr lang="en-US" altLang="en-US"/>
              <a:pPr/>
              <a:t>1</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en-US" dirty="0" smtClean="0"/>
              <a:t>What do you think it means when someone says “Let the seller beware?” </a:t>
            </a:r>
            <a:r>
              <a:rPr lang="en-US" altLang="en-US" i="1" dirty="0" smtClean="0"/>
              <a:t>manufactures and sellers are held accountable for the products they produce and sell, and therefor</a:t>
            </a:r>
            <a:r>
              <a:rPr lang="en-US" altLang="en-US" i="1" baseline="0" dirty="0" smtClean="0"/>
              <a:t> must use care when selling and producing products</a:t>
            </a:r>
            <a:endParaRPr lang="en-US" altLang="en-US" i="0" baseline="0" dirty="0" smtClean="0"/>
          </a:p>
          <a:p>
            <a:endParaRPr lang="en-US" altLang="en-US" dirty="0"/>
          </a:p>
        </p:txBody>
      </p:sp>
    </p:spTree>
    <p:extLst>
      <p:ext uri="{BB962C8B-B14F-4D97-AF65-F5344CB8AC3E}">
        <p14:creationId xmlns:p14="http://schemas.microsoft.com/office/powerpoint/2010/main" val="361053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0B23A-90C6-427D-BF31-3642C9D212A2}" type="slidenum">
              <a:rPr lang="en-US" altLang="en-US"/>
              <a:pPr/>
              <a:t>12</a:t>
            </a:fld>
            <a:endParaRPr lang="en-US" alt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n-US" altLang="en-US" dirty="0" smtClean="0"/>
              <a:t>Express warranties:</a:t>
            </a:r>
          </a:p>
          <a:p>
            <a:pPr marL="171450" indent="-171450">
              <a:buFont typeface="Arial" panose="020B0604020202020204" pitchFamily="34" charset="0"/>
              <a:buChar char="•"/>
            </a:pPr>
            <a:r>
              <a:rPr lang="en-US" altLang="en-US" dirty="0" smtClean="0"/>
              <a:t>Statement of fact or promise – is created when a private party or a merchant sells goods and makes a statement of fact or a promise about the goods to the buyer.  </a:t>
            </a:r>
          </a:p>
          <a:p>
            <a:pPr marL="171450" indent="-171450">
              <a:buFont typeface="Arial" panose="020B0604020202020204" pitchFamily="34" charset="0"/>
              <a:buChar char="•"/>
            </a:pPr>
            <a:r>
              <a:rPr lang="en-US" altLang="en-US" dirty="0" smtClean="0"/>
              <a:t>Description or sample of goods – the seller warrants that the goods</a:t>
            </a:r>
            <a:r>
              <a:rPr lang="en-US" altLang="en-US" baseline="0" dirty="0" smtClean="0"/>
              <a:t> will be the same as the description or sample</a:t>
            </a:r>
            <a:endParaRPr lang="en-US" altLang="en-US" dirty="0" smtClean="0"/>
          </a:p>
          <a:p>
            <a:pPr marL="171450" indent="-171450">
              <a:buFont typeface="Arial" panose="020B0604020202020204" pitchFamily="34" charset="0"/>
              <a:buChar char="•"/>
            </a:pPr>
            <a:r>
              <a:rPr lang="en-US" altLang="en-US" dirty="0" smtClean="0"/>
              <a:t>Advertising express warranties – seller must tell you how to get a copy of the warranty</a:t>
            </a:r>
          </a:p>
          <a:p>
            <a:pPr marL="171450" indent="-171450">
              <a:buFont typeface="Arial" panose="020B0604020202020204" pitchFamily="34" charset="0"/>
              <a:buChar char="•"/>
            </a:pPr>
            <a:r>
              <a:rPr lang="en-US" altLang="en-US" dirty="0" smtClean="0"/>
              <a:t>Magnuson-moss</a:t>
            </a:r>
            <a:r>
              <a:rPr lang="en-US" altLang="en-US" baseline="0" dirty="0" smtClean="0"/>
              <a:t> warranty act – the warranty on interstate commerce costing more than $10 must disclose whether full or limited warranties</a:t>
            </a:r>
          </a:p>
          <a:p>
            <a:pPr marL="0" indent="0">
              <a:buFont typeface="Arial" panose="020B0604020202020204" pitchFamily="34" charset="0"/>
              <a:buNone/>
            </a:pPr>
            <a:r>
              <a:rPr lang="en-US" altLang="en-US" baseline="0" dirty="0" smtClean="0"/>
              <a:t>Implied Warranties – warranty imposed by law</a:t>
            </a:r>
          </a:p>
          <a:p>
            <a:pPr marL="171450" indent="-171450">
              <a:buFont typeface="Arial" panose="020B0604020202020204" pitchFamily="34" charset="0"/>
              <a:buChar char="•"/>
            </a:pPr>
            <a:r>
              <a:rPr lang="en-US" altLang="en-US" baseline="0" dirty="0" smtClean="0"/>
              <a:t>Merchantability – a guarantee that it is what it says such as a food item must be edible and tasteful</a:t>
            </a:r>
          </a:p>
          <a:p>
            <a:pPr marL="171450" indent="-171450">
              <a:buFont typeface="Arial" panose="020B0604020202020204" pitchFamily="34" charset="0"/>
              <a:buChar char="•"/>
            </a:pPr>
            <a:r>
              <a:rPr lang="en-US" altLang="en-US" baseline="0" dirty="0" smtClean="0"/>
              <a:t>Fitness for a particular purpose – fit for a specific use</a:t>
            </a:r>
          </a:p>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267253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235C4-DA6B-4E1C-8819-9987BDDEDBA1}" type="slidenum">
              <a:rPr lang="en-US" altLang="en-US"/>
              <a:pPr/>
              <a:t>13</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ltLang="en-US" dirty="0" smtClean="0"/>
              <a:t>Express warranty can be expressed or stated in one of three ways: statement of fact, description of goods, or by use of a sample or model.  </a:t>
            </a:r>
          </a:p>
          <a:p>
            <a:endParaRPr lang="en-US" altLang="en-US" dirty="0" smtClean="0"/>
          </a:p>
          <a:p>
            <a:r>
              <a:rPr lang="en-US" altLang="en-US" dirty="0" smtClean="0"/>
              <a:t>The formal words such as warranty and guarantee do not have to be used to create an express warranty; even using those words does not mean a warranty is created.  If the seller’s language is a statement of fact or a promise</a:t>
            </a:r>
            <a:r>
              <a:rPr lang="en-US" altLang="en-US" baseline="0" dirty="0" smtClean="0"/>
              <a:t> about the goods and is part of the transaction, an express warranty is created.  </a:t>
            </a:r>
            <a:endParaRPr lang="en-US" altLang="en-US" dirty="0" smtClean="0"/>
          </a:p>
          <a:p>
            <a:endParaRPr lang="en-US"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ffectLst/>
              </a:rPr>
              <a:t>Most consumer purchases are covered by a warranty, even when it is not explicitly stated as such. The two main types are express and implied warranties. An express warranty is one that is clearly stated (or "expressed") either verbally or in writing, while an implied warranty automatically covers most consumer goods valued over a certain amount, but only provides a base level of protection for consumers. </a:t>
            </a:r>
          </a:p>
          <a:p>
            <a:endParaRPr lang="en-US" altLang="en-US" dirty="0" smtClean="0"/>
          </a:p>
          <a:p>
            <a:r>
              <a:rPr lang="en-US" altLang="en-US" dirty="0" smtClean="0"/>
              <a:t>What is the difference between express and implied</a:t>
            </a:r>
            <a:r>
              <a:rPr lang="en-US" altLang="en-US" baseline="0" dirty="0" smtClean="0"/>
              <a:t> warranties:  </a:t>
            </a:r>
            <a:r>
              <a:rPr lang="en-US" altLang="en-US" i="1" baseline="0" dirty="0" smtClean="0"/>
              <a:t>express makes specific promises regarding the quality of product, while implied is a guarantee of quality imposed by law.</a:t>
            </a:r>
            <a:endParaRPr lang="en-US" altLang="en-US" dirty="0"/>
          </a:p>
        </p:txBody>
      </p:sp>
    </p:spTree>
    <p:extLst>
      <p:ext uri="{BB962C8B-B14F-4D97-AF65-F5344CB8AC3E}">
        <p14:creationId xmlns:p14="http://schemas.microsoft.com/office/powerpoint/2010/main" val="1463010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3FF9E-B4E8-4DCE-A474-4CF60C0A0E8F}" type="slidenum">
              <a:rPr lang="en-US" altLang="en-US"/>
              <a:pPr/>
              <a:t>14</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7826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CFA356-BDE2-4B0A-844B-736BC641B4F0}" type="slidenum">
              <a:rPr lang="en-US" altLang="en-US"/>
              <a:pPr/>
              <a:t>15</a:t>
            </a:fld>
            <a:endParaRPr lang="en-US" alt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ltLang="en-US" dirty="0" smtClean="0"/>
              <a:t>Full warranties usually</a:t>
            </a:r>
            <a:r>
              <a:rPr lang="en-US" altLang="en-US" baseline="0" dirty="0" smtClean="0"/>
              <a:t> have some conditions involved such as you have to pay for the shipping or is null and void if you open it up, something like a computer or printer.  </a:t>
            </a:r>
            <a:endParaRPr lang="en-US" altLang="en-US" dirty="0"/>
          </a:p>
        </p:txBody>
      </p:sp>
    </p:spTree>
    <p:extLst>
      <p:ext uri="{BB962C8B-B14F-4D97-AF65-F5344CB8AC3E}">
        <p14:creationId xmlns:p14="http://schemas.microsoft.com/office/powerpoint/2010/main" val="374832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F1A62E-F498-4A4A-A2E3-336D4B86BA91}" type="slidenum">
              <a:rPr lang="en-US" altLang="en-US"/>
              <a:pPr/>
              <a:t>16</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dirty="0" smtClean="0"/>
              <a:t>Other types of warranties:</a:t>
            </a:r>
          </a:p>
          <a:p>
            <a:pPr marL="171450" indent="-171450">
              <a:buFont typeface="Arial" panose="020B0604020202020204" pitchFamily="34" charset="0"/>
              <a:buChar char="•"/>
            </a:pPr>
            <a:r>
              <a:rPr lang="en-US" altLang="en-US" dirty="0" smtClean="0"/>
              <a:t>Warranty</a:t>
            </a:r>
            <a:r>
              <a:rPr lang="en-US" altLang="en-US" baseline="0" dirty="0" smtClean="0"/>
              <a:t> of title – example: Randall purchased a camera from his friend Zach, which included a warranty of title.  He tells his mother that this warranty will cover any defects he discovers in the camera for 90 days.  Is this true?  </a:t>
            </a:r>
            <a:r>
              <a:rPr lang="en-US" altLang="en-US" i="1" baseline="0" dirty="0" smtClean="0"/>
              <a:t>No. coverage or product quality or performance is not included in a warranty of title</a:t>
            </a:r>
            <a:endParaRPr lang="en-US" altLang="en-US" baseline="0" dirty="0" smtClean="0"/>
          </a:p>
          <a:p>
            <a:pPr marL="171450" indent="-171450">
              <a:buFont typeface="Arial" panose="020B0604020202020204" pitchFamily="34" charset="0"/>
              <a:buChar char="•"/>
            </a:pPr>
            <a:r>
              <a:rPr lang="en-US" altLang="en-US" baseline="0" dirty="0" smtClean="0"/>
              <a:t>Exclusion of warranties – example: Northern Attachments </a:t>
            </a:r>
            <a:r>
              <a:rPr lang="en-US" altLang="en-US" b="1" baseline="0" dirty="0" smtClean="0"/>
              <a:t>e</a:t>
            </a:r>
            <a:r>
              <a:rPr lang="en-US" b="1" dirty="0" smtClean="0"/>
              <a:t>xclusion of Warranties</a:t>
            </a:r>
          </a:p>
          <a:p>
            <a:pPr lvl="1"/>
            <a:r>
              <a:rPr lang="en-US" b="1" cap="all" dirty="0" smtClean="0">
                <a:effectLst/>
              </a:rPr>
              <a:t>With respect to the products sold to the purchaser, Northern Attachments makes no warranty whatsoever, express or implied, including but not limited to, any warranty of merchantability or warranty of fitness for any particular purpose.</a:t>
            </a:r>
          </a:p>
          <a:p>
            <a:r>
              <a:rPr lang="en-US" dirty="0" smtClean="0"/>
              <a:t>The manufacturer provides a LIMITED WARRANTY, which will be provided upon request.</a:t>
            </a:r>
          </a:p>
          <a:p>
            <a:pPr marL="171450" indent="-171450">
              <a:buFont typeface="Arial" panose="020B0604020202020204" pitchFamily="34" charset="0"/>
              <a:buChar char="•"/>
            </a:pPr>
            <a:endParaRPr lang="en-US" altLang="en-US" baseline="0" dirty="0" smtClean="0"/>
          </a:p>
          <a:p>
            <a:pPr marL="171450" indent="-171450">
              <a:buFont typeface="Arial" panose="020B0604020202020204" pitchFamily="34" charset="0"/>
              <a:buChar char="•"/>
            </a:pPr>
            <a:r>
              <a:rPr lang="en-US" altLang="en-US" baseline="0" dirty="0" smtClean="0"/>
              <a:t>Responsibilities of consumers – you must use product safely and what it is intended for</a:t>
            </a:r>
          </a:p>
          <a:p>
            <a:pPr marL="0" indent="0">
              <a:buFont typeface="Arial" panose="020B0604020202020204" pitchFamily="34" charset="0"/>
              <a:buNone/>
            </a:pPr>
            <a:endParaRPr lang="en-US" altLang="en-US" dirty="0"/>
          </a:p>
        </p:txBody>
      </p:sp>
    </p:spTree>
    <p:extLst>
      <p:ext uri="{BB962C8B-B14F-4D97-AF65-F5344CB8AC3E}">
        <p14:creationId xmlns:p14="http://schemas.microsoft.com/office/powerpoint/2010/main" val="425289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EA16A-C74C-4E7D-A137-DFCF293F77C6}" type="slidenum">
              <a:rPr lang="en-US" altLang="en-US"/>
              <a:pPr/>
              <a:t>17</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08098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73FB9-6A94-4913-8750-C5E78DF4D9E4}" type="slidenum">
              <a:rPr lang="en-US" altLang="en-US"/>
              <a:pPr/>
              <a:t>18</a:t>
            </a:fld>
            <a:endParaRPr lang="en-US" alt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6985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F0442-BC37-4181-9CDD-0A69305EE60B}" type="slidenum">
              <a:rPr lang="en-US" altLang="en-US"/>
              <a:pPr/>
              <a:t>19</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8890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79066A-A4F1-45E5-A124-E018B8DDD897}" type="slidenum">
              <a:rPr lang="en-US" altLang="en-US"/>
              <a:pPr/>
              <a:t>20</a:t>
            </a:fld>
            <a:endParaRPr lang="en-US" alt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981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AEE944-3160-45BF-824B-B26043AAFC7B}" type="slidenum">
              <a:rPr lang="en-US" altLang="en-US"/>
              <a:pPr/>
              <a:t>22</a:t>
            </a:fld>
            <a:endParaRPr lang="en-US" alt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1338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claims made on these</a:t>
            </a:r>
            <a:r>
              <a:rPr lang="en-US" baseline="0" dirty="0" smtClean="0"/>
              <a:t> ads.  Would these claims influence your decision to buy?</a:t>
            </a:r>
          </a:p>
          <a:p>
            <a:endParaRPr lang="en-US" baseline="0" dirty="0" smtClean="0"/>
          </a:p>
          <a:p>
            <a:r>
              <a:rPr lang="en-US" baseline="0" dirty="0" smtClean="0"/>
              <a:t>If they did not meet there claims what would you do?</a:t>
            </a:r>
          </a:p>
          <a:p>
            <a:endParaRPr lang="en-US" baseline="0" dirty="0" smtClean="0"/>
          </a:p>
          <a:p>
            <a:r>
              <a:rPr lang="en-US" baseline="0" dirty="0" smtClean="0"/>
              <a:t>Back in chapter 1 we discussed ethics (moral principles as of an individual or business).  What might be the consequences a business might suffer if it engages in unethical and deceptive practices?  </a:t>
            </a:r>
            <a:r>
              <a:rPr lang="en-US" i="1" baseline="0" dirty="0" smtClean="0"/>
              <a:t>Compromised brand or image, tarnished reputation. Loss of business, failed consumer confidence, and lawsuits.  </a:t>
            </a:r>
            <a:endParaRPr lang="en-US" baseline="0" dirty="0" smtClean="0"/>
          </a:p>
          <a:p>
            <a:endParaRPr lang="en-US" baseline="0" dirty="0" smtClean="0"/>
          </a:p>
          <a:p>
            <a:r>
              <a:rPr lang="en-US" baseline="0" dirty="0" smtClean="0"/>
              <a:t>Have you ever had a problem with something you bought that does not work or live up to your expectations?  How do you decide whether federal or state safety laws apply?  </a:t>
            </a:r>
            <a:r>
              <a:rPr lang="en-US" i="1" baseline="0" dirty="0" smtClean="0"/>
              <a:t>Federal product safety laws concern products sold in more than one state.  For products sold or manufactured within one state, the state’s product liability laws would apply. </a:t>
            </a:r>
            <a:endParaRPr lang="en-US" i="0" baseline="0" dirty="0" smtClean="0"/>
          </a:p>
          <a:p>
            <a:endParaRPr lang="en-US" i="0" baseline="0" dirty="0" smtClean="0"/>
          </a:p>
          <a:p>
            <a:r>
              <a:rPr lang="en-US" i="0" baseline="0" dirty="0" smtClean="0"/>
              <a:t>Companies that distribute consumer products subject to provisions of the Federal Hazardous Substance Act (FHSA), Flammable Fabrics Act (FFA), and Poison Prevention Packaging Act (PPPA) must also comply with the Consumer Product Safety Act.  If a company has knowledge of product safety issues, the company is required to report this information to the US Consumer Product Safety Commission within five days.  Why do you think it is so important to make this happen quickly?  </a:t>
            </a:r>
            <a:r>
              <a:rPr lang="en-US" i="1" baseline="0" dirty="0" smtClean="0"/>
              <a:t>Consumer safety is at risk, recalls might be necessary</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E3C7AB61-FC10-4274-8FB5-4395BE6C7992}" type="slidenum">
              <a:rPr lang="en-US" altLang="en-US" smtClean="0"/>
              <a:pPr/>
              <a:t>2</a:t>
            </a:fld>
            <a:endParaRPr lang="en-US" altLang="en-US"/>
          </a:p>
        </p:txBody>
      </p:sp>
    </p:spTree>
    <p:extLst>
      <p:ext uri="{BB962C8B-B14F-4D97-AF65-F5344CB8AC3E}">
        <p14:creationId xmlns:p14="http://schemas.microsoft.com/office/powerpoint/2010/main" val="301225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8DB902-D99E-4935-A7A4-D845481D388E}" type="slidenum">
              <a:rPr lang="en-US" altLang="en-US"/>
              <a:pPr/>
              <a:t>5</a:t>
            </a:fld>
            <a:endParaRPr lang="en-US" alt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5866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27802-A8A8-42F7-89A3-FABF18008C68}" type="slidenum">
              <a:rPr lang="en-US" altLang="en-US"/>
              <a:pPr/>
              <a:t>6</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dirty="0" smtClean="0"/>
              <a:t>Federal Consumer Protection Law:</a:t>
            </a:r>
          </a:p>
          <a:p>
            <a:pPr marL="171450" indent="-171450">
              <a:buFont typeface="Arial" panose="020B0604020202020204" pitchFamily="34" charset="0"/>
              <a:buChar char="•"/>
            </a:pPr>
            <a:r>
              <a:rPr lang="en-US" altLang="en-US" dirty="0" smtClean="0"/>
              <a:t>Consumer Product Safety Act – protects you form unreasonable risk of injury while using consumer products</a:t>
            </a:r>
            <a:r>
              <a:rPr lang="en-US" altLang="en-US" baseline="0" dirty="0" smtClean="0"/>
              <a:t> sold in interstate commerce.  </a:t>
            </a:r>
            <a:endParaRPr lang="en-US" altLang="en-US" dirty="0" smtClean="0"/>
          </a:p>
          <a:p>
            <a:pPr marL="171450" indent="-171450">
              <a:buFont typeface="Arial" panose="020B0604020202020204" pitchFamily="34" charset="0"/>
              <a:buChar char="•"/>
            </a:pPr>
            <a:r>
              <a:rPr lang="en-US" altLang="en-US" dirty="0" smtClean="0"/>
              <a:t>Consumer Leasing Act – requires lease agreements to include certain terms of the lease, including the requirement numbers of lease payments and their dollar amounts.  And may include penalties for late payments.</a:t>
            </a:r>
          </a:p>
          <a:p>
            <a:r>
              <a:rPr lang="en-US" altLang="en-US" dirty="0" smtClean="0"/>
              <a:t>Sate and Local Laws – for intrastate</a:t>
            </a:r>
            <a:r>
              <a:rPr lang="en-US" altLang="en-US" baseline="0" dirty="0" smtClean="0"/>
              <a:t> commerce</a:t>
            </a:r>
            <a:endParaRPr lang="en-US" altLang="en-US" dirty="0" smtClean="0"/>
          </a:p>
          <a:p>
            <a:r>
              <a:rPr lang="en-US" altLang="en-US" dirty="0" smtClean="0"/>
              <a:t>Unfair and Deceptive Practices</a:t>
            </a:r>
          </a:p>
          <a:p>
            <a:pPr marL="171450" indent="-171450">
              <a:buFont typeface="Arial" panose="020B0604020202020204" pitchFamily="34" charset="0"/>
              <a:buChar char="•"/>
            </a:pPr>
            <a:r>
              <a:rPr lang="en-US" altLang="en-US" dirty="0" smtClean="0"/>
              <a:t>Fraudulent Misrepresentation – any statement that deceives</a:t>
            </a:r>
            <a:r>
              <a:rPr lang="en-US" altLang="en-US" baseline="0" dirty="0" smtClean="0"/>
              <a:t> a buyer, buy misleading or fails to disclose the facts</a:t>
            </a:r>
            <a:endParaRPr lang="en-US" altLang="en-US" dirty="0" smtClean="0"/>
          </a:p>
          <a:p>
            <a:pPr marL="171450" indent="-171450">
              <a:buFont typeface="Arial" panose="020B0604020202020204" pitchFamily="34" charset="0"/>
              <a:buChar char="•"/>
            </a:pPr>
            <a:r>
              <a:rPr lang="en-US" altLang="en-US" dirty="0" smtClean="0"/>
              <a:t>Bait and Switch Advertising – </a:t>
            </a:r>
          </a:p>
          <a:p>
            <a:endParaRPr lang="en-US" b="1" dirty="0" smtClean="0"/>
          </a:p>
        </p:txBody>
      </p:sp>
    </p:spTree>
    <p:extLst>
      <p:ext uri="{BB962C8B-B14F-4D97-AF65-F5344CB8AC3E}">
        <p14:creationId xmlns:p14="http://schemas.microsoft.com/office/powerpoint/2010/main" val="185817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2BC35-2EB6-4AB8-9F98-A20FF403C8F4}" type="slidenum">
              <a:rPr lang="en-US" altLang="en-US"/>
              <a:pPr/>
              <a:t>7</a:t>
            </a:fld>
            <a:endParaRPr lang="en-US" alt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indent="0">
              <a:buFont typeface="Arial" panose="020B0604020202020204" pitchFamily="34" charset="0"/>
              <a:buNone/>
            </a:pPr>
            <a:r>
              <a:rPr lang="en-US" altLang="en-US" dirty="0" smtClean="0"/>
              <a:t>There was a time when you could </a:t>
            </a:r>
            <a:r>
              <a:rPr lang="en-US" altLang="en-US" baseline="0" dirty="0" smtClean="0"/>
              <a:t>join a program that would send you something each month.  Such as a music CD, a Christmas ornament, or a book for a child.  The idea is that you will continue to order/pay these products (1) because it is too much trouble to return and (2) by you listening/seeing the item you will like it.  The seller must provide its requirements (how many a month you have to buy), how to cancel membership, how to refuse the selection of the month, how to get credit for returning a selection, how postage is charged, how forms and announcements are received.  </a:t>
            </a:r>
          </a:p>
          <a:p>
            <a:pPr marL="0" indent="0">
              <a:buFont typeface="Arial" panose="020B0604020202020204" pitchFamily="34" charset="0"/>
              <a:buNone/>
            </a:pPr>
            <a:endParaRPr lang="en-US" altLang="en-US" dirty="0" smtClean="0"/>
          </a:p>
          <a:p>
            <a:pPr marL="0" indent="0">
              <a:buFont typeface="Arial" panose="020B0604020202020204" pitchFamily="34" charset="0"/>
              <a:buNone/>
            </a:pPr>
            <a:r>
              <a:rPr lang="en-US" altLang="en-US" dirty="0" smtClean="0"/>
              <a:t>FTC Trade Regulation Rules</a:t>
            </a:r>
          </a:p>
          <a:p>
            <a:pPr marL="171450" indent="-171450">
              <a:buFont typeface="Arial" panose="020B0604020202020204" pitchFamily="34" charset="0"/>
              <a:buChar char="•"/>
            </a:pPr>
            <a:r>
              <a:rPr lang="en-US" altLang="en-US" b="1" dirty="0" smtClean="0"/>
              <a:t>Negative Option Rule </a:t>
            </a:r>
            <a:r>
              <a:rPr lang="en-US" altLang="en-US" dirty="0" smtClean="0"/>
              <a:t>– example: monthly</a:t>
            </a:r>
            <a:r>
              <a:rPr lang="en-US" altLang="en-US" baseline="0" dirty="0" smtClean="0"/>
              <a:t> subscriptions for CDs, the company must sent you a description and if you do not want it you have to tell them.  Such as sending the notifying post card back.  </a:t>
            </a:r>
            <a:endParaRPr lang="en-US" altLang="en-US" dirty="0" smtClean="0"/>
          </a:p>
          <a:p>
            <a:pPr marL="171450" indent="-171450">
              <a:buFont typeface="Arial" panose="020B0604020202020204" pitchFamily="34" charset="0"/>
              <a:buChar char="•"/>
            </a:pPr>
            <a:r>
              <a:rPr lang="en-US" altLang="en-US" b="1" dirty="0" smtClean="0"/>
              <a:t>The Cooling-off</a:t>
            </a:r>
            <a:r>
              <a:rPr lang="en-US" altLang="en-US" b="1" baseline="0" dirty="0" smtClean="0"/>
              <a:t> Rule </a:t>
            </a:r>
            <a:r>
              <a:rPr lang="en-US" altLang="en-US" baseline="0" dirty="0" smtClean="0"/>
              <a:t>–  3 business days to cancel a transaction made away from the seller.</a:t>
            </a:r>
          </a:p>
          <a:p>
            <a:pPr marL="171450" indent="-171450">
              <a:buFont typeface="Arial" panose="020B0604020202020204" pitchFamily="34" charset="0"/>
              <a:buChar char="•"/>
            </a:pPr>
            <a:r>
              <a:rPr lang="en-US" altLang="en-US" b="1" baseline="0" dirty="0" smtClean="0"/>
              <a:t>Telemarketing Sales Rule </a:t>
            </a:r>
            <a:r>
              <a:rPr lang="en-US" altLang="en-US" baseline="0" dirty="0" smtClean="0"/>
              <a:t>– if you ask telemarketers to not call you they have to abide by that and can only call between 8am and 9 pm, must tell you this is a sale call and must give you the total price of something.</a:t>
            </a:r>
          </a:p>
          <a:p>
            <a:pPr marL="171450" indent="-171450">
              <a:buFont typeface="Arial" panose="020B0604020202020204" pitchFamily="34" charset="0"/>
              <a:buChar char="•"/>
            </a:pPr>
            <a:r>
              <a:rPr lang="en-US" altLang="en-US" b="1" baseline="0" dirty="0" smtClean="0"/>
              <a:t>Shopping by Mail, Phone, Fax, or Internet </a:t>
            </a:r>
            <a:r>
              <a:rPr lang="en-US" altLang="en-US" baseline="0" dirty="0" smtClean="0"/>
              <a:t>– must ship goods by the time they state and if not stated must be within 30 days. </a:t>
            </a:r>
          </a:p>
          <a:p>
            <a:pPr marL="171450" indent="-171450">
              <a:buFont typeface="Arial" panose="020B0604020202020204" pitchFamily="34" charset="0"/>
              <a:buChar char="•"/>
            </a:pPr>
            <a:endParaRPr lang="en-US" altLang="en-US" baseline="0" dirty="0" smtClean="0"/>
          </a:p>
          <a:p>
            <a:pPr marL="0" indent="0">
              <a:buFont typeface="Arial" panose="020B0604020202020204" pitchFamily="34" charset="0"/>
              <a:buNone/>
            </a:pPr>
            <a:r>
              <a:rPr lang="en-US" altLang="en-US" baseline="0" dirty="0" smtClean="0"/>
              <a:t>Example:  Business Ethics – You run a small bookstore that is expanding its Internet business.  You know that Yolanda Price is due to release her new book next month, and everyone will want to buy it.  You decide to advertise the book cheaper than your local rivals.  On the Web site, you state that if people pre-order the book from your company, you will deliver the book “as soon as possible after it is published,” even though  you know that your supplier will deliver the book to you one week after it delivers the book to the bigger bookstores.  Should you change your claim on the Web site?  </a:t>
            </a:r>
            <a:r>
              <a:rPr lang="en-US" altLang="en-US" i="1" baseline="0" dirty="0" smtClean="0"/>
              <a:t>The FTC has regulations that require companies to send products ordered over the Internet in the time provided on the Web site.  If no specific time is listed, then sellers must send the product within 30 days after receiving the order.  The advertisement in question does not list a specific time period, so your company would be required to send the product within 30 days of receiving an order.  </a:t>
            </a:r>
            <a:endParaRPr lang="en-US" altLang="en-US" baseline="0" dirty="0" smtClean="0"/>
          </a:p>
          <a:p>
            <a:pPr marL="0" indent="0">
              <a:buFont typeface="Arial" panose="020B0604020202020204" pitchFamily="34" charset="0"/>
              <a:buNone/>
            </a:pPr>
            <a:endParaRPr lang="en-US" altLang="en-US" dirty="0" smtClean="0"/>
          </a:p>
          <a:p>
            <a:endParaRPr lang="en-US" altLang="en-US" dirty="0"/>
          </a:p>
        </p:txBody>
      </p:sp>
    </p:spTree>
    <p:extLst>
      <p:ext uri="{BB962C8B-B14F-4D97-AF65-F5344CB8AC3E}">
        <p14:creationId xmlns:p14="http://schemas.microsoft.com/office/powerpoint/2010/main" val="80557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35293-3875-45DD-91BC-66A627AFBFC0}" type="slidenum">
              <a:rPr lang="en-US" altLang="en-US"/>
              <a:pPr/>
              <a:t>8</a:t>
            </a:fld>
            <a:endParaRPr lang="en-US" alt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ltLang="en-US" dirty="0" smtClean="0"/>
              <a:t>Why do you think consumer</a:t>
            </a:r>
            <a:r>
              <a:rPr lang="en-US" altLang="en-US" baseline="0" dirty="0" smtClean="0"/>
              <a:t> protection laws are important to our society?  </a:t>
            </a:r>
            <a:r>
              <a:rPr lang="en-US" altLang="en-US" i="1" baseline="0" dirty="0" smtClean="0"/>
              <a:t>Helps keep sellers more honest and motivates buyers to continue making purchases.  </a:t>
            </a:r>
            <a:endParaRPr lang="en-US" altLang="en-US" dirty="0"/>
          </a:p>
        </p:txBody>
      </p:sp>
    </p:spTree>
    <p:extLst>
      <p:ext uri="{BB962C8B-B14F-4D97-AF65-F5344CB8AC3E}">
        <p14:creationId xmlns:p14="http://schemas.microsoft.com/office/powerpoint/2010/main" val="371456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76D72-9F36-452D-A5B5-F479944810FB}" type="slidenum">
              <a:rPr lang="en-US" altLang="en-US"/>
              <a:pPr/>
              <a:t>9</a:t>
            </a:fld>
            <a:endParaRPr lang="en-US" alt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5530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F8439C-4C46-443B-9CCC-5988968A3F95}" type="slidenum">
              <a:rPr lang="en-US" altLang="en-US"/>
              <a:pPr/>
              <a:t>10</a:t>
            </a:fld>
            <a:endParaRPr lang="en-US" alt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b="1" dirty="0" smtClean="0"/>
              <a:t>Examples of Bait &amp; Switch Advertising</a:t>
            </a:r>
          </a:p>
          <a:p>
            <a:r>
              <a:rPr lang="en-US" i="1" dirty="0" smtClean="0"/>
              <a:t>by George N. Root III, Demand Media </a:t>
            </a:r>
            <a:endParaRPr lang="en-US" dirty="0" smtClean="0"/>
          </a:p>
          <a:p>
            <a:r>
              <a:rPr lang="en-US" dirty="0" smtClean="0"/>
              <a:t>Bait and switch advertising is when a company offers consumers an appealing deal and then changes the deal when consumers make direct inquiries. The Federal Trade Commission monitors advertising, and has laws in place that prohibit advertisers from using deceptive advertising and that require them to have proof to back up claims. But there are still plenty of examples of bait and switch advertising that consumers need to watch for.</a:t>
            </a:r>
          </a:p>
          <a:p>
            <a:endParaRPr lang="en-US" b="1" dirty="0" smtClean="0"/>
          </a:p>
          <a:p>
            <a:r>
              <a:rPr lang="en-US" b="1" dirty="0" smtClean="0"/>
              <a:t>One of a Kind</a:t>
            </a:r>
          </a:p>
          <a:p>
            <a:r>
              <a:rPr lang="en-US" dirty="0" smtClean="0"/>
              <a:t>One of the more common examples of a bait and switch sales tactic is when used car dealerships advertise extremely low prices on vehicles for which they have a very limited number in stock. You might see an advertisement for a car you would like at a price you can afford, but when you get to the dealership the car is already sold. In this case, the dealer will offer to show you other vehicles you might be interested in. This is technically legal because the dealership did have at least one such car in stock, and it is possible that the one vehicle was already promised to another customer when it was advertised. By the time other interested consumers arrive, the advertised vehicle is gone and the bait and switch is on.</a:t>
            </a:r>
          </a:p>
          <a:p>
            <a:endParaRPr lang="en-US" b="1" dirty="0" smtClean="0"/>
          </a:p>
          <a:p>
            <a:r>
              <a:rPr lang="en-US" b="1" dirty="0" smtClean="0"/>
              <a:t>While Supplies Last</a:t>
            </a:r>
          </a:p>
          <a:p>
            <a:r>
              <a:rPr lang="en-US" dirty="0" smtClean="0"/>
              <a:t>One bait and switch technique that retailers use is to offer a free accessory with a popular product to drive foot traffic to the store. For example, a retail store may offer a free ink cartridge for each printer sold while supplies of the cartridge last. But the supplies are limited and are gone by the time a majority of the consumers arrive at the store. In lieu of giving you a free cartridge, the store will try to sell you one instead. This is an example of how retail stores use limited supply specials as a bait and switch.</a:t>
            </a:r>
          </a:p>
          <a:p>
            <a:pPr marL="171450" indent="-171450">
              <a:buFont typeface="Arial" panose="020B0604020202020204" pitchFamily="34" charset="0"/>
              <a:buChar char="•"/>
            </a:pPr>
            <a:endParaRPr lang="en-US" altLang="en-US" dirty="0" smtClean="0"/>
          </a:p>
          <a:p>
            <a:endParaRPr lang="en-US" altLang="en-US" dirty="0" smtClean="0"/>
          </a:p>
          <a:p>
            <a:endParaRPr lang="en-US" altLang="en-US" dirty="0"/>
          </a:p>
        </p:txBody>
      </p:sp>
    </p:spTree>
    <p:extLst>
      <p:ext uri="{BB962C8B-B14F-4D97-AF65-F5344CB8AC3E}">
        <p14:creationId xmlns:p14="http://schemas.microsoft.com/office/powerpoint/2010/main" val="286112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E3D8D-6571-4B26-9BB2-6D35305FA31C}" type="slidenum">
              <a:rPr lang="en-US" altLang="en-US"/>
              <a:pPr/>
              <a:t>11</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altLang="en-US" dirty="0" smtClean="0"/>
              <a:t>It is a promise,</a:t>
            </a:r>
            <a:r>
              <a:rPr lang="en-US" altLang="en-US" baseline="0" dirty="0" smtClean="0"/>
              <a:t> statement, or other representation that a thing has certain qualities.  Do you think warranties help improve product quality?  </a:t>
            </a:r>
            <a:r>
              <a:rPr lang="en-US" altLang="en-US" i="1" baseline="0" dirty="0" smtClean="0"/>
              <a:t>Since manufactures must repair any broken or ineffective products under a warranty, they are likely to make a better quality product.  </a:t>
            </a:r>
            <a:r>
              <a:rPr lang="en-US" altLang="en-US" i="0" baseline="0" dirty="0" smtClean="0"/>
              <a:t>Manufactures and sellers offer warranties as an incentive to buy their products.  </a:t>
            </a:r>
          </a:p>
          <a:p>
            <a:endParaRPr lang="en-US" altLang="en-US" i="0" baseline="0" dirty="0" smtClean="0"/>
          </a:p>
          <a:p>
            <a:r>
              <a:rPr lang="en-US" altLang="en-US" i="0" baseline="0" dirty="0" smtClean="0"/>
              <a:t>Why do you think the designs and labeling that go on product packages are so important?  </a:t>
            </a:r>
            <a:r>
              <a:rPr lang="en-US" altLang="en-US" i="1" baseline="0" dirty="0" smtClean="0"/>
              <a:t>Since photos and labels are considered a description or sample of goods, these are express warranties.  </a:t>
            </a:r>
            <a:endParaRPr lang="en-US" altLang="en-US" dirty="0"/>
          </a:p>
        </p:txBody>
      </p:sp>
    </p:spTree>
    <p:extLst>
      <p:ext uri="{BB962C8B-B14F-4D97-AF65-F5344CB8AC3E}">
        <p14:creationId xmlns:p14="http://schemas.microsoft.com/office/powerpoint/2010/main" val="981929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Resources/Ch_07.pdf" TargetMode="External"/><Relationship Id="rId5" Type="http://schemas.openxmlformats.org/officeDocument/2006/relationships/hyperlink" Target="../Assessments/Ch_07_Assessment.ppt" TargetMode="External"/><Relationship Id="rId4" Type="http://schemas.openxmlformats.org/officeDocument/2006/relationships/hyperlink" Target="http://www.glencoe.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95" name="Picture 23" descr="7 part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7 part 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13">
            <a:hlinkClick r:id="rId4"/>
          </p:cNvPr>
          <p:cNvSpPr>
            <a:spLocks noChangeArrowheads="1"/>
          </p:cNvSpPr>
          <p:nvPr userDrawn="1"/>
        </p:nvSpPr>
        <p:spPr bwMode="auto">
          <a:xfrm>
            <a:off x="5857875" y="180975"/>
            <a:ext cx="15144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6" name="Rectangle 14">
            <a:hlinkClick r:id="rId5" action="ppaction://hlinkpres?slideindex=1&amp;slidetitle="/>
          </p:cNvPr>
          <p:cNvSpPr>
            <a:spLocks noChangeArrowheads="1"/>
          </p:cNvSpPr>
          <p:nvPr userDrawn="1"/>
        </p:nvSpPr>
        <p:spPr bwMode="auto">
          <a:xfrm>
            <a:off x="4457700" y="171450"/>
            <a:ext cx="14192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7" name="Rectangle 15">
            <a:hlinkClick r:id="rId6" action="ppaction://hlinkfile"/>
          </p:cNvPr>
          <p:cNvSpPr>
            <a:spLocks noChangeArrowheads="1"/>
          </p:cNvSpPr>
          <p:nvPr userDrawn="1"/>
        </p:nvSpPr>
        <p:spPr bwMode="auto">
          <a:xfrm>
            <a:off x="2914650" y="180975"/>
            <a:ext cx="1533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Rectangle 16">
            <a:hlinkClick r:id="" action="ppaction://hlinkshowjump?jump=endshow"/>
          </p:cNvPr>
          <p:cNvSpPr>
            <a:spLocks noChangeArrowheads="1"/>
          </p:cNvSpPr>
          <p:nvPr userDrawn="1"/>
        </p:nvSpPr>
        <p:spPr bwMode="auto">
          <a:xfrm>
            <a:off x="7372350" y="180975"/>
            <a:ext cx="15906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96"/>
                                        </p:tgtEl>
                                        <p:attrNameLst>
                                          <p:attrName>style.visibility</p:attrName>
                                        </p:attrNameLst>
                                      </p:cBhvr>
                                      <p:to>
                                        <p:strVal val="visible"/>
                                      </p:to>
                                    </p:set>
                                    <p:animEffect transition="in" filter="fade">
                                      <p:cBhvr>
                                        <p:cTn id="7" dur="1000"/>
                                        <p:tgtEl>
                                          <p:spTgt spid="3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96082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8100"/>
            <a:ext cx="2076450" cy="6210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
            <a:ext cx="6076950" cy="621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181424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3362457"/>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42730433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948505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222443"/>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7027588"/>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13253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9418615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8941144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hyperlink" Target="http://www.glencoe.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Assessments/Ch_07_Assessment.ppt"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Resources/Ch_07.pdf"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6" name="Picture 22" descr="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667000" y="38100"/>
            <a:ext cx="6096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716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7" name="Rectangle 13">
            <a:hlinkClick r:id="rId14" action="ppaction://hlinkfile"/>
          </p:cNvPr>
          <p:cNvSpPr>
            <a:spLocks noChangeArrowheads="1"/>
          </p:cNvSpPr>
          <p:nvPr userDrawn="1"/>
        </p:nvSpPr>
        <p:spPr bwMode="auto">
          <a:xfrm>
            <a:off x="3009900"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 name="Rectangle 14">
            <a:hlinkClick r:id="rId15" action="ppaction://hlinkpres?slideindex=1&amp;slidetitle="/>
          </p:cNvPr>
          <p:cNvSpPr>
            <a:spLocks noChangeArrowheads="1"/>
          </p:cNvSpPr>
          <p:nvPr userDrawn="1"/>
        </p:nvSpPr>
        <p:spPr bwMode="auto">
          <a:xfrm>
            <a:off x="4486275"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 name="Rectangle 15">
            <a:hlinkClick r:id="rId16"/>
          </p:cNvPr>
          <p:cNvSpPr>
            <a:spLocks noChangeArrowheads="1"/>
          </p:cNvSpPr>
          <p:nvPr userDrawn="1"/>
        </p:nvSpPr>
        <p:spPr bwMode="auto">
          <a:xfrm>
            <a:off x="5962650"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Rectangle 16">
            <a:hlinkClick r:id="" action="ppaction://hlinkshowjump?jump=endshow"/>
          </p:cNvPr>
          <p:cNvSpPr>
            <a:spLocks noChangeArrowheads="1"/>
          </p:cNvSpPr>
          <p:nvPr userDrawn="1"/>
        </p:nvSpPr>
        <p:spPr bwMode="auto">
          <a:xfrm>
            <a:off x="7496175"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iming>
    <p:tnLst>
      <p:par>
        <p:cTn id="1" dur="indefinite" restart="never" nodeType="tmRoot"/>
      </p:par>
    </p:tnLst>
  </p:timing>
  <p:txStyles>
    <p:titleStyle>
      <a:lvl1pPr algn="l" rtl="0" fontAlgn="base">
        <a:spcBef>
          <a:spcPct val="0"/>
        </a:spcBef>
        <a:spcAft>
          <a:spcPct val="0"/>
        </a:spcAft>
        <a:defRPr sz="2000" b="1" kern="1200">
          <a:solidFill>
            <a:schemeClr val="bg1"/>
          </a:solidFill>
          <a:latin typeface="+mj-lt"/>
          <a:ea typeface="+mj-ea"/>
          <a:cs typeface="+mj-cs"/>
        </a:defRPr>
      </a:lvl1pPr>
      <a:lvl2pPr algn="l" rtl="0" fontAlgn="base">
        <a:spcBef>
          <a:spcPct val="0"/>
        </a:spcBef>
        <a:spcAft>
          <a:spcPct val="0"/>
        </a:spcAft>
        <a:defRPr sz="2000" b="1">
          <a:solidFill>
            <a:schemeClr val="bg1"/>
          </a:solidFill>
          <a:latin typeface="Arial" panose="020B0604020202020204" pitchFamily="34" charset="0"/>
        </a:defRPr>
      </a:lvl2pPr>
      <a:lvl3pPr algn="l" rtl="0" fontAlgn="base">
        <a:spcBef>
          <a:spcPct val="0"/>
        </a:spcBef>
        <a:spcAft>
          <a:spcPct val="0"/>
        </a:spcAft>
        <a:defRPr sz="2000" b="1">
          <a:solidFill>
            <a:schemeClr val="bg1"/>
          </a:solidFill>
          <a:latin typeface="Arial" panose="020B0604020202020204" pitchFamily="34" charset="0"/>
        </a:defRPr>
      </a:lvl3pPr>
      <a:lvl4pPr algn="l" rtl="0" fontAlgn="base">
        <a:spcBef>
          <a:spcPct val="0"/>
        </a:spcBef>
        <a:spcAft>
          <a:spcPct val="0"/>
        </a:spcAft>
        <a:defRPr sz="2000" b="1">
          <a:solidFill>
            <a:schemeClr val="bg1"/>
          </a:solidFill>
          <a:latin typeface="Arial" panose="020B0604020202020204" pitchFamily="34" charset="0"/>
        </a:defRPr>
      </a:lvl4pPr>
      <a:lvl5pPr algn="l" rtl="0" fontAlgn="base">
        <a:spcBef>
          <a:spcPct val="0"/>
        </a:spcBef>
        <a:spcAft>
          <a:spcPct val="0"/>
        </a:spcAft>
        <a:defRPr sz="2000" b="1">
          <a:solidFill>
            <a:schemeClr val="bg1"/>
          </a:solidFill>
          <a:latin typeface="Arial" panose="020B0604020202020204" pitchFamily="34" charset="0"/>
        </a:defRPr>
      </a:lvl5pPr>
      <a:lvl6pPr marL="457200" algn="l" rtl="0" fontAlgn="base">
        <a:spcBef>
          <a:spcPct val="0"/>
        </a:spcBef>
        <a:spcAft>
          <a:spcPct val="0"/>
        </a:spcAft>
        <a:defRPr sz="2000" b="1">
          <a:solidFill>
            <a:schemeClr val="bg1"/>
          </a:solidFill>
          <a:latin typeface="Arial" panose="020B0604020202020204" pitchFamily="34" charset="0"/>
        </a:defRPr>
      </a:lvl6pPr>
      <a:lvl7pPr marL="914400" algn="l" rtl="0" fontAlgn="base">
        <a:spcBef>
          <a:spcPct val="0"/>
        </a:spcBef>
        <a:spcAft>
          <a:spcPct val="0"/>
        </a:spcAft>
        <a:defRPr sz="2000" b="1">
          <a:solidFill>
            <a:schemeClr val="bg1"/>
          </a:solidFill>
          <a:latin typeface="Arial" panose="020B0604020202020204" pitchFamily="34" charset="0"/>
        </a:defRPr>
      </a:lvl7pPr>
      <a:lvl8pPr marL="1371600" algn="l" rtl="0" fontAlgn="base">
        <a:spcBef>
          <a:spcPct val="0"/>
        </a:spcBef>
        <a:spcAft>
          <a:spcPct val="0"/>
        </a:spcAft>
        <a:defRPr sz="2000" b="1">
          <a:solidFill>
            <a:schemeClr val="bg1"/>
          </a:solidFill>
          <a:latin typeface="Arial" panose="020B0604020202020204" pitchFamily="34" charset="0"/>
        </a:defRPr>
      </a:lvl8pPr>
      <a:lvl9pPr marL="1828800" algn="l" rtl="0" fontAlgn="base">
        <a:spcBef>
          <a:spcPct val="0"/>
        </a:spcBef>
        <a:spcAft>
          <a:spcPct val="0"/>
        </a:spcAft>
        <a:defRPr sz="2000" b="1">
          <a:solidFill>
            <a:schemeClr val="bg1"/>
          </a:solidFill>
          <a:latin typeface="Arial" panose="020B0604020202020204" pitchFamily="34" charset="0"/>
        </a:defRPr>
      </a:lvl9pPr>
    </p:titleStyle>
    <p:bodyStyle>
      <a:lvl1pPr marL="457200" indent="-457200" algn="l" rtl="0" fontAlgn="base">
        <a:lnSpc>
          <a:spcPct val="105000"/>
        </a:lnSpc>
        <a:spcBef>
          <a:spcPct val="80000"/>
        </a:spcBef>
        <a:spcAft>
          <a:spcPct val="0"/>
        </a:spcAft>
        <a:buBlip>
          <a:blip r:embed="rId17"/>
        </a:buBlip>
        <a:defRPr sz="3200" kern="1200">
          <a:solidFill>
            <a:schemeClr val="tx1"/>
          </a:solidFill>
          <a:latin typeface="+mn-lt"/>
          <a:ea typeface="+mn-ea"/>
          <a:cs typeface="+mn-cs"/>
        </a:defRPr>
      </a:lvl1pPr>
      <a:lvl2pPr marL="914400" indent="-342900" algn="l" rtl="0" fontAlgn="base">
        <a:lnSpc>
          <a:spcPct val="105000"/>
        </a:lnSpc>
        <a:spcBef>
          <a:spcPct val="80000"/>
        </a:spcBef>
        <a:spcAft>
          <a:spcPct val="0"/>
        </a:spcAft>
        <a:buFont typeface="Arial" panose="020B0604020202020204" pitchFamily="34" charset="0"/>
        <a:buChar char="–"/>
        <a:defRPr sz="2800" kern="1200">
          <a:solidFill>
            <a:schemeClr val="tx1"/>
          </a:solidFill>
          <a:latin typeface="+mn-lt"/>
          <a:ea typeface="+mn-ea"/>
          <a:cs typeface="+mn-cs"/>
        </a:defRPr>
      </a:lvl2pPr>
      <a:lvl3pPr marL="1257300" indent="-228600" algn="l" rtl="0" fontAlgn="base">
        <a:lnSpc>
          <a:spcPct val="105000"/>
        </a:lnSpc>
        <a:spcBef>
          <a:spcPct val="80000"/>
        </a:spcBef>
        <a:spcAft>
          <a:spcPct val="0"/>
        </a:spcAft>
        <a:buChar char="•"/>
        <a:defRPr sz="2400" kern="1200">
          <a:solidFill>
            <a:schemeClr val="tx1"/>
          </a:solidFill>
          <a:latin typeface="+mn-lt"/>
          <a:ea typeface="+mn-ea"/>
          <a:cs typeface="+mn-cs"/>
        </a:defRPr>
      </a:lvl3pPr>
      <a:lvl4pPr marL="1600200" indent="-228600" algn="l" rtl="0" fontAlgn="base">
        <a:lnSpc>
          <a:spcPct val="105000"/>
        </a:lnSpc>
        <a:spcBef>
          <a:spcPct val="80000"/>
        </a:spcBef>
        <a:spcAft>
          <a:spcPct val="0"/>
        </a:spcAft>
        <a:buChar char="–"/>
        <a:defRPr sz="2000" kern="1200">
          <a:solidFill>
            <a:schemeClr val="tx1"/>
          </a:solidFill>
          <a:latin typeface="+mn-lt"/>
          <a:ea typeface="+mn-ea"/>
          <a:cs typeface="+mn-cs"/>
        </a:defRPr>
      </a:lvl4pPr>
      <a:lvl5pPr marL="2057400" indent="-228600" algn="l" rtl="0" fontAlgn="base">
        <a:lnSpc>
          <a:spcPct val="105000"/>
        </a:lnSpc>
        <a:spcBef>
          <a:spcPct val="8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jpeg"/><Relationship Id="rId5" Type="http://schemas.openxmlformats.org/officeDocument/2006/relationships/hyperlink" Target="http://www.bbb.org/richmond/"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hyperlink" Target="http://www.recalls.gov/" TargetMode="Externa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hyperlink" Target="http://www.usa.gov/directory/stateconsumer/virginia.shtml" TargetMode="Externa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2133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4867"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Bait and switch is when a business </a:t>
            </a:r>
            <a:r>
              <a:rPr lang="en-US" altLang="en-US" u="sng" dirty="0"/>
              <a:t>lures</a:t>
            </a:r>
            <a:r>
              <a:rPr lang="en-US" altLang="en-US" dirty="0"/>
              <a:t> you into a store with a great bargain that doesn’t really exist, and then tries to sell you something else more expensive.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11165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ChangeArrowheads="1"/>
          </p:cNvSpPr>
          <p:nvPr/>
        </p:nvSpPr>
        <p:spPr bwMode="auto">
          <a:xfrm>
            <a:off x="895350" y="2905125"/>
            <a:ext cx="178117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890" name="Rectangle 2"/>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5891"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An important form of </a:t>
            </a:r>
            <a:r>
              <a:rPr lang="en-US" altLang="en-US" u="sng" dirty="0"/>
              <a:t>protection</a:t>
            </a:r>
            <a:r>
              <a:rPr lang="en-US" altLang="en-US" dirty="0"/>
              <a:t> consumers have in a sales contract is a warranty.</a:t>
            </a:r>
          </a:p>
          <a:p>
            <a:pPr marL="0" indent="0">
              <a:buFontTx/>
              <a:buNone/>
            </a:pPr>
            <a:r>
              <a:rPr lang="en-US" altLang="en-US" dirty="0"/>
              <a:t>A </a:t>
            </a:r>
            <a:r>
              <a:rPr lang="en-US" altLang="en-US" b="1" dirty="0"/>
              <a:t>warranty</a:t>
            </a:r>
            <a:r>
              <a:rPr lang="en-US" altLang="en-US" dirty="0"/>
              <a:t> is a guarantee by a seller to the buyer that a product will </a:t>
            </a:r>
            <a:r>
              <a:rPr lang="en-US" altLang="en-US" u="sng" dirty="0"/>
              <a:t>perform</a:t>
            </a:r>
            <a:r>
              <a:rPr lang="en-US" altLang="en-US" dirty="0"/>
              <a:t> as promised.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4974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descr="2 boxes from 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1304925"/>
            <a:ext cx="7467600" cy="4764088"/>
          </a:xfrm>
          <a:prstGeom prst="rect">
            <a:avLst/>
          </a:prstGeom>
          <a:noFill/>
          <a:extLst>
            <a:ext uri="{909E8E84-426E-40DD-AFC4-6F175D3DCCD1}">
              <a14:hiddenFill xmlns:a14="http://schemas.microsoft.com/office/drawing/2010/main">
                <a:solidFill>
                  <a:srgbClr val="FFFFFF"/>
                </a:solidFill>
              </a14:hiddenFill>
            </a:ext>
          </a:extLst>
        </p:spPr>
      </p:pic>
      <p:sp>
        <p:nvSpPr>
          <p:cNvPr id="166915" name="Rectangle 3"/>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6919" name="Rectangle 7"/>
          <p:cNvSpPr>
            <a:spLocks noChangeArrowheads="1"/>
          </p:cNvSpPr>
          <p:nvPr/>
        </p:nvSpPr>
        <p:spPr bwMode="auto">
          <a:xfrm>
            <a:off x="1019175" y="2665413"/>
            <a:ext cx="21145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0" b="1" dirty="0"/>
              <a:t>There are </a:t>
            </a:r>
            <a:r>
              <a:rPr lang="en-US" altLang="en-US" sz="3000" b="1" u="sng" dirty="0"/>
              <a:t>two</a:t>
            </a:r>
            <a:r>
              <a:rPr lang="en-US" altLang="en-US" sz="3000" b="1" dirty="0"/>
              <a:t> basic types of warranties</a:t>
            </a:r>
          </a:p>
        </p:txBody>
      </p:sp>
      <p:sp>
        <p:nvSpPr>
          <p:cNvPr id="166920" name="Rectangle 8"/>
          <p:cNvSpPr>
            <a:spLocks noChangeArrowheads="1"/>
          </p:cNvSpPr>
          <p:nvPr/>
        </p:nvSpPr>
        <p:spPr bwMode="auto">
          <a:xfrm>
            <a:off x="6137275" y="1806575"/>
            <a:ext cx="1717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express</a:t>
            </a:r>
          </a:p>
        </p:txBody>
      </p:sp>
      <p:sp>
        <p:nvSpPr>
          <p:cNvPr id="166921" name="Rectangle 9"/>
          <p:cNvSpPr>
            <a:spLocks noChangeArrowheads="1"/>
          </p:cNvSpPr>
          <p:nvPr/>
        </p:nvSpPr>
        <p:spPr bwMode="auto">
          <a:xfrm>
            <a:off x="6251575" y="4892675"/>
            <a:ext cx="1604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implied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55301">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0" fill="hold" grpId="0" nodeType="withEffect">
                                  <p:stCondLst>
                                    <p:cond delay="0"/>
                                  </p:stCondLst>
                                  <p:childTnLst>
                                    <p:set>
                                      <p:cBhvr>
                                        <p:cTn id="8" dur="1" fill="hold">
                                          <p:stCondLst>
                                            <p:cond delay="0"/>
                                          </p:stCondLst>
                                        </p:cTn>
                                        <p:tgtEl>
                                          <p:spTgt spid="166920"/>
                                        </p:tgtEl>
                                        <p:attrNameLst>
                                          <p:attrName>style.visibility</p:attrName>
                                        </p:attrNameLst>
                                      </p:cBhvr>
                                      <p:to>
                                        <p:strVal val="visible"/>
                                      </p:to>
                                    </p:set>
                                    <p:anim calcmode="lin" valueType="num">
                                      <p:cBhvr>
                                        <p:cTn id="9" dur="500" fill="hold"/>
                                        <p:tgtEl>
                                          <p:spTgt spid="166920"/>
                                        </p:tgtEl>
                                        <p:attrNameLst>
                                          <p:attrName>ppt_w</p:attrName>
                                        </p:attrNameLst>
                                      </p:cBhvr>
                                      <p:tavLst>
                                        <p:tav tm="0">
                                          <p:val>
                                            <p:fltVal val="0"/>
                                          </p:val>
                                        </p:tav>
                                        <p:tav tm="100000">
                                          <p:val>
                                            <p:strVal val="#ppt_w"/>
                                          </p:val>
                                        </p:tav>
                                      </p:tavLst>
                                    </p:anim>
                                    <p:anim calcmode="lin" valueType="num">
                                      <p:cBhvr>
                                        <p:cTn id="10" dur="500" fill="hold"/>
                                        <p:tgtEl>
                                          <p:spTgt spid="166920"/>
                                        </p:tgtEl>
                                        <p:attrNameLst>
                                          <p:attrName>ppt_h</p:attrName>
                                        </p:attrNameLst>
                                      </p:cBhvr>
                                      <p:tavLst>
                                        <p:tav tm="0">
                                          <p:val>
                                            <p:fltVal val="0"/>
                                          </p:val>
                                        </p:tav>
                                        <p:tav tm="100000">
                                          <p:val>
                                            <p:strVal val="#ppt_h"/>
                                          </p:val>
                                        </p:tav>
                                      </p:tavLst>
                                    </p:anim>
                                    <p:animEffect transition="in" filter="fade">
                                      <p:cBhvr>
                                        <p:cTn id="11" dur="500"/>
                                        <p:tgtEl>
                                          <p:spTgt spid="166920"/>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166921"/>
                                        </p:tgtEl>
                                        <p:attrNameLst>
                                          <p:attrName>style.visibility</p:attrName>
                                        </p:attrNameLst>
                                      </p:cBhvr>
                                      <p:to>
                                        <p:strVal val="visible"/>
                                      </p:to>
                                    </p:set>
                                    <p:anim calcmode="lin" valueType="num">
                                      <p:cBhvr>
                                        <p:cTn id="14" dur="500" fill="hold"/>
                                        <p:tgtEl>
                                          <p:spTgt spid="166921"/>
                                        </p:tgtEl>
                                        <p:attrNameLst>
                                          <p:attrName>ppt_w</p:attrName>
                                        </p:attrNameLst>
                                      </p:cBhvr>
                                      <p:tavLst>
                                        <p:tav tm="0">
                                          <p:val>
                                            <p:fltVal val="0"/>
                                          </p:val>
                                        </p:tav>
                                        <p:tav tm="100000">
                                          <p:val>
                                            <p:strVal val="#ppt_w"/>
                                          </p:val>
                                        </p:tav>
                                      </p:tavLst>
                                    </p:anim>
                                    <p:anim calcmode="lin" valueType="num">
                                      <p:cBhvr>
                                        <p:cTn id="15" dur="500" fill="hold"/>
                                        <p:tgtEl>
                                          <p:spTgt spid="166921"/>
                                        </p:tgtEl>
                                        <p:attrNameLst>
                                          <p:attrName>ppt_h</p:attrName>
                                        </p:attrNameLst>
                                      </p:cBhvr>
                                      <p:tavLst>
                                        <p:tav tm="0">
                                          <p:val>
                                            <p:fltVal val="0"/>
                                          </p:val>
                                        </p:tav>
                                        <p:tav tm="100000">
                                          <p:val>
                                            <p:strVal val="#ppt_h"/>
                                          </p:val>
                                        </p:tav>
                                      </p:tavLst>
                                    </p:anim>
                                    <p:animEffect transition="in" filter="fade">
                                      <p:cBhvr>
                                        <p:cTn id="16" dur="500"/>
                                        <p:tgtEl>
                                          <p:spTgt spid="1669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66920" grpId="0"/>
      <p:bldP spid="1669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1" name="Rectangle 5"/>
          <p:cNvSpPr>
            <a:spLocks noChangeArrowheads="1"/>
          </p:cNvSpPr>
          <p:nvPr/>
        </p:nvSpPr>
        <p:spPr bwMode="auto">
          <a:xfrm>
            <a:off x="1143000" y="1495425"/>
            <a:ext cx="340995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42" name="Rectangle 6"/>
          <p:cNvSpPr>
            <a:spLocks noChangeArrowheads="1"/>
          </p:cNvSpPr>
          <p:nvPr/>
        </p:nvSpPr>
        <p:spPr bwMode="auto">
          <a:xfrm>
            <a:off x="1143000" y="3400425"/>
            <a:ext cx="329565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39" name="Rectangle 3"/>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7940" name="Rectangle 4"/>
          <p:cNvSpPr>
            <a:spLocks noGrp="1" noChangeArrowheads="1"/>
          </p:cNvSpPr>
          <p:nvPr>
            <p:ph type="body" idx="1"/>
          </p:nvPr>
        </p:nvSpPr>
        <p:spPr>
          <a:xfrm>
            <a:off x="457200" y="1371600"/>
            <a:ext cx="7896225" cy="4876800"/>
          </a:xfrm>
        </p:spPr>
        <p:txBody>
          <a:bodyPr/>
          <a:lstStyle/>
          <a:p>
            <a:pPr marL="0" indent="0">
              <a:buFontTx/>
              <a:buNone/>
            </a:pPr>
            <a:r>
              <a:rPr lang="en-US" altLang="en-US" dirty="0"/>
              <a:t>An </a:t>
            </a:r>
            <a:r>
              <a:rPr lang="en-US" altLang="en-US" b="1" dirty="0"/>
              <a:t>express warranty</a:t>
            </a:r>
            <a:r>
              <a:rPr lang="en-US" altLang="en-US" dirty="0"/>
              <a:t> is a statement, promise, or representation made by the seller about the </a:t>
            </a:r>
            <a:r>
              <a:rPr lang="en-US" altLang="en-US" u="sng" dirty="0"/>
              <a:t>quality</a:t>
            </a:r>
            <a:r>
              <a:rPr lang="en-US" altLang="en-US" dirty="0"/>
              <a:t> of a product.</a:t>
            </a:r>
          </a:p>
          <a:p>
            <a:pPr marL="0" indent="0">
              <a:buFontTx/>
              <a:buNone/>
            </a:pPr>
            <a:r>
              <a:rPr lang="en-US" altLang="en-US" dirty="0"/>
              <a:t>An </a:t>
            </a:r>
            <a:r>
              <a:rPr lang="en-US" altLang="en-US" b="1" dirty="0"/>
              <a:t>implied warranty</a:t>
            </a:r>
            <a:r>
              <a:rPr lang="en-US" altLang="en-US" dirty="0"/>
              <a:t> is a guarantee </a:t>
            </a:r>
            <a:r>
              <a:rPr lang="en-US" altLang="en-US" u="sng" dirty="0"/>
              <a:t>required</a:t>
            </a:r>
            <a:r>
              <a:rPr lang="en-US" altLang="en-US" dirty="0"/>
              <a:t> by law.</a:t>
            </a:r>
          </a:p>
          <a:p>
            <a:pPr marL="0" indent="0">
              <a:buFontTx/>
              <a:buNone/>
            </a:pPr>
            <a:endParaRPr lang="en-US" altLang="en-US" dirty="0"/>
          </a:p>
        </p:txBody>
      </p:sp>
      <p:pic>
        <p:nvPicPr>
          <p:cNvPr id="7" name="Picture 2" descr="https://sp.yimg.com/ib/th?id=HN.608043532794857212&amp;pid=15.1&amp;P=0">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1136" y="4310303"/>
            <a:ext cx="1260475" cy="178369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82000" y="6096000"/>
            <a:ext cx="609600" cy="609600"/>
          </a:xfrm>
          <a:prstGeom prst="rect">
            <a:avLst/>
          </a:prstGeom>
        </p:spPr>
      </p:pic>
    </p:spTree>
  </p:cSld>
  <p:clrMapOvr>
    <a:masterClrMapping/>
  </p:clrMapOvr>
  <p:transition advTm="7895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6" name="Rectangle 6"/>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8967" name="Rectangle 7"/>
          <p:cNvSpPr>
            <a:spLocks noGrp="1" noChangeArrowheads="1"/>
          </p:cNvSpPr>
          <p:nvPr>
            <p:ph type="body" idx="1"/>
          </p:nvPr>
        </p:nvSpPr>
        <p:spPr/>
        <p:txBody>
          <a:bodyPr/>
          <a:lstStyle/>
          <a:p>
            <a:pPr marL="514350" indent="-514350">
              <a:buFontTx/>
              <a:buNone/>
            </a:pPr>
            <a:r>
              <a:rPr lang="en-US" altLang="en-US" dirty="0"/>
              <a:t>A </a:t>
            </a:r>
            <a:r>
              <a:rPr lang="en-US" altLang="en-US" u="sng" dirty="0"/>
              <a:t>written</a:t>
            </a:r>
            <a:r>
              <a:rPr lang="en-US" altLang="en-US" dirty="0"/>
              <a:t> warranty may be either </a:t>
            </a:r>
          </a:p>
          <a:p>
            <a:pPr marL="514350" indent="-514350"/>
            <a:r>
              <a:rPr lang="en-US" altLang="en-US" dirty="0"/>
              <a:t>a full warranty </a:t>
            </a:r>
          </a:p>
          <a:p>
            <a:pPr marL="514350" indent="-514350"/>
            <a:r>
              <a:rPr lang="en-US" altLang="en-US" dirty="0"/>
              <a:t>a limited warranty</a:t>
            </a:r>
          </a:p>
        </p:txBody>
      </p:sp>
      <p:pic>
        <p:nvPicPr>
          <p:cNvPr id="4" name="Picture 2" descr="http://www.s-5.com/snow/resources/Warranty-sam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070604"/>
            <a:ext cx="2819400" cy="201587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545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895350" y="1495425"/>
            <a:ext cx="252412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988" name="Rectangle 4"/>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9989" name="Rectangle 5"/>
          <p:cNvSpPr>
            <a:spLocks noGrp="1" noChangeArrowheads="1"/>
          </p:cNvSpPr>
          <p:nvPr>
            <p:ph type="body" idx="1"/>
          </p:nvPr>
        </p:nvSpPr>
        <p:spPr>
          <a:xfrm>
            <a:off x="457200" y="1371600"/>
            <a:ext cx="7896225" cy="4876800"/>
          </a:xfrm>
        </p:spPr>
        <p:txBody>
          <a:bodyPr/>
          <a:lstStyle/>
          <a:p>
            <a:pPr marL="0" indent="0">
              <a:buFontTx/>
              <a:buNone/>
            </a:pPr>
            <a:r>
              <a:rPr lang="en-US" altLang="en-US" dirty="0"/>
              <a:t>A </a:t>
            </a:r>
            <a:r>
              <a:rPr lang="en-US" altLang="en-US" b="1" dirty="0"/>
              <a:t>full warranty</a:t>
            </a:r>
            <a:r>
              <a:rPr lang="en-US" altLang="en-US" dirty="0"/>
              <a:t> is a guarantee that a defective product will be repaired or replaced </a:t>
            </a:r>
            <a:r>
              <a:rPr lang="en-US" altLang="en-US" u="sng" dirty="0"/>
              <a:t>without</a:t>
            </a:r>
            <a:r>
              <a:rPr lang="en-US" altLang="en-US" dirty="0"/>
              <a:t> charge within a reasonable period of time.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1727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895350" y="1495425"/>
            <a:ext cx="32004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1" name="Rectangle 3"/>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71012" name="Rectangle 4"/>
          <p:cNvSpPr>
            <a:spLocks noGrp="1" noChangeArrowheads="1"/>
          </p:cNvSpPr>
          <p:nvPr>
            <p:ph type="body" idx="1"/>
          </p:nvPr>
        </p:nvSpPr>
        <p:spPr>
          <a:xfrm>
            <a:off x="457200" y="1371600"/>
            <a:ext cx="7896225" cy="4876800"/>
          </a:xfrm>
        </p:spPr>
        <p:txBody>
          <a:bodyPr/>
          <a:lstStyle/>
          <a:p>
            <a:pPr marL="0" indent="0">
              <a:buFontTx/>
              <a:buNone/>
            </a:pPr>
            <a:r>
              <a:rPr lang="en-US" altLang="en-US" dirty="0"/>
              <a:t>A </a:t>
            </a:r>
            <a:r>
              <a:rPr lang="en-US" altLang="en-US" b="1" dirty="0"/>
              <a:t>limited warranty</a:t>
            </a:r>
            <a:r>
              <a:rPr lang="en-US" altLang="en-US" dirty="0"/>
              <a:t> is a warranty that has certain </a:t>
            </a:r>
            <a:r>
              <a:rPr lang="en-US" altLang="en-US" u="sng" dirty="0"/>
              <a:t>limitations</a:t>
            </a:r>
            <a:r>
              <a:rPr lang="en-US" altLang="en-US" dirty="0"/>
              <a:t> and does not provide the coverage of a full warranty. </a:t>
            </a:r>
          </a:p>
          <a:p>
            <a:pPr marL="0" indent="0">
              <a:buFontTx/>
              <a:buNone/>
            </a:pPr>
            <a:r>
              <a:rPr lang="en-US" altLang="en-US" dirty="0"/>
              <a:t>A limited warranty might cover only parts and not labor.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6250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next button">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5781675"/>
            <a:ext cx="2114550" cy="725488"/>
          </a:xfrm>
          <a:prstGeom prst="rect">
            <a:avLst/>
          </a:prstGeom>
          <a:noFill/>
          <a:extLst>
            <a:ext uri="{909E8E84-426E-40DD-AFC4-6F175D3DCCD1}">
              <a14:hiddenFill xmlns:a14="http://schemas.microsoft.com/office/drawing/2010/main">
                <a:solidFill>
                  <a:srgbClr val="FFFFFF"/>
                </a:solidFill>
              </a14:hiddenFill>
            </a:ext>
          </a:extLst>
        </p:spPr>
      </p:pic>
      <p:sp>
        <p:nvSpPr>
          <p:cNvPr id="35857" name="Text Box 17"/>
          <p:cNvSpPr txBox="1">
            <a:spLocks noChangeArrowheads="1"/>
          </p:cNvSpPr>
          <p:nvPr/>
        </p:nvSpPr>
        <p:spPr bwMode="auto">
          <a:xfrm>
            <a:off x="5534025" y="895350"/>
            <a:ext cx="3178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rgbClr val="FFCC00"/>
                </a:solidFill>
              </a:rPr>
              <a:t>Chapter 7</a:t>
            </a:r>
            <a:br>
              <a:rPr lang="en-US" altLang="en-US" sz="4000" b="1">
                <a:solidFill>
                  <a:srgbClr val="FFCC00"/>
                </a:solidFill>
              </a:rPr>
            </a:br>
            <a:r>
              <a:rPr lang="en-US" altLang="en-US" sz="4000" b="1">
                <a:solidFill>
                  <a:srgbClr val="FFCC00"/>
                </a:solidFill>
              </a:rPr>
              <a:t>Assessment</a:t>
            </a:r>
          </a:p>
        </p:txBody>
      </p:sp>
      <p:sp>
        <p:nvSpPr>
          <p:cNvPr id="35858" name="Text Box 18"/>
          <p:cNvSpPr txBox="1">
            <a:spLocks noChangeArrowheads="1"/>
          </p:cNvSpPr>
          <p:nvPr/>
        </p:nvSpPr>
        <p:spPr bwMode="auto">
          <a:xfrm>
            <a:off x="5534025" y="2305050"/>
            <a:ext cx="26955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chemeClr val="bg1"/>
                </a:solidFill>
              </a:rPr>
              <a:t>Consumer</a:t>
            </a:r>
            <a:br>
              <a:rPr lang="en-US" altLang="en-US" sz="4000" b="1">
                <a:solidFill>
                  <a:schemeClr val="bg1"/>
                </a:solidFill>
              </a:rPr>
            </a:br>
            <a:r>
              <a:rPr lang="en-US" altLang="en-US" sz="4000" b="1">
                <a:solidFill>
                  <a:schemeClr val="bg1"/>
                </a:solidFill>
              </a:rPr>
              <a:t>Law and</a:t>
            </a:r>
            <a:br>
              <a:rPr lang="en-US" altLang="en-US" sz="4000" b="1">
                <a:solidFill>
                  <a:schemeClr val="bg1"/>
                </a:solidFill>
              </a:rPr>
            </a:br>
            <a:r>
              <a:rPr lang="en-US" altLang="en-US" sz="4000" b="1">
                <a:solidFill>
                  <a:schemeClr val="bg1"/>
                </a:solidFill>
              </a:rPr>
              <a:t>Contracts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53002659"/>
      </p:ext>
    </p:extLst>
  </p:cSld>
  <p:clrMapOvr>
    <a:masterClrMapping/>
  </p:clrMapOvr>
  <p:transition advTm="872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PQuestion"/>
          <p:cNvSpPr>
            <a:spLocks noGrp="1" noChangeArrowheads="1"/>
          </p:cNvSpPr>
          <p:nvPr>
            <p:ph type="title"/>
          </p:nvPr>
        </p:nvSpPr>
        <p:spPr>
          <a:xfrm>
            <a:off x="533400" y="1533525"/>
            <a:ext cx="8177213" cy="1066800"/>
          </a:xfrm>
        </p:spPr>
        <p:txBody>
          <a:bodyPr/>
          <a:lstStyle/>
          <a:p>
            <a:r>
              <a:rPr lang="en-US" altLang="en-US" sz="2800" dirty="0" smtClean="0">
                <a:solidFill>
                  <a:schemeClr val="tx1"/>
                </a:solidFill>
              </a:rPr>
              <a:t>1. Business </a:t>
            </a:r>
            <a:r>
              <a:rPr lang="en-US" altLang="en-US" sz="2800" dirty="0">
                <a:solidFill>
                  <a:schemeClr val="tx1"/>
                </a:solidFill>
              </a:rPr>
              <a:t>that crosses state lines is called:</a:t>
            </a:r>
          </a:p>
        </p:txBody>
      </p:sp>
      <p:sp>
        <p:nvSpPr>
          <p:cNvPr id="74755" name="TPAnswers"/>
          <p:cNvSpPr>
            <a:spLocks noGrp="1" noChangeArrowheads="1"/>
          </p:cNvSpPr>
          <p:nvPr>
            <p:ph type="body" idx="1"/>
            <p:custDataLst>
              <p:tags r:id="rId2"/>
            </p:custDataLst>
          </p:nvPr>
        </p:nvSpPr>
        <p:spPr>
          <a:xfrm>
            <a:off x="457200" y="2806700"/>
            <a:ext cx="8164513" cy="3429000"/>
          </a:xfrm>
        </p:spPr>
        <p:txBody>
          <a:bodyPr/>
          <a:lstStyle/>
          <a:p>
            <a:pPr marL="971550" lvl="1" indent="-514350">
              <a:lnSpc>
                <a:spcPct val="100000"/>
              </a:lnSpc>
              <a:spcBef>
                <a:spcPct val="20000"/>
              </a:spcBef>
              <a:buFont typeface="+mj-lt"/>
              <a:buAutoNum type="alphaLcPeriod"/>
            </a:pPr>
            <a:r>
              <a:rPr lang="en-US" altLang="en-US" dirty="0"/>
              <a:t>intrastate commerce</a:t>
            </a:r>
          </a:p>
          <a:p>
            <a:pPr marL="971550" lvl="1" indent="-514350">
              <a:lnSpc>
                <a:spcPct val="100000"/>
              </a:lnSpc>
              <a:spcBef>
                <a:spcPct val="20000"/>
              </a:spcBef>
              <a:buFont typeface="+mj-lt"/>
              <a:buAutoNum type="alphaLcPeriod"/>
            </a:pPr>
            <a:r>
              <a:rPr lang="en-US" altLang="en-US" dirty="0"/>
              <a:t>interstate commerce</a:t>
            </a:r>
          </a:p>
          <a:p>
            <a:pPr marL="971550" lvl="1" indent="-514350">
              <a:lnSpc>
                <a:spcPct val="100000"/>
              </a:lnSpc>
              <a:spcBef>
                <a:spcPct val="20000"/>
              </a:spcBef>
              <a:buFont typeface="+mj-lt"/>
              <a:buAutoNum type="alphaLcPeriod"/>
            </a:pPr>
            <a:r>
              <a:rPr lang="en-US" altLang="en-US" dirty="0"/>
              <a:t>the Federal Trade Commission</a:t>
            </a:r>
          </a:p>
          <a:p>
            <a:pPr marL="971550" lvl="1" indent="-514350">
              <a:lnSpc>
                <a:spcPct val="100000"/>
              </a:lnSpc>
              <a:spcBef>
                <a:spcPct val="20000"/>
              </a:spcBef>
              <a:buFont typeface="+mj-lt"/>
              <a:buAutoNum type="alphaLcPeriod"/>
            </a:pPr>
            <a:r>
              <a:rPr lang="en-US" altLang="en-US" dirty="0"/>
              <a:t>The Department of Consumer Affairs</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27390681"/>
      </p:ext>
    </p:extLst>
  </p:cSld>
  <p:clrMapOvr>
    <a:masterClrMapping/>
  </p:clrMapOvr>
  <p:transition advTm="2807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PQuestion"/>
          <p:cNvSpPr>
            <a:spLocks noGrp="1" noChangeArrowheads="1"/>
          </p:cNvSpPr>
          <p:nvPr>
            <p:ph type="title"/>
          </p:nvPr>
        </p:nvSpPr>
        <p:spPr>
          <a:xfrm>
            <a:off x="533400" y="1533525"/>
            <a:ext cx="8194675" cy="1066800"/>
          </a:xfrm>
        </p:spPr>
        <p:txBody>
          <a:bodyPr/>
          <a:lstStyle/>
          <a:p>
            <a:r>
              <a:rPr lang="en-US" altLang="en-US" sz="2800" dirty="0" smtClean="0">
                <a:solidFill>
                  <a:schemeClr val="tx1"/>
                </a:solidFill>
              </a:rPr>
              <a:t>2. A </a:t>
            </a:r>
            <a:r>
              <a:rPr lang="en-US" altLang="en-US" sz="2800" dirty="0">
                <a:solidFill>
                  <a:schemeClr val="tx1"/>
                </a:solidFill>
              </a:rPr>
              <a:t>warranty is a guarantee by a buyer to a seller.</a:t>
            </a:r>
          </a:p>
        </p:txBody>
      </p:sp>
      <p:sp>
        <p:nvSpPr>
          <p:cNvPr id="75779" name="TPAnswers"/>
          <p:cNvSpPr>
            <a:spLocks noGrp="1" noChangeArrowheads="1"/>
          </p:cNvSpPr>
          <p:nvPr>
            <p:ph type="body" idx="1"/>
            <p:custDataLst>
              <p:tags r:id="rId2"/>
            </p:custDataLst>
          </p:nvPr>
        </p:nvSpPr>
        <p:spPr>
          <a:xfrm>
            <a:off x="457200" y="2921000"/>
            <a:ext cx="4114800" cy="3429000"/>
          </a:xfrm>
        </p:spPr>
        <p:txBody>
          <a:bodyPr/>
          <a:lstStyle/>
          <a:p>
            <a:pPr marL="0" indent="0">
              <a:lnSpc>
                <a:spcPct val="100000"/>
              </a:lnSpc>
              <a:spcBef>
                <a:spcPct val="20000"/>
              </a:spcBef>
              <a:buNone/>
            </a:pPr>
            <a:r>
              <a:rPr lang="en-US" altLang="en-US" dirty="0" smtClean="0"/>
              <a:t>True or False</a:t>
            </a:r>
            <a:endParaRPr lang="en-US" alt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66881590"/>
      </p:ext>
    </p:extLst>
  </p:cSld>
  <p:clrMapOvr>
    <a:masterClrMapping/>
  </p:clrMapOvr>
  <p:transition advTm="1446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sp.yimg.com/ib/th?id=HN.608053845009368199&amp;pid=15.1&amp;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44" y="958515"/>
            <a:ext cx="3451639" cy="22418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p.yimg.com/ib/th?id=HN.608037919265850924&amp;pid=15.1&amp;P=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5500" y="773865"/>
            <a:ext cx="28575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gate Palmolive Company ran this paper advertisement that came from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499" y="3332746"/>
            <a:ext cx="2232501" cy="3124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Legal Framework of Comparative Advertis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3029" y="3200400"/>
            <a:ext cx="27146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2750587"/>
      </p:ext>
    </p:extLst>
  </p:cSld>
  <p:clrMapOvr>
    <a:masterClrMapping/>
  </p:clrMapOvr>
  <p:transition advTm="9206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PQuestion"/>
          <p:cNvSpPr>
            <a:spLocks noGrp="1" noChangeArrowheads="1"/>
          </p:cNvSpPr>
          <p:nvPr>
            <p:ph type="title"/>
          </p:nvPr>
        </p:nvSpPr>
        <p:spPr>
          <a:xfrm>
            <a:off x="533400" y="1533525"/>
            <a:ext cx="7407275" cy="1066800"/>
          </a:xfrm>
        </p:spPr>
        <p:txBody>
          <a:bodyPr/>
          <a:lstStyle/>
          <a:p>
            <a:r>
              <a:rPr lang="en-US" altLang="en-US" sz="2800" dirty="0" smtClean="0">
                <a:solidFill>
                  <a:schemeClr val="tx1"/>
                </a:solidFill>
              </a:rPr>
              <a:t>3. A </a:t>
            </a:r>
            <a:r>
              <a:rPr lang="en-US" altLang="en-US" sz="2800" dirty="0">
                <a:solidFill>
                  <a:schemeClr val="tx1"/>
                </a:solidFill>
              </a:rPr>
              <a:t>warranty that covers parts but not labor is a(n):</a:t>
            </a:r>
          </a:p>
        </p:txBody>
      </p:sp>
      <p:sp>
        <p:nvSpPr>
          <p:cNvPr id="76803" name="TPAnswers"/>
          <p:cNvSpPr>
            <a:spLocks noGrp="1" noChangeArrowheads="1"/>
          </p:cNvSpPr>
          <p:nvPr>
            <p:ph type="body" idx="1"/>
            <p:custDataLst>
              <p:tags r:id="rId2"/>
            </p:custDataLst>
          </p:nvPr>
        </p:nvSpPr>
        <p:spPr>
          <a:xfrm>
            <a:off x="457200" y="3048000"/>
            <a:ext cx="4114800" cy="3429000"/>
          </a:xfrm>
        </p:spPr>
        <p:txBody>
          <a:bodyPr/>
          <a:lstStyle/>
          <a:p>
            <a:pPr marL="990600" lvl="1" indent="-533400">
              <a:lnSpc>
                <a:spcPct val="100000"/>
              </a:lnSpc>
              <a:spcBef>
                <a:spcPct val="20000"/>
              </a:spcBef>
              <a:buFont typeface="+mj-lt"/>
              <a:buAutoNum type="alphaLcPeriod"/>
            </a:pPr>
            <a:r>
              <a:rPr lang="en-US" altLang="en-US" dirty="0"/>
              <a:t>express warranty</a:t>
            </a:r>
          </a:p>
          <a:p>
            <a:pPr marL="990600" lvl="1" indent="-533400">
              <a:lnSpc>
                <a:spcPct val="100000"/>
              </a:lnSpc>
              <a:spcBef>
                <a:spcPct val="20000"/>
              </a:spcBef>
              <a:buFont typeface="+mj-lt"/>
              <a:buAutoNum type="alphaLcPeriod"/>
            </a:pPr>
            <a:r>
              <a:rPr lang="en-US" altLang="en-US" dirty="0"/>
              <a:t>implied warranty</a:t>
            </a:r>
          </a:p>
          <a:p>
            <a:pPr marL="990600" lvl="1" indent="-533400">
              <a:lnSpc>
                <a:spcPct val="100000"/>
              </a:lnSpc>
              <a:spcBef>
                <a:spcPct val="20000"/>
              </a:spcBef>
              <a:buFont typeface="+mj-lt"/>
              <a:buAutoNum type="alphaLcPeriod"/>
            </a:pPr>
            <a:r>
              <a:rPr lang="en-US" altLang="en-US" dirty="0"/>
              <a:t>full warranty</a:t>
            </a:r>
          </a:p>
          <a:p>
            <a:pPr marL="990600" lvl="1" indent="-533400">
              <a:lnSpc>
                <a:spcPct val="100000"/>
              </a:lnSpc>
              <a:spcBef>
                <a:spcPct val="20000"/>
              </a:spcBef>
              <a:buFont typeface="+mj-lt"/>
              <a:buAutoNum type="alphaLcPeriod"/>
            </a:pPr>
            <a:r>
              <a:rPr lang="en-US" altLang="en-US" dirty="0"/>
              <a:t>limited warranty</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5623165"/>
      </p:ext>
    </p:extLst>
  </p:cSld>
  <p:clrMapOvr>
    <a:masterClrMapping/>
  </p:clrMapOvr>
  <p:transition advTm="2272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spcBef>
                <a:spcPts val="0"/>
              </a:spcBef>
              <a:buNone/>
            </a:pPr>
            <a:r>
              <a:rPr lang="en-US" dirty="0" smtClean="0"/>
              <a:t>4. What is the cooling-off rule?</a:t>
            </a:r>
          </a:p>
          <a:p>
            <a:pPr marL="0" indent="0">
              <a:spcBef>
                <a:spcPts val="0"/>
              </a:spcBef>
              <a:buNone/>
            </a:pPr>
            <a:r>
              <a:rPr lang="en-US" dirty="0" smtClean="0"/>
              <a:t>5. What are the three ways an express warranty can be made?</a:t>
            </a:r>
          </a:p>
          <a:p>
            <a:pPr marL="0" indent="0">
              <a:spcBef>
                <a:spcPts val="0"/>
              </a:spcBef>
              <a:buNone/>
            </a:pPr>
            <a:r>
              <a:rPr lang="en-US" dirty="0" smtClean="0"/>
              <a:t>6. What is the warrant of title?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4682027"/>
      </p:ext>
    </p:extLst>
  </p:cSld>
  <p:clrMapOvr>
    <a:masterClrMapping/>
  </p:clrMapOvr>
  <p:transition advTm="2691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sp>
        <p:nvSpPr>
          <p:cNvPr id="3" name="Content Placeholder 2"/>
          <p:cNvSpPr>
            <a:spLocks noGrp="1"/>
          </p:cNvSpPr>
          <p:nvPr>
            <p:ph idx="1"/>
          </p:nvPr>
        </p:nvSpPr>
        <p:spPr/>
        <p:txBody>
          <a:bodyPr/>
          <a:lstStyle/>
          <a:p>
            <a:r>
              <a:rPr lang="en-US" dirty="0" smtClean="0"/>
              <a:t>Bait and switch is an old gimmick unethical businesses use to lure people into a store then get them to spend more money that they intended.  </a:t>
            </a:r>
          </a:p>
          <a:p>
            <a:r>
              <a:rPr lang="en-US" dirty="0" smtClean="0"/>
              <a:t>Why do you think they call it bait and switch? </a:t>
            </a:r>
          </a:p>
          <a:p>
            <a:r>
              <a:rPr lang="en-US" dirty="0" smtClean="0"/>
              <a:t>Can you give an example you have heard of?</a:t>
            </a:r>
            <a:endParaRPr lang="en-US" dirty="0"/>
          </a:p>
        </p:txBody>
      </p:sp>
    </p:spTree>
    <p:extLst>
      <p:ext uri="{BB962C8B-B14F-4D97-AF65-F5344CB8AC3E}">
        <p14:creationId xmlns:p14="http://schemas.microsoft.com/office/powerpoint/2010/main" val="819464958"/>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You’ll Learn</a:t>
            </a:r>
            <a:endParaRPr lang="en-US" dirty="0"/>
          </a:p>
        </p:txBody>
      </p:sp>
      <p:sp>
        <p:nvSpPr>
          <p:cNvPr id="3" name="Content Placeholder 2"/>
          <p:cNvSpPr>
            <a:spLocks noGrp="1"/>
          </p:cNvSpPr>
          <p:nvPr>
            <p:ph idx="1"/>
          </p:nvPr>
        </p:nvSpPr>
        <p:spPr>
          <a:xfrm>
            <a:off x="296214" y="1056068"/>
            <a:ext cx="8615966" cy="5087155"/>
          </a:xfrm>
        </p:spPr>
        <p:txBody>
          <a:bodyPr/>
          <a:lstStyle/>
          <a:p>
            <a:pPr>
              <a:spcBef>
                <a:spcPts val="0"/>
              </a:spcBef>
            </a:pPr>
            <a:r>
              <a:rPr lang="en-US" sz="2800" dirty="0" smtClean="0"/>
              <a:t>Distinguish different types of consumer fraud</a:t>
            </a:r>
          </a:p>
          <a:p>
            <a:pPr>
              <a:spcBef>
                <a:spcPts val="0"/>
              </a:spcBef>
            </a:pPr>
            <a:r>
              <a:rPr lang="en-US" sz="2800" dirty="0" smtClean="0"/>
              <a:t>Describe laws and agencies that protect consumers</a:t>
            </a:r>
          </a:p>
          <a:p>
            <a:pPr>
              <a:spcBef>
                <a:spcPts val="0"/>
              </a:spcBef>
            </a:pPr>
            <a:r>
              <a:rPr lang="en-US" sz="2800" dirty="0" smtClean="0"/>
              <a:t>Identify various types of warranties</a:t>
            </a:r>
          </a:p>
          <a:p>
            <a:pPr>
              <a:spcBef>
                <a:spcPts val="0"/>
              </a:spcBef>
            </a:pPr>
            <a:r>
              <a:rPr lang="en-US" sz="2800" dirty="0" smtClean="0"/>
              <a:t>Describe how warranties may be excluded or modified</a:t>
            </a:r>
          </a:p>
          <a:p>
            <a:pPr>
              <a:spcBef>
                <a:spcPts val="0"/>
              </a:spcBef>
            </a:pPr>
            <a:r>
              <a:rPr lang="en-US" sz="2800" dirty="0" smtClean="0"/>
              <a:t>Determine where to get consumer protection assistance</a:t>
            </a:r>
          </a:p>
          <a:p>
            <a:pPr marL="0" indent="0">
              <a:spcBef>
                <a:spcPts val="0"/>
              </a:spcBef>
              <a:buNone/>
            </a:pPr>
            <a:endParaRPr lang="en-US" sz="2800" dirty="0"/>
          </a:p>
          <a:p>
            <a:pPr marL="0" indent="0">
              <a:spcBef>
                <a:spcPts val="0"/>
              </a:spcBef>
              <a:buNone/>
            </a:pPr>
            <a:r>
              <a:rPr lang="en-US" sz="2800" dirty="0" smtClean="0"/>
              <a:t>Knowing about warranties and consumer protection laws will help you if you ever buy a faulty product.</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7394964"/>
      </p:ext>
    </p:extLst>
  </p:cSld>
  <p:clrMapOvr>
    <a:masterClrMapping/>
  </p:clrMapOvr>
  <p:transition advTm="2569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30238" y="1091616"/>
            <a:ext cx="3868737" cy="823912"/>
          </a:xfrm>
        </p:spPr>
        <p:txBody>
          <a:bodyPr/>
          <a:lstStyle/>
          <a:p>
            <a:r>
              <a:rPr lang="en-US" sz="2800" dirty="0" smtClean="0"/>
              <a:t>Key Words</a:t>
            </a:r>
            <a:endParaRPr lang="en-US" sz="2800" dirty="0"/>
          </a:p>
        </p:txBody>
      </p:sp>
      <p:sp>
        <p:nvSpPr>
          <p:cNvPr id="6" name="Content Placeholder 5"/>
          <p:cNvSpPr>
            <a:spLocks noGrp="1"/>
          </p:cNvSpPr>
          <p:nvPr>
            <p:ph sz="half" idx="2"/>
          </p:nvPr>
        </p:nvSpPr>
        <p:spPr>
          <a:xfrm>
            <a:off x="630238" y="1828800"/>
            <a:ext cx="3868737" cy="4360863"/>
          </a:xfrm>
        </p:spPr>
        <p:txBody>
          <a:bodyPr/>
          <a:lstStyle/>
          <a:p>
            <a:pPr>
              <a:spcBef>
                <a:spcPts val="0"/>
              </a:spcBef>
            </a:pPr>
            <a:r>
              <a:rPr lang="en-US" sz="2800" dirty="0" smtClean="0"/>
              <a:t>Warranty</a:t>
            </a:r>
          </a:p>
          <a:p>
            <a:pPr>
              <a:spcBef>
                <a:spcPts val="0"/>
              </a:spcBef>
            </a:pPr>
            <a:r>
              <a:rPr lang="en-US" sz="2800" dirty="0" smtClean="0"/>
              <a:t>Express warranty</a:t>
            </a:r>
          </a:p>
          <a:p>
            <a:pPr>
              <a:spcBef>
                <a:spcPts val="0"/>
              </a:spcBef>
            </a:pPr>
            <a:r>
              <a:rPr lang="en-US" sz="2800" dirty="0" smtClean="0"/>
              <a:t>Full warranty</a:t>
            </a:r>
          </a:p>
          <a:p>
            <a:pPr>
              <a:spcBef>
                <a:spcPts val="0"/>
              </a:spcBef>
            </a:pPr>
            <a:r>
              <a:rPr lang="en-US" sz="2800" dirty="0" smtClean="0"/>
              <a:t>Limited warranty</a:t>
            </a:r>
          </a:p>
          <a:p>
            <a:pPr>
              <a:spcBef>
                <a:spcPts val="0"/>
              </a:spcBef>
            </a:pPr>
            <a:r>
              <a:rPr lang="en-US" sz="2800" dirty="0" smtClean="0"/>
              <a:t>Implied warranty</a:t>
            </a:r>
          </a:p>
          <a:p>
            <a:pPr>
              <a:spcBef>
                <a:spcPts val="0"/>
              </a:spcBef>
            </a:pPr>
            <a:r>
              <a:rPr lang="en-US" sz="2800" dirty="0" smtClean="0"/>
              <a:t>Warranty of merchantability</a:t>
            </a:r>
          </a:p>
          <a:p>
            <a:pPr>
              <a:spcBef>
                <a:spcPts val="0"/>
              </a:spcBef>
            </a:pPr>
            <a:r>
              <a:rPr lang="en-US" sz="2800" dirty="0" smtClean="0"/>
              <a:t>Warranty of fitness for a particular purpose</a:t>
            </a:r>
            <a:endParaRPr lang="en-US" sz="2800" dirty="0"/>
          </a:p>
        </p:txBody>
      </p:sp>
      <p:sp>
        <p:nvSpPr>
          <p:cNvPr id="7" name="Text Placeholder 6"/>
          <p:cNvSpPr>
            <a:spLocks noGrp="1"/>
          </p:cNvSpPr>
          <p:nvPr>
            <p:ph type="body" sz="quarter" idx="3"/>
          </p:nvPr>
        </p:nvSpPr>
        <p:spPr>
          <a:xfrm>
            <a:off x="4629150" y="1091616"/>
            <a:ext cx="3887788" cy="823912"/>
          </a:xfrm>
        </p:spPr>
        <p:txBody>
          <a:bodyPr/>
          <a:lstStyle/>
          <a:p>
            <a:r>
              <a:rPr lang="en-US" sz="2800" dirty="0" smtClean="0"/>
              <a:t>Academic Vocabulary</a:t>
            </a:r>
            <a:endParaRPr lang="en-US" sz="2800" dirty="0"/>
          </a:p>
        </p:txBody>
      </p:sp>
      <p:sp>
        <p:nvSpPr>
          <p:cNvPr id="8" name="Content Placeholder 7"/>
          <p:cNvSpPr>
            <a:spLocks noGrp="1"/>
          </p:cNvSpPr>
          <p:nvPr>
            <p:ph sz="quarter" idx="4"/>
          </p:nvPr>
        </p:nvSpPr>
        <p:spPr>
          <a:xfrm>
            <a:off x="4629150" y="1828800"/>
            <a:ext cx="3887788" cy="4360863"/>
          </a:xfrm>
        </p:spPr>
        <p:txBody>
          <a:bodyPr/>
          <a:lstStyle/>
          <a:p>
            <a:pPr>
              <a:spcBef>
                <a:spcPts val="0"/>
              </a:spcBef>
            </a:pPr>
            <a:r>
              <a:rPr lang="en-US" sz="2800" dirty="0" smtClean="0"/>
              <a:t>Disclose</a:t>
            </a:r>
          </a:p>
          <a:p>
            <a:pPr>
              <a:spcBef>
                <a:spcPts val="0"/>
              </a:spcBef>
            </a:pPr>
            <a:r>
              <a:rPr lang="en-US" sz="2800" dirty="0" smtClean="0"/>
              <a:t>Option</a:t>
            </a:r>
          </a:p>
          <a:p>
            <a:pPr>
              <a:spcBef>
                <a:spcPts val="0"/>
              </a:spcBef>
            </a:pPr>
            <a:r>
              <a:rPr lang="en-US" sz="2800" dirty="0" smtClean="0"/>
              <a:t>Exclude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9754768"/>
      </p:ext>
    </p:extLst>
  </p:cSld>
  <p:clrMapOvr>
    <a:masterClrMapping/>
  </p:clrMapOvr>
  <p:transition advTm="1943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2689225" y="2605088"/>
            <a:ext cx="259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C4151C"/>
                </a:solidFill>
              </a:rPr>
              <a:t>Section 7.2</a:t>
            </a:r>
          </a:p>
        </p:txBody>
      </p:sp>
      <p:sp>
        <p:nvSpPr>
          <p:cNvPr id="48133" name="Text Box 5"/>
          <p:cNvSpPr txBox="1">
            <a:spLocks noChangeArrowheads="1"/>
          </p:cNvSpPr>
          <p:nvPr/>
        </p:nvSpPr>
        <p:spPr bwMode="auto">
          <a:xfrm>
            <a:off x="2689225" y="3271838"/>
            <a:ext cx="575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solidFill>
                  <a:srgbClr val="003399"/>
                </a:solidFill>
              </a:rPr>
              <a:t>Consumer Protection</a:t>
            </a:r>
          </a:p>
        </p:txBody>
      </p:sp>
      <p:pic>
        <p:nvPicPr>
          <p:cNvPr id="48134" name="Picture 6" descr="cover for 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1990725"/>
            <a:ext cx="2432050" cy="3108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6154">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0" fill="hold" grpId="0" nodeType="withEffect">
                                  <p:stCondLst>
                                    <p:cond delay="0"/>
                                  </p:stCondLst>
                                  <p:childTnLst>
                                    <p:set>
                                      <p:cBhvr>
                                        <p:cTn id="8" dur="1" fill="hold">
                                          <p:stCondLst>
                                            <p:cond delay="0"/>
                                          </p:stCondLst>
                                        </p:cTn>
                                        <p:tgtEl>
                                          <p:spTgt spid="48132"/>
                                        </p:tgtEl>
                                        <p:attrNameLst>
                                          <p:attrName>style.visibility</p:attrName>
                                        </p:attrNameLst>
                                      </p:cBhvr>
                                      <p:to>
                                        <p:strVal val="visible"/>
                                      </p:to>
                                    </p:set>
                                    <p:anim calcmode="lin" valueType="num">
                                      <p:cBhvr>
                                        <p:cTn id="9" dur="500" fill="hold"/>
                                        <p:tgtEl>
                                          <p:spTgt spid="48132"/>
                                        </p:tgtEl>
                                        <p:attrNameLst>
                                          <p:attrName>ppt_w</p:attrName>
                                        </p:attrNameLst>
                                      </p:cBhvr>
                                      <p:tavLst>
                                        <p:tav tm="0">
                                          <p:val>
                                            <p:fltVal val="0"/>
                                          </p:val>
                                        </p:tav>
                                        <p:tav tm="100000">
                                          <p:val>
                                            <p:strVal val="#ppt_w"/>
                                          </p:val>
                                        </p:tav>
                                      </p:tavLst>
                                    </p:anim>
                                    <p:anim calcmode="lin" valueType="num">
                                      <p:cBhvr>
                                        <p:cTn id="10" dur="500" fill="hold"/>
                                        <p:tgtEl>
                                          <p:spTgt spid="48132"/>
                                        </p:tgtEl>
                                        <p:attrNameLst>
                                          <p:attrName>ppt_h</p:attrName>
                                        </p:attrNameLst>
                                      </p:cBhvr>
                                      <p:tavLst>
                                        <p:tav tm="0">
                                          <p:val>
                                            <p:fltVal val="0"/>
                                          </p:val>
                                        </p:tav>
                                        <p:tav tm="100000">
                                          <p:val>
                                            <p:strVal val="#ppt_h"/>
                                          </p:val>
                                        </p:tav>
                                      </p:tavLst>
                                    </p:anim>
                                    <p:animEffect transition="in" filter="fade">
                                      <p:cBhvr>
                                        <p:cTn id="11" dur="500"/>
                                        <p:tgtEl>
                                          <p:spTgt spid="4813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48133"/>
                                        </p:tgtEl>
                                        <p:attrNameLst>
                                          <p:attrName>style.visibility</p:attrName>
                                        </p:attrNameLst>
                                      </p:cBhvr>
                                      <p:to>
                                        <p:strVal val="visible"/>
                                      </p:to>
                                    </p:set>
                                    <p:anim calcmode="lin" valueType="num">
                                      <p:cBhvr>
                                        <p:cTn id="14" dur="500" fill="hold"/>
                                        <p:tgtEl>
                                          <p:spTgt spid="48133"/>
                                        </p:tgtEl>
                                        <p:attrNameLst>
                                          <p:attrName>ppt_w</p:attrName>
                                        </p:attrNameLst>
                                      </p:cBhvr>
                                      <p:tavLst>
                                        <p:tav tm="0">
                                          <p:val>
                                            <p:fltVal val="0"/>
                                          </p:val>
                                        </p:tav>
                                        <p:tav tm="100000">
                                          <p:val>
                                            <p:strVal val="#ppt_w"/>
                                          </p:val>
                                        </p:tav>
                                      </p:tavLst>
                                    </p:anim>
                                    <p:anim calcmode="lin" valueType="num">
                                      <p:cBhvr>
                                        <p:cTn id="15" dur="500" fill="hold"/>
                                        <p:tgtEl>
                                          <p:spTgt spid="48133"/>
                                        </p:tgtEl>
                                        <p:attrNameLst>
                                          <p:attrName>ppt_h</p:attrName>
                                        </p:attrNameLst>
                                      </p:cBhvr>
                                      <p:tavLst>
                                        <p:tav tm="0">
                                          <p:val>
                                            <p:fltVal val="0"/>
                                          </p:val>
                                        </p:tav>
                                        <p:tav tm="100000">
                                          <p:val>
                                            <p:strVal val="#ppt_h"/>
                                          </p:val>
                                        </p:tav>
                                      </p:tavLst>
                                    </p:anim>
                                    <p:animEffect transition="in" filter="fade">
                                      <p:cBhvr>
                                        <p:cTn id="16"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8132" grpId="0"/>
      <p:bldP spid="481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0771"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The federal and state governments have </a:t>
            </a:r>
            <a:r>
              <a:rPr lang="en-US" altLang="en-US" u="sng" dirty="0"/>
              <a:t>laws</a:t>
            </a:r>
            <a:r>
              <a:rPr lang="en-US" altLang="en-US" dirty="0"/>
              <a:t> to protect consumers from </a:t>
            </a:r>
            <a:r>
              <a:rPr lang="en-US" altLang="en-US" dirty="0">
                <a:hlinkClick r:id="rId5"/>
              </a:rPr>
              <a:t>unsafe </a:t>
            </a:r>
            <a:r>
              <a:rPr lang="en-US" altLang="en-US" dirty="0"/>
              <a:t>products and unfair business practices.</a:t>
            </a:r>
          </a:p>
          <a:p>
            <a:pPr marL="0" indent="0">
              <a:buFontTx/>
              <a:buNone/>
            </a:pP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6150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1795"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The federal government passes laws that regulate </a:t>
            </a:r>
            <a:r>
              <a:rPr lang="en-US" altLang="en-US" i="1" u="sng" dirty="0"/>
              <a:t>interstate</a:t>
            </a:r>
            <a:r>
              <a:rPr lang="en-US" altLang="en-US" dirty="0"/>
              <a:t> commerce, or business that crosses state lines.</a:t>
            </a:r>
          </a:p>
          <a:p>
            <a:pPr marL="0" indent="0">
              <a:buFontTx/>
              <a:buNone/>
            </a:pPr>
            <a:r>
              <a:rPr lang="en-US" altLang="en-US" dirty="0"/>
              <a:t>The federal agency that regulates business is the Federal Trade Commission (</a:t>
            </a:r>
            <a:r>
              <a:rPr lang="en-US" altLang="en-US" u="sng" dirty="0"/>
              <a:t>FTC</a:t>
            </a:r>
            <a:r>
              <a:rPr lang="en-US" altLang="en-US" dirty="0"/>
              <a:t>).</a:t>
            </a:r>
          </a:p>
          <a:p>
            <a:pPr marL="0" indent="0">
              <a:buFontTx/>
              <a:buNone/>
            </a:pP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14720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2819"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Each state government passes laws that regulate</a:t>
            </a:r>
            <a:r>
              <a:rPr lang="en-US" altLang="en-US" i="1" dirty="0"/>
              <a:t> </a:t>
            </a:r>
            <a:r>
              <a:rPr lang="en-US" altLang="en-US" i="1" u="sng" dirty="0"/>
              <a:t>intrastate</a:t>
            </a:r>
            <a:r>
              <a:rPr lang="en-US" altLang="en-US" dirty="0"/>
              <a:t> commerce, or business that occurs within the state.</a:t>
            </a:r>
          </a:p>
          <a:p>
            <a:pPr marL="0" indent="0">
              <a:buFontTx/>
              <a:buNone/>
            </a:pPr>
            <a:r>
              <a:rPr lang="en-US" altLang="en-US" dirty="0"/>
              <a:t>Most states have their own </a:t>
            </a:r>
            <a:r>
              <a:rPr lang="en-US" altLang="en-US" dirty="0">
                <a:hlinkClick r:id="rId5"/>
              </a:rPr>
              <a:t>Department </a:t>
            </a:r>
            <a:r>
              <a:rPr lang="en-US" altLang="en-US" dirty="0"/>
              <a:t>of Consumer Affairs to regulate business.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3314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ltLang="en-US">
                <a:solidFill>
                  <a:srgbClr val="FFCC00"/>
                </a:solidFill>
              </a:rPr>
              <a:t>Section 7.2</a:t>
            </a:r>
            <a:r>
              <a:rPr lang="en-US" altLang="en-US"/>
              <a:t> Consumer Protection</a:t>
            </a:r>
          </a:p>
        </p:txBody>
      </p:sp>
      <p:sp>
        <p:nvSpPr>
          <p:cNvPr id="163843"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Both federal and state laws protect consumers from various forms of sales </a:t>
            </a:r>
            <a:r>
              <a:rPr lang="en-US" altLang="en-US" u="sng" dirty="0"/>
              <a:t>fraud</a:t>
            </a:r>
            <a:r>
              <a:rPr lang="en-US" altLang="en-US" dirty="0"/>
              <a:t>, such as bait and switch.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717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SLIDEGUID" val="ECD543BFA82A4E489D0B953584E8D088"/>
  <p:tag name="SLIDEID" val="ECD543BFA82A4E489D0B953584E8D088"/>
  <p:tag name="SLIDEORDER" val="1"/>
  <p:tag name="SLIDETYPE" val="Q"/>
  <p:tag name="DEMOGRAPHIC" val="False"/>
  <p:tag name="SPEEDSCORING" val="False"/>
  <p:tag name="VALUES" val="Incorrect¤Correct¤Incorrect¤Incorrect"/>
  <p:tag name="QUESTIONALIAS" val="Business that crosses state lines is called:"/>
  <p:tag name="ANSWERSALIAS" val="intrastate commerce¤interstate commerce¤the Federal Trade Commission¤The Department of Consumer Affairs"/>
</p:tagLst>
</file>

<file path=ppt/tags/tag3.xml><?xml version="1.0" encoding="utf-8"?>
<p:tagLst xmlns:a="http://schemas.openxmlformats.org/drawingml/2006/main" xmlns:r="http://schemas.openxmlformats.org/officeDocument/2006/relationships" xmlns:p="http://schemas.openxmlformats.org/presentationml/2006/main">
  <p:tag name="TEXTLENGTH" val="106"/>
  <p:tag name="FONTSIZE" val="28"/>
  <p:tag name="BULLETTYPE" val="ppBulletArabicPeriod"/>
</p:tagLst>
</file>

<file path=ppt/tags/tag4.xml><?xml version="1.0" encoding="utf-8"?>
<p:tagLst xmlns:a="http://schemas.openxmlformats.org/drawingml/2006/main" xmlns:r="http://schemas.openxmlformats.org/officeDocument/2006/relationships" xmlns:p="http://schemas.openxmlformats.org/presentationml/2006/main">
  <p:tag name="SLIDEGUID" val="3A3C43CA857B4D999C432246C2CBCFDD"/>
  <p:tag name="SLIDEID" val="3A3C43CA857B4D999C432246C2CBCFDD"/>
  <p:tag name="SLIDEORDER" val="1"/>
  <p:tag name="SLIDETYPE" val="Q"/>
  <p:tag name="DEMOGRAPHIC" val="False"/>
  <p:tag name="SPEEDSCORING" val="False"/>
  <p:tag name="VALUES" val="Incorrect¤Correct"/>
  <p:tag name="QUESTIONALIAS" val="A warranty is a guarantee by a buyer to a seller."/>
  <p:tag name="ANSWERSALIAS" val="True¤False"/>
</p:tagLst>
</file>

<file path=ppt/tags/tag5.xml><?xml version="1.0" encoding="utf-8"?>
<p:tagLst xmlns:a="http://schemas.openxmlformats.org/drawingml/2006/main" xmlns:r="http://schemas.openxmlformats.org/officeDocument/2006/relationships" xmlns:p="http://schemas.openxmlformats.org/presentationml/2006/main">
  <p:tag name="TEXTLENGTH" val="11"/>
  <p:tag name="FONTSIZE" val="28"/>
  <p:tag name="BULLETTYPE" val="ppBulletArabicPeriod"/>
</p:tagLst>
</file>

<file path=ppt/tags/tag6.xml><?xml version="1.0" encoding="utf-8"?>
<p:tagLst xmlns:a="http://schemas.openxmlformats.org/drawingml/2006/main" xmlns:r="http://schemas.openxmlformats.org/officeDocument/2006/relationships" xmlns:p="http://schemas.openxmlformats.org/presentationml/2006/main">
  <p:tag name="SLIDEGUID" val="040B0CA0A5E14AE9836D0F98D9FCB3B8"/>
  <p:tag name="SLIDEID" val="040B0CA0A5E14AE9836D0F98D9FCB3B8"/>
  <p:tag name="SLIDEORDER" val="1"/>
  <p:tag name="SLIDETYPE" val="Q"/>
  <p:tag name="DEMOGRAPHIC" val="False"/>
  <p:tag name="SPEEDSCORING" val="False"/>
  <p:tag name="VALUES" val="Incorrect¤Incorrect¤Incorrect¤Correct"/>
  <p:tag name="QUESTIONALIAS" val="A warranty that covers parts but not labor is a(n):"/>
  <p:tag name="ANSWERSALIAS" val="express warranty¤implied warranty¤full warranty¤limited warranty"/>
</p:tagLst>
</file>

<file path=ppt/tags/tag7.xml><?xml version="1.0" encoding="utf-8"?>
<p:tagLst xmlns:a="http://schemas.openxmlformats.org/drawingml/2006/main" xmlns:r="http://schemas.openxmlformats.org/officeDocument/2006/relationships" xmlns:p="http://schemas.openxmlformats.org/presentationml/2006/main">
  <p:tag name="TEXTLENGTH" val="67"/>
  <p:tag name="FONTSIZE" val="28"/>
  <p:tag name="BULLETTYPE" val="ppBulletArabicPeriod"/>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TotalTime>
  <Words>2371</Words>
  <Application>Microsoft Office PowerPoint</Application>
  <PresentationFormat>On-screen Show (4:3)</PresentationFormat>
  <Paragraphs>156</Paragraphs>
  <Slides>23</Slides>
  <Notes>19</Notes>
  <HiddenSlides>0</HiddenSlides>
  <MMClips>21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23</vt:i4>
      </vt:variant>
    </vt:vector>
  </HeadingPairs>
  <TitlesOfParts>
    <vt:vector size="25" baseType="lpstr">
      <vt:lpstr>Arial</vt:lpstr>
      <vt:lpstr>Default Design</vt:lpstr>
      <vt:lpstr>PowerPoint Presentation</vt:lpstr>
      <vt:lpstr>PowerPoint Presentation</vt:lpstr>
      <vt:lpstr>What You’ll Learn</vt:lpstr>
      <vt:lpstr>PowerPoint Presentation</vt:lpstr>
      <vt:lpstr>PowerPoint Presentation</vt:lpstr>
      <vt:lpstr>Section 7.2 Consumer Protection</vt:lpstr>
      <vt:lpstr>Section 7.2 Consumer Protection</vt:lpstr>
      <vt:lpstr>Section 7.2 Consumer Protection</vt:lpstr>
      <vt:lpstr>Section 7.2 Consumer Protection</vt:lpstr>
      <vt:lpstr>Section 7.2 Consumer Protection</vt:lpstr>
      <vt:lpstr>Section 7.2 Consumer Protection</vt:lpstr>
      <vt:lpstr>Section 7.2 Consumer Protection</vt:lpstr>
      <vt:lpstr>Section 7.2 Consumer Protection</vt:lpstr>
      <vt:lpstr>Section 7.2 Consumer Protection</vt:lpstr>
      <vt:lpstr>Section 7.2 Consumer Protection</vt:lpstr>
      <vt:lpstr>Section 7.2 Consumer Protection</vt:lpstr>
      <vt:lpstr>PowerPoint Presentation</vt:lpstr>
      <vt:lpstr>1. Business that crosses state lines is called:</vt:lpstr>
      <vt:lpstr>2. A warranty is a guarantee by a buyer to a seller.</vt:lpstr>
      <vt:lpstr>3. A warranty that covers parts but not labor is a(n):</vt:lpstr>
      <vt:lpstr>PowerPoint Presentation</vt:lpstr>
      <vt:lpstr>PowerPoint Presentation</vt:lpstr>
      <vt:lpstr>Warm Up</vt:lpstr>
    </vt:vector>
  </TitlesOfParts>
  <Company>Textbook Presentations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Wright</dc:creator>
  <cp:lastModifiedBy>Heidi Robison</cp:lastModifiedBy>
  <cp:revision>45</cp:revision>
  <dcterms:created xsi:type="dcterms:W3CDTF">2006-11-26T23:34:49Z</dcterms:created>
  <dcterms:modified xsi:type="dcterms:W3CDTF">2015-12-30T20:54:43Z</dcterms:modified>
</cp:coreProperties>
</file>