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311" r:id="rId3"/>
    <p:sldId id="312" r:id="rId4"/>
    <p:sldId id="297" r:id="rId5"/>
    <p:sldId id="300" r:id="rId6"/>
    <p:sldId id="301" r:id="rId7"/>
    <p:sldId id="302" r:id="rId8"/>
    <p:sldId id="303" r:id="rId9"/>
    <p:sldId id="304" r:id="rId10"/>
    <p:sldId id="305" r:id="rId11"/>
    <p:sldId id="306" r:id="rId12"/>
    <p:sldId id="307" r:id="rId13"/>
    <p:sldId id="308" r:id="rId14"/>
    <p:sldId id="320" r:id="rId15"/>
    <p:sldId id="321" r:id="rId16"/>
    <p:sldId id="322" r:id="rId17"/>
    <p:sldId id="323" r:id="rId18"/>
    <p:sldId id="324" r:id="rId19"/>
    <p:sldId id="309" r:id="rId20"/>
    <p:sldId id="325" r:id="rId21"/>
    <p:sldId id="310" r:id="rId22"/>
    <p:sldId id="326" r:id="rId23"/>
    <p:sldId id="313" r:id="rId24"/>
    <p:sldId id="314" r:id="rId25"/>
    <p:sldId id="315" r:id="rId26"/>
    <p:sldId id="316" r:id="rId27"/>
    <p:sldId id="327" r:id="rId28"/>
    <p:sldId id="285" r:id="rId29"/>
    <p:sldId id="319"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3399"/>
    <a:srgbClr val="C415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3" autoAdjust="0"/>
    <p:restoredTop sz="47684" autoAdjust="0"/>
  </p:normalViewPr>
  <p:slideViewPr>
    <p:cSldViewPr snapToGrid="0">
      <p:cViewPr varScale="1">
        <p:scale>
          <a:sx n="44" d="100"/>
          <a:sy n="44" d="100"/>
        </p:scale>
        <p:origin x="2334" y="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945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94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5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945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945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09DA621-314C-4B93-A771-9284D5639FDE}" type="slidenum">
              <a:rPr lang="en-US" altLang="en-US"/>
              <a:pPr/>
              <a:t>‹#›</a:t>
            </a:fld>
            <a:endParaRPr lang="en-US" altLang="en-US"/>
          </a:p>
        </p:txBody>
      </p:sp>
    </p:spTree>
    <p:extLst>
      <p:ext uri="{BB962C8B-B14F-4D97-AF65-F5344CB8AC3E}">
        <p14:creationId xmlns:p14="http://schemas.microsoft.com/office/powerpoint/2010/main" val="107300691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rtnet.com/magazineus/news/garnett/cariou-v-prince-the-copyright-bungle-3-31-11.asp"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hyperallergic.com/69683/court-of-appeals-reverses-ruling-on-prince-v-cariou/" TargetMode="External"/><Relationship Id="rId4" Type="http://schemas.openxmlformats.org/officeDocument/2006/relationships/hyperlink" Target="http://www.nytimes.com/2013/04/26/arts/design/appeals-court-ruling-favors-richard-prince-in-copyright-case.html?_r=2&amp;"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businessinsider.com/did-disney-steal-these-dogs-to-make-its-ashley-tisdale-merchandise-2012-1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bid0AbLTcc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geekwire.com/2012/apple-wins-1b-damages-samsung-case/"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allthingsd.com/20120824/microsoft-to-samsung-mind-if-i-revel-in-your-misfortune-for-a-moment/" TargetMode="External"/><Relationship Id="rId4" Type="http://schemas.openxmlformats.org/officeDocument/2006/relationships/hyperlink" Target="http://allthingsd.com/20120824/apples-big-patent-win-a-shot-across-the-bow-of-all-android-device-manufacturer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legal-dictionary.thefreedictionary.com/Personal+Propert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bizfilings.com/toolkit/sbg/finance/basic-accounting/time-limits-claiming-property.aspx"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missingmoney.com/" TargetMode="External"/><Relationship Id="rId5" Type="http://schemas.openxmlformats.org/officeDocument/2006/relationships/hyperlink" Target="https://www.trs.virginia.gov/vaMoneySearch/Account/LogOn" TargetMode="External"/><Relationship Id="rId4" Type="http://schemas.openxmlformats.org/officeDocument/2006/relationships/hyperlink" Target="mailto:ucpupload@trs.virginia.gov"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www.washingtonpost.com/national/health-science/obama-administration-will-not-preempt-state-marijuana-laws--for-now/2013/08/29/b725bfd8-10bd-11e3-8cdd-bcdc09410972_story.html" TargetMode="External"/><Relationship Id="rId13" Type="http://schemas.openxmlformats.org/officeDocument/2006/relationships/hyperlink" Target="http://www.seattlepi.com/search/?action=search&amp;channel=news/crime&amp;inlineLink=1&amp;searchindex=gsa&amp;query=%22Washington+Redskins%22" TargetMode="External"/><Relationship Id="rId3" Type="http://schemas.openxmlformats.org/officeDocument/2006/relationships/hyperlink" Target="http://www.washingtonpost.com/local/us-patent-office-cancels-redskins-trademark-registration-says-name-is-disparaging/2014/06/18/e7737bb8-f6ee-11e3-8aa9-dad2ec039789_story.html" TargetMode="External"/><Relationship Id="rId7" Type="http://schemas.openxmlformats.org/officeDocument/2006/relationships/hyperlink" Target="http://www.washingtonpost.com/wp-dyn/content/article/2005/11/09/AR2005110902150.html" TargetMode="External"/><Relationship Id="rId12" Type="http://schemas.openxmlformats.org/officeDocument/2006/relationships/hyperlink" Target="http://www.washingtonpost.com/local/redskins-owner-dan-snyder-makes-visits-to-indian-country-amid-name-change-pressure/2013/12/21/5f939266-6777-11e3-a0b9-249bbb34602c_story.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annenbergpublicpolicycenter.org/redskins-question-in-2004-annenberg-study-cited-anew-in-controversy/" TargetMode="External"/><Relationship Id="rId11" Type="http://schemas.openxmlformats.org/officeDocument/2006/relationships/hyperlink" Target="http://www.washingtonpost.com/sports/senate-democrats-urge-nfl-to-endorse-name-change-for-redskins/2014/05/22/f87e1a4c-e1f1-11e3-810f-764fe508b82d_story.html" TargetMode="External"/><Relationship Id="rId5" Type="http://schemas.openxmlformats.org/officeDocument/2006/relationships/hyperlink" Target="http://www.washingtonpost.com/blogs/dc-sports-bog/wp/2014/03/27/harry-reid-predicts-redskins-name-changes-within-three-years/" TargetMode="External"/><Relationship Id="rId10" Type="http://schemas.openxmlformats.org/officeDocument/2006/relationships/hyperlink" Target="http://apps.washingtonpost.com/g/page/local/redskins-trademark-order/1105/" TargetMode="External"/><Relationship Id="rId4" Type="http://schemas.openxmlformats.org/officeDocument/2006/relationships/hyperlink" Target="http://www.washingtonpost.com/local/president-obama-says-id-think-about-changing-name-of-washington-redskins/2013/10/05/e170b914-2b70-11e3-8ade-a1f23cda135e_story.html" TargetMode="External"/><Relationship Id="rId9" Type="http://schemas.openxmlformats.org/officeDocument/2006/relationships/hyperlink" Target="http://www.washingtonpost.com/opinions/the-rise-of-the-fourth-branch-of-government/2013/05/24/c7faaad0-c2ed-11e2-9fe2-6ee52d0eb7c1_story.html" TargetMode="External"/><Relationship Id="rId14" Type="http://schemas.openxmlformats.org/officeDocument/2006/relationships/hyperlink" Target="http://www.seattlepi.com/search/?action=search&amp;channel=news/crime&amp;inlineLink=1&amp;searchindex=gsa&amp;query=%22Trademark+Trial+and+Appeal+Board%2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031A61-30FD-4A0D-871F-4103AAB5F6CB}" type="slidenum">
              <a:rPr lang="en-US" altLang="en-US"/>
              <a:pPr/>
              <a:t>1</a:t>
            </a:fld>
            <a:endParaRPr lang="en-US" alt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US" altLang="en-US" dirty="0" smtClean="0"/>
              <a:t>In</a:t>
            </a:r>
            <a:r>
              <a:rPr lang="en-US" altLang="en-US" baseline="0" dirty="0" smtClean="0"/>
              <a:t> Chapter 8, you will learn about the rights and responsibilities associated with personal property.  The law of patents, trademarks, and copyrights is highlighted, along with the study of bailments.</a:t>
            </a:r>
          </a:p>
          <a:p>
            <a:endParaRPr lang="en-US" altLang="en-US" baseline="0" dirty="0" smtClean="0"/>
          </a:p>
          <a:p>
            <a:r>
              <a:rPr lang="en-US" altLang="en-US" baseline="0" dirty="0" smtClean="0"/>
              <a:t>Have you ever downloaded a piece of music from the Internet?  Or borrowed a piece of software from a friend?  These kinds of property are usually protected under copyrights or patents.  </a:t>
            </a:r>
          </a:p>
          <a:p>
            <a:endParaRPr lang="en-US" altLang="en-US" baseline="0" dirty="0" smtClean="0"/>
          </a:p>
          <a:p>
            <a:r>
              <a:rPr lang="en-US" altLang="en-US" baseline="0" dirty="0" smtClean="0"/>
              <a:t>What are different types of personal property?  Think about things around your home.</a:t>
            </a:r>
          </a:p>
          <a:p>
            <a:endParaRPr lang="en-US" altLang="en-US" baseline="0" dirty="0" smtClean="0"/>
          </a:p>
          <a:p>
            <a:r>
              <a:rPr lang="en-US" altLang="en-US" baseline="0" dirty="0" smtClean="0"/>
              <a:t>Intellectual Property: Patents, trademarks, and copyrights protect one’s creative ideas from being stolen.  What are some examples of intellectual property?  </a:t>
            </a:r>
            <a:r>
              <a:rPr lang="en-US" altLang="en-US" i="1" baseline="0" dirty="0" smtClean="0"/>
              <a:t>Patents, copyrights, trademarks, logos, inventions, and works of art.  Intellectual property is an original work fixed in a tangible medium of expression.  </a:t>
            </a:r>
          </a:p>
          <a:p>
            <a:endParaRPr lang="en-US" altLang="en-US" i="1" baseline="0" dirty="0" smtClean="0"/>
          </a:p>
          <a:p>
            <a:r>
              <a:rPr lang="en-US" altLang="en-US" i="1" baseline="0" dirty="0" smtClean="0"/>
              <a:t>Legal Basics:  Issues often arise between individuals or companies surrounding real property and intangible property.  Properties might be stolen, borrowed, lost, or abandoned, and the law can help resolve these situation.  </a:t>
            </a:r>
            <a:endParaRPr lang="en-US" altLang="en-US" dirty="0"/>
          </a:p>
        </p:txBody>
      </p:sp>
    </p:spTree>
    <p:extLst>
      <p:ext uri="{BB962C8B-B14F-4D97-AF65-F5344CB8AC3E}">
        <p14:creationId xmlns:p14="http://schemas.microsoft.com/office/powerpoint/2010/main" val="3579021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44825E-80DC-40E4-84F6-0B81D16386A4}" type="slidenum">
              <a:rPr lang="en-US" altLang="en-US"/>
              <a:pPr/>
              <a:t>12</a:t>
            </a:fld>
            <a:endParaRPr lang="en-US" alt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r>
              <a:rPr lang="en-US" altLang="en-US" dirty="0" smtClean="0"/>
              <a:t>What are the similarities between parents and copyrights?</a:t>
            </a:r>
            <a:r>
              <a:rPr lang="en-US" altLang="en-US" baseline="0" dirty="0" smtClean="0"/>
              <a:t> </a:t>
            </a:r>
            <a:r>
              <a:rPr lang="en-US" altLang="en-US" i="1" baseline="0" dirty="0" smtClean="0"/>
              <a:t>Patents and copyrights both give the owner exclusive right to use or sell their creations.  </a:t>
            </a:r>
            <a:r>
              <a:rPr lang="en-US" altLang="en-US" i="0" baseline="0" dirty="0" smtClean="0"/>
              <a:t>Copyrighted works are protected for the life of the author plus 70 years, while patents are generally only granted for 20 years but maybe extended.  </a:t>
            </a:r>
            <a:endParaRPr lang="en-US" altLang="en-US" dirty="0"/>
          </a:p>
        </p:txBody>
      </p:sp>
    </p:spTree>
    <p:extLst>
      <p:ext uri="{BB962C8B-B14F-4D97-AF65-F5344CB8AC3E}">
        <p14:creationId xmlns:p14="http://schemas.microsoft.com/office/powerpoint/2010/main" val="2533735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F48D2-8245-49A2-8E3C-BA19F7FD0C69}" type="slidenum">
              <a:rPr lang="en-US" altLang="en-US"/>
              <a:pPr/>
              <a:t>13</a:t>
            </a:fld>
            <a:endParaRPr lang="en-US" alt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b="1" dirty="0" smtClean="0"/>
              <a:t>5 famous copyright infringement cases (and what you can learn)</a:t>
            </a:r>
          </a:p>
          <a:p>
            <a:r>
              <a:rPr lang="en-US" dirty="0" smtClean="0"/>
              <a:t/>
            </a:r>
            <a:br>
              <a:rPr lang="en-US" dirty="0" smtClean="0"/>
            </a:br>
            <a:r>
              <a:rPr lang="en-US" dirty="0" smtClean="0"/>
              <a:t/>
            </a:r>
            <a:br>
              <a:rPr lang="en-US" dirty="0" smtClean="0"/>
            </a:br>
            <a:r>
              <a:rPr lang="en-US" dirty="0" smtClean="0"/>
              <a:t>Copyright has never been an easy, black-and-white kind of issue. Arguments over copyright between </a:t>
            </a:r>
            <a:r>
              <a:rPr lang="en-US" dirty="0" err="1" smtClean="0"/>
              <a:t>creatives</a:t>
            </a:r>
            <a:r>
              <a:rPr lang="en-US" dirty="0" smtClean="0"/>
              <a:t> happen all of the time, it’s an inescapable issue.</a:t>
            </a:r>
          </a:p>
          <a:p>
            <a:r>
              <a:rPr lang="en-US" dirty="0" smtClean="0"/>
              <a:t>Read through some of these famous court cases that have created major public discourse over copyright — how it’s handled, what it means, and why we should all care.</a:t>
            </a:r>
          </a:p>
          <a:p>
            <a:endParaRPr lang="en-US" b="1" dirty="0" smtClean="0"/>
          </a:p>
        </p:txBody>
      </p:sp>
    </p:spTree>
    <p:extLst>
      <p:ext uri="{BB962C8B-B14F-4D97-AF65-F5344CB8AC3E}">
        <p14:creationId xmlns:p14="http://schemas.microsoft.com/office/powerpoint/2010/main" val="2839398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Rogers vs. </a:t>
            </a:r>
            <a:r>
              <a:rPr lang="en-US" b="1" dirty="0" err="1" smtClean="0"/>
              <a:t>Koons</a:t>
            </a:r>
            <a:endParaRPr lang="en-US" b="1" dirty="0" smtClean="0"/>
          </a:p>
          <a:p>
            <a:r>
              <a:rPr lang="en-US" b="1" dirty="0" smtClean="0"/>
              <a:t>Case</a:t>
            </a:r>
          </a:p>
          <a:p>
            <a:r>
              <a:rPr lang="en-US" dirty="0" smtClean="0"/>
              <a:t>Photographer Art Rogers shot a photograph of a couple holding a line of puppies in a row and sold it for use in greeting cards and similar products. Internationally, renowned artist Jeff </a:t>
            </a:r>
            <a:r>
              <a:rPr lang="en-US" dirty="0" err="1" smtClean="0"/>
              <a:t>Koons</a:t>
            </a:r>
            <a:r>
              <a:rPr lang="en-US" dirty="0" smtClean="0"/>
              <a:t> in the process of creating an exhibit on the banality of everyday items, ran across Rodgers’ photograph and used it to create a set of statues based on the image. </a:t>
            </a:r>
            <a:r>
              <a:rPr lang="en-US" dirty="0" err="1" smtClean="0"/>
              <a:t>Koons</a:t>
            </a:r>
            <a:r>
              <a:rPr lang="en-US" dirty="0" smtClean="0"/>
              <a:t> sold several of these structures, making a significant profit. Upon discovering the copy, Rodgers sued </a:t>
            </a:r>
            <a:r>
              <a:rPr lang="en-US" dirty="0" err="1" smtClean="0"/>
              <a:t>Koons</a:t>
            </a:r>
            <a:r>
              <a:rPr lang="en-US" dirty="0" smtClean="0"/>
              <a:t> for copyright. </a:t>
            </a:r>
            <a:r>
              <a:rPr lang="en-US" dirty="0" err="1" smtClean="0"/>
              <a:t>Koons</a:t>
            </a:r>
            <a:r>
              <a:rPr lang="en-US" dirty="0" smtClean="0"/>
              <a:t> responded by claiming fair use by parody.</a:t>
            </a:r>
          </a:p>
          <a:p>
            <a:endParaRPr lang="en-US" b="1" dirty="0" smtClean="0"/>
          </a:p>
          <a:p>
            <a:r>
              <a:rPr lang="en-US" b="1" dirty="0" smtClean="0"/>
              <a:t>Outcome</a:t>
            </a:r>
          </a:p>
          <a:p>
            <a:r>
              <a:rPr lang="en-US" dirty="0" smtClean="0"/>
              <a:t>The court found the similarities between the 2 images too close, and that a “typical person” would be able to recognize the copy. Koon’s defense was rejected under the argument that he could have used a more generic source to make the same statement — without copying Roger’s work. </a:t>
            </a:r>
            <a:r>
              <a:rPr lang="en-US" dirty="0" err="1" smtClean="0"/>
              <a:t>Koons</a:t>
            </a:r>
            <a:r>
              <a:rPr lang="en-US" dirty="0" smtClean="0"/>
              <a:t> was forced to pay a monetary settlement to Rodgers.</a:t>
            </a:r>
          </a:p>
          <a:p>
            <a:endParaRPr lang="en-US" b="1" dirty="0" smtClean="0"/>
          </a:p>
          <a:p>
            <a:r>
              <a:rPr lang="en-US" b="1" dirty="0" smtClean="0"/>
              <a:t>Significance</a:t>
            </a:r>
          </a:p>
          <a:p>
            <a:r>
              <a:rPr lang="en-US" dirty="0" smtClean="0"/>
              <a:t>This is one of those famous cases that encompassed a larger issue in the art world, the issue of appropriation art. Can you build upon another’s work to create your own original piece? And if you do so, does that constitute derivative work? It also brought up the issue of photography as art, was photography just a documentation of the world, or is it a creative and artistic product? Neither of these issues was entirely answered by the case, of course, but it has also become a reference used in many cases afterward.</a:t>
            </a:r>
          </a:p>
          <a:p>
            <a:endParaRPr lang="en-US" dirty="0" smtClean="0"/>
          </a:p>
          <a:p>
            <a:r>
              <a:rPr lang="en-US" dirty="0" smtClean="0"/>
              <a:t>You can parallel this with vector-tracing a photograph for your design. Are you creating a derivative work that subtracts value from the original artist?</a:t>
            </a:r>
          </a:p>
          <a:p>
            <a:endParaRPr lang="en-US" dirty="0"/>
          </a:p>
        </p:txBody>
      </p:sp>
      <p:sp>
        <p:nvSpPr>
          <p:cNvPr id="4" name="Slide Number Placeholder 3"/>
          <p:cNvSpPr>
            <a:spLocks noGrp="1"/>
          </p:cNvSpPr>
          <p:nvPr>
            <p:ph type="sldNum" sz="quarter" idx="10"/>
          </p:nvPr>
        </p:nvSpPr>
        <p:spPr/>
        <p:txBody>
          <a:bodyPr/>
          <a:lstStyle/>
          <a:p>
            <a:fld id="{009DA621-314C-4B93-A771-9284D5639FDE}" type="slidenum">
              <a:rPr lang="en-US" altLang="en-US" smtClean="0"/>
              <a:pPr/>
              <a:t>14</a:t>
            </a:fld>
            <a:endParaRPr lang="en-US" altLang="en-US"/>
          </a:p>
        </p:txBody>
      </p:sp>
    </p:spTree>
    <p:extLst>
      <p:ext uri="{BB962C8B-B14F-4D97-AF65-F5344CB8AC3E}">
        <p14:creationId xmlns:p14="http://schemas.microsoft.com/office/powerpoint/2010/main" val="3646587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The Associated Press vs. </a:t>
            </a:r>
            <a:r>
              <a:rPr lang="en-US" b="1" dirty="0" err="1" smtClean="0"/>
              <a:t>Fairey</a:t>
            </a:r>
            <a:endParaRPr lang="en-US" b="1" dirty="0" smtClean="0"/>
          </a:p>
          <a:p>
            <a:r>
              <a:rPr lang="en-US" b="1" dirty="0" smtClean="0"/>
              <a:t>Case</a:t>
            </a:r>
          </a:p>
          <a:p>
            <a:r>
              <a:rPr lang="en-US" dirty="0" smtClean="0"/>
              <a:t>Famous street artist </a:t>
            </a:r>
            <a:r>
              <a:rPr lang="en-US" dirty="0" err="1" smtClean="0"/>
              <a:t>Shephard</a:t>
            </a:r>
            <a:r>
              <a:rPr lang="en-US" dirty="0" smtClean="0"/>
              <a:t> </a:t>
            </a:r>
            <a:r>
              <a:rPr lang="en-US" dirty="0" err="1" smtClean="0"/>
              <a:t>Fairey</a:t>
            </a:r>
            <a:r>
              <a:rPr lang="en-US" dirty="0" smtClean="0"/>
              <a:t> created the Hope poster during President Obama’s first run for presidential election in 2008. The design rapidly became a symbol for Obama’s campaign, technically independent of the campaign but with its approval. In January 2009, the photograph on which </a:t>
            </a:r>
            <a:r>
              <a:rPr lang="en-US" dirty="0" err="1" smtClean="0"/>
              <a:t>Fairey</a:t>
            </a:r>
            <a:r>
              <a:rPr lang="en-US" dirty="0" smtClean="0"/>
              <a:t> allegedly based the design was revealed by the Associated Press as one shot by AP freelancer Mannie Garcia — with the AP demanding compensation for its use in </a:t>
            </a:r>
            <a:r>
              <a:rPr lang="en-US" dirty="0" err="1" smtClean="0"/>
              <a:t>Fairey’s</a:t>
            </a:r>
            <a:r>
              <a:rPr lang="en-US" dirty="0" smtClean="0"/>
              <a:t> work. </a:t>
            </a:r>
            <a:r>
              <a:rPr lang="en-US" dirty="0" err="1" smtClean="0"/>
              <a:t>Fairey</a:t>
            </a:r>
            <a:r>
              <a:rPr lang="en-US" dirty="0" smtClean="0"/>
              <a:t> responded with the defense of fair use, claiming his work didn’t reduce the value of the original photograph.</a:t>
            </a:r>
          </a:p>
          <a:p>
            <a:endParaRPr lang="en-US" b="1" dirty="0" smtClean="0"/>
          </a:p>
          <a:p>
            <a:r>
              <a:rPr lang="en-US" b="1" dirty="0" smtClean="0"/>
              <a:t>Outcome</a:t>
            </a:r>
          </a:p>
          <a:p>
            <a:r>
              <a:rPr lang="en-US" dirty="0" smtClean="0"/>
              <a:t>The artist and the AP press came to a private settlement in January 2011, part of which included a split in the profits for the work.</a:t>
            </a:r>
          </a:p>
          <a:p>
            <a:endParaRPr lang="en-US" b="1" dirty="0" smtClean="0"/>
          </a:p>
          <a:p>
            <a:r>
              <a:rPr lang="en-US" b="1" dirty="0" smtClean="0"/>
              <a:t>Significance</a:t>
            </a:r>
          </a:p>
          <a:p>
            <a:r>
              <a:rPr lang="en-US" dirty="0" smtClean="0"/>
              <a:t>Though there wasn’t a court case and an actual verdict, this case created a lot of discourse around the value of work in these copyright battles. It’s unlikely that Garcia’s work could have ever reached the level of fame it did, if not for </a:t>
            </a:r>
            <a:r>
              <a:rPr lang="en-US" dirty="0" err="1" smtClean="0"/>
              <a:t>Fairey’s</a:t>
            </a:r>
            <a:r>
              <a:rPr lang="en-US" dirty="0" smtClean="0"/>
              <a:t> poster. Garcia himself stated he was “so proud of the photograph and that </a:t>
            </a:r>
            <a:r>
              <a:rPr lang="en-US" dirty="0" err="1" smtClean="0"/>
              <a:t>Fairey</a:t>
            </a:r>
            <a:r>
              <a:rPr lang="en-US" dirty="0" smtClean="0"/>
              <a:t> did what he did artistically with it, and the effect it has had,” but still had a problem with the fact that </a:t>
            </a:r>
            <a:r>
              <a:rPr lang="en-US" dirty="0" err="1" smtClean="0"/>
              <a:t>Fairey</a:t>
            </a:r>
            <a:r>
              <a:rPr lang="en-US" dirty="0" smtClean="0"/>
              <a:t> took the image without permission and without credit for it’s originator.</a:t>
            </a:r>
          </a:p>
          <a:p>
            <a:endParaRPr lang="en-US" dirty="0" smtClean="0"/>
          </a:p>
          <a:p>
            <a:r>
              <a:rPr lang="en-US" dirty="0" smtClean="0"/>
              <a:t>Credit, credit, credit! On 99designs you cannot use licensed work — but in the right circumstances you can use stock imagery. When doing so, make sure everyone knows the source.</a:t>
            </a:r>
          </a:p>
          <a:p>
            <a:endParaRPr lang="en-US" dirty="0"/>
          </a:p>
        </p:txBody>
      </p:sp>
      <p:sp>
        <p:nvSpPr>
          <p:cNvPr id="4" name="Slide Number Placeholder 3"/>
          <p:cNvSpPr>
            <a:spLocks noGrp="1"/>
          </p:cNvSpPr>
          <p:nvPr>
            <p:ph type="sldNum" sz="quarter" idx="10"/>
          </p:nvPr>
        </p:nvSpPr>
        <p:spPr/>
        <p:txBody>
          <a:bodyPr/>
          <a:lstStyle/>
          <a:p>
            <a:fld id="{009DA621-314C-4B93-A771-9284D5639FDE}" type="slidenum">
              <a:rPr lang="en-US" altLang="en-US" smtClean="0"/>
              <a:pPr/>
              <a:t>15</a:t>
            </a:fld>
            <a:endParaRPr lang="en-US" altLang="en-US"/>
          </a:p>
        </p:txBody>
      </p:sp>
    </p:spTree>
    <p:extLst>
      <p:ext uri="{BB962C8B-B14F-4D97-AF65-F5344CB8AC3E}">
        <p14:creationId xmlns:p14="http://schemas.microsoft.com/office/powerpoint/2010/main" val="1946530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a:t>
            </a:r>
            <a:r>
              <a:rPr lang="en-US" b="1" dirty="0" err="1" smtClean="0"/>
              <a:t>Cariou</a:t>
            </a:r>
            <a:r>
              <a:rPr lang="en-US" b="1" dirty="0" smtClean="0"/>
              <a:t> vs. Prince</a:t>
            </a:r>
          </a:p>
          <a:p>
            <a:r>
              <a:rPr lang="en-US" i="1" dirty="0" smtClean="0"/>
              <a:t>Photograph: Patrick </a:t>
            </a:r>
            <a:r>
              <a:rPr lang="en-US" i="1" dirty="0" err="1" smtClean="0"/>
              <a:t>Cariou</a:t>
            </a:r>
            <a:r>
              <a:rPr lang="en-US" i="1" dirty="0" smtClean="0"/>
              <a:t> – 2000; Adaptation: Richard Prince – 2008 (both via </a:t>
            </a:r>
            <a:r>
              <a:rPr lang="en-US" i="1" dirty="0" err="1" smtClean="0">
                <a:hlinkClick r:id="rId3"/>
              </a:rPr>
              <a:t>artnet</a:t>
            </a:r>
            <a:r>
              <a:rPr lang="en-US" i="1" dirty="0" smtClean="0"/>
              <a:t>)</a:t>
            </a:r>
            <a:endParaRPr lang="en-US" dirty="0" smtClean="0"/>
          </a:p>
          <a:p>
            <a:endParaRPr lang="en-US" b="1" dirty="0" smtClean="0"/>
          </a:p>
          <a:p>
            <a:r>
              <a:rPr lang="en-US" b="1" dirty="0" smtClean="0"/>
              <a:t>Case</a:t>
            </a:r>
          </a:p>
          <a:p>
            <a:r>
              <a:rPr lang="en-US" dirty="0" smtClean="0"/>
              <a:t>Richard Prince is a well known appropriation artist — one who transforms the work of others to create new meaning in his own work. For an exhibition in the </a:t>
            </a:r>
            <a:r>
              <a:rPr lang="en-US" dirty="0" err="1" smtClean="0"/>
              <a:t>Gagosian</a:t>
            </a:r>
            <a:r>
              <a:rPr lang="en-US" dirty="0" smtClean="0"/>
              <a:t> Gallery, Prince appropriated 41 images from a photography book by French photographer Patrick </a:t>
            </a:r>
            <a:r>
              <a:rPr lang="en-US" dirty="0" err="1" smtClean="0"/>
              <a:t>Cariou</a:t>
            </a:r>
            <a:r>
              <a:rPr lang="en-US" dirty="0" smtClean="0"/>
              <a:t>, claiming fair use that he created new meaning out of the photographs. </a:t>
            </a:r>
            <a:r>
              <a:rPr lang="en-US" dirty="0" err="1" smtClean="0"/>
              <a:t>Cariou</a:t>
            </a:r>
            <a:r>
              <a:rPr lang="en-US" dirty="0" smtClean="0"/>
              <a:t> argued that it wasn’t fair use, but copyright infringement.</a:t>
            </a:r>
          </a:p>
          <a:p>
            <a:endParaRPr lang="en-US" b="1" dirty="0" smtClean="0"/>
          </a:p>
          <a:p>
            <a:r>
              <a:rPr lang="en-US" b="1" dirty="0" smtClean="0"/>
              <a:t>Outcome</a:t>
            </a:r>
          </a:p>
          <a:p>
            <a:r>
              <a:rPr lang="en-US" dirty="0" smtClean="0"/>
              <a:t>A judge ruled in favor for </a:t>
            </a:r>
            <a:r>
              <a:rPr lang="en-US" dirty="0" err="1" smtClean="0"/>
              <a:t>Cariou</a:t>
            </a:r>
            <a:r>
              <a:rPr lang="en-US" dirty="0" smtClean="0"/>
              <a:t> in 2011, claiming the changes made to </a:t>
            </a:r>
            <a:r>
              <a:rPr lang="en-US" dirty="0" err="1" smtClean="0"/>
              <a:t>Cariou’s</a:t>
            </a:r>
            <a:r>
              <a:rPr lang="en-US" dirty="0" smtClean="0"/>
              <a:t> photographs weren’t significant enough to constitute a change in meaning — fair use. However, the case is currently in appeal and the final decision has not yet been reached.</a:t>
            </a:r>
          </a:p>
          <a:p>
            <a:endParaRPr lang="en-US" b="1" dirty="0" smtClean="0"/>
          </a:p>
          <a:p>
            <a:r>
              <a:rPr lang="en-US" b="1" dirty="0" smtClean="0"/>
              <a:t>Significance</a:t>
            </a:r>
            <a:br>
              <a:rPr lang="en-US" b="1" dirty="0" smtClean="0"/>
            </a:br>
            <a:endParaRPr lang="en-US" b="1" dirty="0" smtClean="0"/>
          </a:p>
          <a:p>
            <a:r>
              <a:rPr lang="en-US" dirty="0" smtClean="0"/>
              <a:t>The initial ruling in this case in favor of </a:t>
            </a:r>
            <a:r>
              <a:rPr lang="en-US" dirty="0" err="1" smtClean="0"/>
              <a:t>Cariou</a:t>
            </a:r>
            <a:r>
              <a:rPr lang="en-US" dirty="0" smtClean="0"/>
              <a:t> has created huge divisions in the artistic community. It brings up questions about artistic intent and the subjectivity of art, asking “who was this judge to determine whether or not the appropriated artwork had enough meaning to be considered fair use” when the art could be interpreted differently by each person who viewed it. The jury is still out on this one.</a:t>
            </a:r>
          </a:p>
          <a:p>
            <a:endParaRPr lang="en-US" b="1" dirty="0" smtClean="0"/>
          </a:p>
          <a:p>
            <a:r>
              <a:rPr lang="en-US" b="1" dirty="0" smtClean="0"/>
              <a:t>Imitation vs. inspiration</a:t>
            </a:r>
          </a:p>
          <a:p>
            <a:r>
              <a:rPr lang="en-US" dirty="0" smtClean="0"/>
              <a:t>Don’t be a designer who creates work too close to that of another. You have to make sure you are creating something original and not derivative.</a:t>
            </a:r>
          </a:p>
          <a:p>
            <a:r>
              <a:rPr lang="en-US" dirty="0" smtClean="0"/>
              <a:t>—</a:t>
            </a:r>
          </a:p>
          <a:p>
            <a:r>
              <a:rPr lang="en-US" b="1" dirty="0" smtClean="0"/>
              <a:t>Update 4/25/2013</a:t>
            </a:r>
          </a:p>
          <a:p>
            <a:r>
              <a:rPr lang="en-US" dirty="0" smtClean="0"/>
              <a:t>Not two weeks after this article was published, the original decision in this case was overturned and the judge ruled in favor of Prince for the majority of the works in dispute, claiming that Prince’s work transformed the work in the way that it was aesthetically different, and thus acceptable under the argument of fair use. Read more about the decision as well as the 5 pieces which are still under review by a lower court in </a:t>
            </a:r>
            <a:r>
              <a:rPr lang="en-US" dirty="0" smtClean="0">
                <a:hlinkClick r:id="rId4"/>
              </a:rPr>
              <a:t>The New York Times </a:t>
            </a:r>
            <a:r>
              <a:rPr lang="en-US" dirty="0" smtClean="0"/>
              <a:t>and </a:t>
            </a:r>
            <a:r>
              <a:rPr lang="en-US" dirty="0" err="1" smtClean="0">
                <a:hlinkClick r:id="rId5"/>
              </a:rPr>
              <a:t>Hyperallergic</a:t>
            </a:r>
            <a:r>
              <a:rPr lang="en-US" dirty="0" smtClean="0"/>
              <a:t>.</a:t>
            </a:r>
          </a:p>
        </p:txBody>
      </p:sp>
      <p:sp>
        <p:nvSpPr>
          <p:cNvPr id="4" name="Slide Number Placeholder 3"/>
          <p:cNvSpPr>
            <a:spLocks noGrp="1"/>
          </p:cNvSpPr>
          <p:nvPr>
            <p:ph type="sldNum" sz="quarter" idx="10"/>
          </p:nvPr>
        </p:nvSpPr>
        <p:spPr/>
        <p:txBody>
          <a:bodyPr/>
          <a:lstStyle/>
          <a:p>
            <a:fld id="{009DA621-314C-4B93-A771-9284D5639FDE}" type="slidenum">
              <a:rPr lang="en-US" altLang="en-US" smtClean="0"/>
              <a:pPr/>
              <a:t>16</a:t>
            </a:fld>
            <a:endParaRPr lang="en-US" altLang="en-US"/>
          </a:p>
        </p:txBody>
      </p:sp>
    </p:spTree>
    <p:extLst>
      <p:ext uri="{BB962C8B-B14F-4D97-AF65-F5344CB8AC3E}">
        <p14:creationId xmlns:p14="http://schemas.microsoft.com/office/powerpoint/2010/main" val="1266708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 Modern Dog Design vs. Target Corporation</a:t>
            </a:r>
          </a:p>
          <a:p>
            <a:r>
              <a:rPr lang="en-US" i="1" dirty="0" smtClean="0"/>
              <a:t>Illustrations: Modern Dog – 2008; T-shirt: Target (both via </a:t>
            </a:r>
            <a:r>
              <a:rPr lang="en-US" i="1" dirty="0" smtClean="0">
                <a:hlinkClick r:id="rId3"/>
              </a:rPr>
              <a:t>Business Insider</a:t>
            </a:r>
            <a:r>
              <a:rPr lang="en-US" i="1" dirty="0" smtClean="0"/>
              <a:t>)</a:t>
            </a:r>
            <a:endParaRPr lang="en-US" dirty="0" smtClean="0"/>
          </a:p>
          <a:p>
            <a:endParaRPr lang="en-US" b="1" dirty="0" smtClean="0"/>
          </a:p>
          <a:p>
            <a:r>
              <a:rPr lang="en-US" b="1" dirty="0" smtClean="0"/>
              <a:t>Case</a:t>
            </a:r>
          </a:p>
          <a:p>
            <a:r>
              <a:rPr lang="en-US" dirty="0" smtClean="0"/>
              <a:t>Seattle design firm Modern Dog utilized a series of sketches of dogs in their compendium put out by Chronicle Books in 2008. The firm alleges that illustrations from that design have been used in a T-shirt produced by Disney/Target for sale, and filed a lawsuit in 2011.</a:t>
            </a:r>
          </a:p>
          <a:p>
            <a:endParaRPr lang="en-US" b="1" dirty="0" smtClean="0"/>
          </a:p>
          <a:p>
            <a:r>
              <a:rPr lang="en-US" b="1" dirty="0" smtClean="0"/>
              <a:t>Outcome</a:t>
            </a:r>
            <a:endParaRPr lang="en-US" dirty="0" smtClean="0"/>
          </a:p>
          <a:p>
            <a:r>
              <a:rPr lang="en-US" dirty="0" smtClean="0"/>
              <a:t>TBD. There hasn’t been a decision yet in this case but Modern Dog has been campaigning online pretty heavily for publicity and funds to help with its legal fees over the issue.</a:t>
            </a:r>
          </a:p>
          <a:p>
            <a:endParaRPr lang="en-US" b="1" dirty="0" smtClean="0"/>
          </a:p>
          <a:p>
            <a:r>
              <a:rPr lang="en-US" b="1" dirty="0" smtClean="0"/>
              <a:t>Significance</a:t>
            </a:r>
          </a:p>
          <a:p>
            <a:r>
              <a:rPr lang="en-US" dirty="0" smtClean="0"/>
              <a:t>The Modern Dog case has brought to light a question burning in the mind of many designers and artists — what happens if a major corporation with many more resources than me, utilizes my artwork for profit? Modern Dog was recently forced to sell their studio to cover the legal costs associated with this battle, so it’s turning into a very extreme situation for them. We’ll have to keep an eye out for how this progressed and continues to change the conversation around this issue.</a:t>
            </a:r>
          </a:p>
          <a:p>
            <a:endParaRPr lang="en-US" dirty="0" smtClean="0"/>
          </a:p>
          <a:p>
            <a:r>
              <a:rPr lang="en-US" dirty="0" smtClean="0"/>
              <a:t>Always defend your designs. Regardless of who you’re going up against — if you think your design is in the right, then make it known.</a:t>
            </a:r>
          </a:p>
        </p:txBody>
      </p:sp>
      <p:sp>
        <p:nvSpPr>
          <p:cNvPr id="4" name="Slide Number Placeholder 3"/>
          <p:cNvSpPr>
            <a:spLocks noGrp="1"/>
          </p:cNvSpPr>
          <p:nvPr>
            <p:ph type="sldNum" sz="quarter" idx="10"/>
          </p:nvPr>
        </p:nvSpPr>
        <p:spPr/>
        <p:txBody>
          <a:bodyPr/>
          <a:lstStyle/>
          <a:p>
            <a:fld id="{009DA621-314C-4B93-A771-9284D5639FDE}" type="slidenum">
              <a:rPr lang="en-US" altLang="en-US" smtClean="0"/>
              <a:pPr/>
              <a:t>17</a:t>
            </a:fld>
            <a:endParaRPr lang="en-US" altLang="en-US"/>
          </a:p>
        </p:txBody>
      </p:sp>
    </p:spTree>
    <p:extLst>
      <p:ext uri="{BB962C8B-B14F-4D97-AF65-F5344CB8AC3E}">
        <p14:creationId xmlns:p14="http://schemas.microsoft.com/office/powerpoint/2010/main" val="2978481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Vanilla Ice vs. David Bowie/Freddie Mercury</a:t>
            </a:r>
          </a:p>
          <a:p>
            <a:r>
              <a:rPr lang="en-US" i="1" dirty="0" smtClean="0"/>
              <a:t>Video: DF </a:t>
            </a:r>
            <a:r>
              <a:rPr lang="en-US" i="1" dirty="0" err="1" smtClean="0"/>
              <a:t>Bothma</a:t>
            </a:r>
            <a:r>
              <a:rPr lang="en-US" i="1" dirty="0" smtClean="0"/>
              <a:t> (via </a:t>
            </a:r>
            <a:r>
              <a:rPr lang="en-US" i="1" dirty="0" smtClean="0">
                <a:hlinkClick r:id="rId3"/>
              </a:rPr>
              <a:t>YouTube</a:t>
            </a:r>
            <a:r>
              <a:rPr lang="en-US" i="1" dirty="0" smtClean="0"/>
              <a:t>)</a:t>
            </a:r>
            <a:endParaRPr lang="en-US" dirty="0" smtClean="0"/>
          </a:p>
          <a:p>
            <a:endParaRPr lang="en-US" b="1" dirty="0" smtClean="0"/>
          </a:p>
          <a:p>
            <a:r>
              <a:rPr lang="en-US" b="1" dirty="0" smtClean="0"/>
              <a:t>Case</a:t>
            </a:r>
          </a:p>
          <a:p>
            <a:r>
              <a:rPr lang="en-US" dirty="0" smtClean="0"/>
              <a:t>Vanilla Ice had a hit, in 1991, with </a:t>
            </a:r>
            <a:r>
              <a:rPr lang="en-US" i="1" dirty="0" smtClean="0"/>
              <a:t>Ice </a:t>
            </a:r>
            <a:r>
              <a:rPr lang="en-US" i="1" dirty="0" err="1" smtClean="0"/>
              <a:t>Ice</a:t>
            </a:r>
            <a:r>
              <a:rPr lang="en-US" i="1" dirty="0" smtClean="0"/>
              <a:t> Baby</a:t>
            </a:r>
            <a:r>
              <a:rPr lang="en-US" dirty="0" smtClean="0"/>
              <a:t> — it sampled but did not credit the song </a:t>
            </a:r>
            <a:r>
              <a:rPr lang="en-US" i="1" dirty="0" smtClean="0"/>
              <a:t>Under Pressure</a:t>
            </a:r>
            <a:r>
              <a:rPr lang="en-US" dirty="0" smtClean="0"/>
              <a:t> by David Bowie and Queen. Though at first denying it, Vanilla Ice later retracted the statement saying it was “a joke”. Facing a lawsuit by the duo, Vanilla Ice fessed to sampling the work.</a:t>
            </a:r>
          </a:p>
          <a:p>
            <a:endParaRPr lang="en-US" b="1" dirty="0" smtClean="0"/>
          </a:p>
          <a:p>
            <a:r>
              <a:rPr lang="en-US" b="1" dirty="0" smtClean="0"/>
              <a:t>Outcome</a:t>
            </a:r>
          </a:p>
          <a:p>
            <a:r>
              <a:rPr lang="en-US" dirty="0" smtClean="0"/>
              <a:t>The case was settled privately out of court with Ice paying an undeclared sum of money and crediting Bowie/Queen on the track.</a:t>
            </a:r>
          </a:p>
          <a:p>
            <a:endParaRPr lang="en-US" b="1" dirty="0" smtClean="0"/>
          </a:p>
          <a:p>
            <a:r>
              <a:rPr lang="en-US" b="1" dirty="0" smtClean="0"/>
              <a:t>Significance</a:t>
            </a:r>
          </a:p>
          <a:p>
            <a:r>
              <a:rPr lang="en-US" dirty="0" smtClean="0"/>
              <a:t>There’s really not a ton of meaning directly related to design with this one (except for, don’t use other people’s creative work!). But I couldn’t resist adding it. This is one of the most hilarious copyright cases ever.</a:t>
            </a:r>
          </a:p>
          <a:p>
            <a:endParaRPr lang="en-US" alt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09DA621-314C-4B93-A771-9284D5639FDE}" type="slidenum">
              <a:rPr lang="en-US" altLang="en-US" smtClean="0"/>
              <a:pPr/>
              <a:t>18</a:t>
            </a:fld>
            <a:endParaRPr lang="en-US" altLang="en-US"/>
          </a:p>
        </p:txBody>
      </p:sp>
    </p:spTree>
    <p:extLst>
      <p:ext uri="{BB962C8B-B14F-4D97-AF65-F5344CB8AC3E}">
        <p14:creationId xmlns:p14="http://schemas.microsoft.com/office/powerpoint/2010/main" val="3315909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5F4873-4E55-4B45-9D9D-CDC8C25095F2}" type="slidenum">
              <a:rPr lang="en-US" altLang="en-US"/>
              <a:pPr/>
              <a:t>19</a:t>
            </a:fld>
            <a:endParaRPr lang="en-US" alt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35969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Apple walks away with a ruling that Samsung copied the iPhone. Samsung will appeal and look to have the decision mitigated as much as possible. And over in the corner, Microsoft and Nokia look at each other, nod their heads, and smile. This was a good court verdict for Windows Phone.</a:t>
            </a:r>
          </a:p>
          <a:p>
            <a:endParaRPr lang="en-US" dirty="0" smtClean="0"/>
          </a:p>
          <a:p>
            <a:r>
              <a:rPr lang="en-US" dirty="0" smtClean="0"/>
              <a:t>Round one of the Apple/Samsung patent dispute is over, with Apple in the ascendancy. The public perception is not going to be over certain models of older Samsung handsets, the exact patents and software methods used, or the differences between Samsung’s UI layer </a:t>
            </a:r>
            <a:r>
              <a:rPr lang="en-US" dirty="0" err="1" smtClean="0"/>
              <a:t>TouchWiz</a:t>
            </a:r>
            <a:r>
              <a:rPr lang="en-US" dirty="0" smtClean="0"/>
              <a:t> and Google’s default Android UI layer.</a:t>
            </a:r>
          </a:p>
          <a:p>
            <a:r>
              <a:rPr lang="en-US" dirty="0" smtClean="0"/>
              <a:t>It’s going to be ‘Android copied the iPhone’.</a:t>
            </a:r>
          </a:p>
          <a:p>
            <a:endParaRPr lang="en-US" dirty="0" smtClean="0"/>
          </a:p>
          <a:p>
            <a:r>
              <a:rPr lang="en-US" dirty="0" smtClean="0"/>
              <a:t>For the last year, every review of Windows Phone powered handsets has noted the radically different UI formerly known as Metro. It does take a little getting used to, but like any new toy once you get the basics Windows Phone is as fast and capable for the majority of smartphone users. There’s no chance that Windows Phone will be mistaken for iOS (and if it was, part of Apple’s evidence was the licensing of certain patents to Microsoft for use in their smartphone OS).</a:t>
            </a:r>
          </a:p>
          <a:p>
            <a:endParaRPr lang="en-US" dirty="0" smtClean="0"/>
          </a:p>
          <a:p>
            <a:r>
              <a:rPr lang="en-US" dirty="0" smtClean="0"/>
              <a:t>Everyone is expecting Nokia to announce the first Windows Phone 8 smartphone next month on September 5th. It’s an event that’s sure to get coverage (even if it is in a rather busy period of announcements from companies that are trying to get in before Apple’s September 12th event). Nokia and Microsoft have been handed a competitive advantage.</a:t>
            </a:r>
          </a:p>
          <a:p>
            <a:endParaRPr lang="en-US" dirty="0" smtClean="0"/>
          </a:p>
          <a:p>
            <a:r>
              <a:rPr lang="en-US" dirty="0" smtClean="0"/>
              <a:t>In a world where Android has copied iOS, they are going to waltz up to the press and go ‘</a:t>
            </a:r>
            <a:r>
              <a:rPr lang="en-US" dirty="0" smtClean="0">
                <a:hlinkClick r:id="rId3"/>
              </a:rPr>
              <a:t>look at our phone, you can think differently</a:t>
            </a:r>
            <a:r>
              <a:rPr lang="en-US" dirty="0" smtClean="0"/>
              <a:t>!’ Another subtle dig at Android, a strong selling point to consumers, and a key differentiator in the smartphone ecosystem. Samsung is handed the lemons, but it’s Nokia that will get to make the first batch of lemonade.</a:t>
            </a:r>
          </a:p>
          <a:p>
            <a:endParaRPr lang="en-US" dirty="0" smtClean="0"/>
          </a:p>
          <a:p>
            <a:r>
              <a:rPr lang="en-US" dirty="0" smtClean="0"/>
              <a:t>What happens now to Android as a whole is going to be very interesting. While the appeals process for this case may go on for some time, there will be </a:t>
            </a:r>
            <a:r>
              <a:rPr lang="en-US" dirty="0" smtClean="0">
                <a:hlinkClick r:id="rId4"/>
              </a:rPr>
              <a:t>a chilling effect on other manufacturers</a:t>
            </a:r>
            <a:r>
              <a:rPr lang="en-US" dirty="0" smtClean="0"/>
              <a:t>, who will be watching the cost of licensing the patents on the ‘free’ Android OS with trepidation. Expect Apple to be drafting invoices in the very near future. But will the manufacturers who just want a modern smartphone OS turn away from the uncertainty in Android? Will they want a solution that is fully licensed, covers all the patents, and will let them stand out in the marketplace? If so, </a:t>
            </a:r>
            <a:r>
              <a:rPr lang="en-US" dirty="0" smtClean="0">
                <a:hlinkClick r:id="rId5"/>
              </a:rPr>
              <a:t>Microsoft are going to welcome them with open arms</a:t>
            </a:r>
            <a:r>
              <a:rPr lang="en-US" dirty="0" smtClean="0"/>
              <a:t>.</a:t>
            </a:r>
          </a:p>
          <a:p>
            <a:endParaRPr lang="en-US" dirty="0" smtClean="0"/>
          </a:p>
          <a:p>
            <a:r>
              <a:rPr lang="en-US" dirty="0" smtClean="0"/>
              <a:t>And when Windows Phone 8 get the traction that many expect it will, what will Samsung do?</a:t>
            </a:r>
          </a:p>
          <a:p>
            <a:r>
              <a:rPr lang="en-US" dirty="0" smtClean="0"/>
              <a:t>They are on top of the heap at the moment with the Galaxy range of devices, but they also have something interesting on the back burner. The Focus range… essentially the Galaxy hardware but running Windows Phone rather than Android OS. They’ve already said Windows Phone 8 devices will be arriving before the end of 2012, could they now put a little more emphasis on the Windows Phone line?</a:t>
            </a:r>
          </a:p>
          <a:p>
            <a:endParaRPr lang="en-US" dirty="0" smtClean="0"/>
          </a:p>
          <a:p>
            <a:r>
              <a:rPr lang="en-US" dirty="0" smtClean="0"/>
              <a:t>The last thing Samsung will want to do is be left stranded in the courts holding their Android football while everyone else runs ahead to score with Windows Phone handsets. Nokia are all-in on the new platform, HTC could see it as a way to bypass Samsung’s dominance in Android, and both Huawei and ZTE are ready to leverage Microsoft’s OS.</a:t>
            </a:r>
          </a:p>
          <a:p>
            <a:r>
              <a:rPr lang="en-US" dirty="0" smtClean="0"/>
              <a:t>Samsung was probably planning to do just enough to stay involved in Windows Phone at the start of this year, but I expect them to take a bit more interest in the platform, do a little bit more marketing of their new Windows Phone handsets, and to put more skin in the game to make sure they’re not left without a chair when the music stops.</a:t>
            </a:r>
          </a:p>
          <a:p>
            <a:r>
              <a:rPr lang="en-US" dirty="0" smtClean="0"/>
              <a:t>Apple took the victory, Samsung lost in court, but the true winner looks to be Microsoft.</a:t>
            </a:r>
            <a:endParaRPr lang="en-US" dirty="0"/>
          </a:p>
        </p:txBody>
      </p:sp>
      <p:sp>
        <p:nvSpPr>
          <p:cNvPr id="4" name="Slide Number Placeholder 3"/>
          <p:cNvSpPr>
            <a:spLocks noGrp="1"/>
          </p:cNvSpPr>
          <p:nvPr>
            <p:ph type="sldNum" sz="quarter" idx="10"/>
          </p:nvPr>
        </p:nvSpPr>
        <p:spPr/>
        <p:txBody>
          <a:bodyPr/>
          <a:lstStyle/>
          <a:p>
            <a:fld id="{009DA621-314C-4B93-A771-9284D5639FDE}" type="slidenum">
              <a:rPr lang="en-US" altLang="en-US" smtClean="0"/>
              <a:pPr/>
              <a:t>20</a:t>
            </a:fld>
            <a:endParaRPr lang="en-US" altLang="en-US"/>
          </a:p>
        </p:txBody>
      </p:sp>
    </p:spTree>
    <p:extLst>
      <p:ext uri="{BB962C8B-B14F-4D97-AF65-F5344CB8AC3E}">
        <p14:creationId xmlns:p14="http://schemas.microsoft.com/office/powerpoint/2010/main" val="532401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D9D2AE-56AA-476F-AD88-B18239F593EB}" type="slidenum">
              <a:rPr lang="en-US" altLang="en-US"/>
              <a:pPr/>
              <a:t>21</a:t>
            </a:fld>
            <a:endParaRPr lang="en-US" alt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7597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3D4A24-0575-4982-9EAC-111C1C8403F0}" type="slidenum">
              <a:rPr lang="en-US" altLang="en-US"/>
              <a:pPr/>
              <a:t>4</a:t>
            </a:fld>
            <a:endParaRPr lang="en-US" alt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32346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Plaintiffs Toys "R" Us, Inc. and Geoffrey, Inc., licensee and owner respectively of the Toys "R" Us trademark, bring this action against defendants, appearing pro se, in connection with defendants' use of the trade names "Guns Are Us," "Guns are We," and the internet domain name "gunsareus.com." The action states claims arising under the Lanham Act, 15 U.S.C. §§ 1114(1), and 1125(a), and New York commercial and trademark law. Plaintiffs move for summary judgment. For the reasons stated herein, plaintiffs' motion is denied in its entirety, and summary judgment is granted in favor of defendants. </a:t>
            </a:r>
          </a:p>
          <a:p>
            <a:endParaRPr lang="en-US" b="1" dirty="0" smtClean="0"/>
          </a:p>
          <a:p>
            <a:r>
              <a:rPr lang="en-US" dirty="0" smtClean="0"/>
              <a:t>CONCLUSION </a:t>
            </a:r>
          </a:p>
          <a:p>
            <a:r>
              <a:rPr lang="en-US" dirty="0" smtClean="0"/>
              <a:t> For the reasons set forth above, plaintiffs' motion for summary judgment is denied in its entirety, and summary judgment is granted in favor of defendants. The Clerk of the Court is directed to enter judgment dismissing the complaint and to close the file in this action. </a:t>
            </a:r>
          </a:p>
          <a:p>
            <a:endParaRPr lang="en-US" b="1" dirty="0" smtClean="0"/>
          </a:p>
          <a:p>
            <a:endParaRPr lang="en-US" b="1" dirty="0" smtClean="0"/>
          </a:p>
          <a:p>
            <a:r>
              <a:rPr lang="en-US" b="1" dirty="0" smtClean="0"/>
              <a:t>Music and Movie Copyright Infringement</a:t>
            </a:r>
          </a:p>
          <a:p>
            <a:r>
              <a:rPr lang="en-US" dirty="0" smtClean="0"/>
              <a:t>Here are some common ways that infringement of copyright may happen.</a:t>
            </a:r>
          </a:p>
          <a:p>
            <a:endParaRPr lang="en-US" b="1" dirty="0" smtClean="0"/>
          </a:p>
          <a:p>
            <a:r>
              <a:rPr lang="en-US" b="1" dirty="0" smtClean="0"/>
              <a:t>File Sharing Sites</a:t>
            </a:r>
            <a:r>
              <a:rPr lang="en-US" dirty="0" smtClean="0"/>
              <a:t> – While the heyday of Napster may be gone, </a:t>
            </a:r>
            <a:r>
              <a:rPr lang="en-US" dirty="0" err="1" smtClean="0"/>
              <a:t>bittorrent</a:t>
            </a:r>
            <a:r>
              <a:rPr lang="en-US" dirty="0" smtClean="0"/>
              <a:t> and other technologies are still being used to illegally share copyrighted files – primarily music and movies, but other intellectual property as well.</a:t>
            </a:r>
          </a:p>
          <a:p>
            <a:endParaRPr lang="en-US" b="1" dirty="0" smtClean="0"/>
          </a:p>
          <a:p>
            <a:r>
              <a:rPr lang="en-US" b="1" dirty="0" smtClean="0"/>
              <a:t>Emailing a Friend</a:t>
            </a:r>
            <a:r>
              <a:rPr lang="en-US" dirty="0" smtClean="0"/>
              <a:t> – Even simply emailing a copy of a copyrighted song to all of the people in your contact book could be considered copyright infringement.</a:t>
            </a:r>
          </a:p>
          <a:p>
            <a:endParaRPr lang="en-US" b="1" dirty="0" smtClean="0"/>
          </a:p>
          <a:p>
            <a:r>
              <a:rPr lang="en-US" b="1" dirty="0" smtClean="0"/>
              <a:t>Physical Copies</a:t>
            </a:r>
            <a:r>
              <a:rPr lang="en-US" dirty="0" smtClean="0"/>
              <a:t> – If you burn a CD of music you have downloaded for free on the Internet and give it to all of your friends, this could be considered copyright infringement.</a:t>
            </a:r>
          </a:p>
          <a:p>
            <a:r>
              <a:rPr lang="en-US" dirty="0" smtClean="0"/>
              <a:t>As you can see, there are many different activities that could get a person in trouble with the legal system. Media companies have been known to sue individuals who share or even just acquire copyrighted works illegally.</a:t>
            </a:r>
          </a:p>
          <a:p>
            <a:endParaRPr lang="en-US" b="1" dirty="0" smtClean="0"/>
          </a:p>
          <a:p>
            <a:r>
              <a:rPr lang="en-US" b="1" dirty="0" smtClean="0"/>
              <a:t>Avoiding Copyright Infringement</a:t>
            </a:r>
          </a:p>
          <a:p>
            <a:r>
              <a:rPr lang="en-US" dirty="0" smtClean="0"/>
              <a:t>Here are a few tips and suggestions to avoid problems with copyright infringement – which can be quite expensive.</a:t>
            </a:r>
          </a:p>
          <a:p>
            <a:endParaRPr lang="en-US" b="1" dirty="0" smtClean="0"/>
          </a:p>
          <a:p>
            <a:r>
              <a:rPr lang="en-US" b="1" dirty="0" smtClean="0"/>
              <a:t>Always Know -</a:t>
            </a:r>
            <a:r>
              <a:rPr lang="en-US" dirty="0" smtClean="0"/>
              <a:t> Whenever a photo, text, video or other creative work is used, the exact ownership of that content or work should be known before it is used or reused.</a:t>
            </a:r>
          </a:p>
          <a:p>
            <a:endParaRPr lang="en-US" b="1" dirty="0" smtClean="0"/>
          </a:p>
          <a:p>
            <a:r>
              <a:rPr lang="en-US" b="1" dirty="0" smtClean="0"/>
              <a:t>Double Check</a:t>
            </a:r>
            <a:r>
              <a:rPr lang="en-US" dirty="0" smtClean="0"/>
              <a:t> – If the copyright information is not known or is thought to be known about, it is a good idea to double check in order to make sure there is no infringement of the copyright holder.</a:t>
            </a:r>
          </a:p>
          <a:p>
            <a:endParaRPr lang="en-US" b="1" dirty="0" smtClean="0"/>
          </a:p>
          <a:p>
            <a:r>
              <a:rPr lang="en-US" b="1" dirty="0" smtClean="0"/>
              <a:t>What to Check</a:t>
            </a:r>
            <a:r>
              <a:rPr lang="en-US" dirty="0" smtClean="0"/>
              <a:t> – Most websites will have a “terms of use” somewhere that will tell a person how the materials may be legally used or if they should not be used at all. However, the lack of a terms of use does not mean that the works can be used. It may be necessary to contact the owner of the works to get their explicit permission.</a:t>
            </a:r>
          </a:p>
          <a:p>
            <a:endParaRPr lang="en-US" b="1" dirty="0" smtClean="0"/>
          </a:p>
          <a:p>
            <a:r>
              <a:rPr lang="en-US" b="1" dirty="0" smtClean="0"/>
              <a:t>Public Domain</a:t>
            </a:r>
            <a:r>
              <a:rPr lang="en-US" dirty="0" smtClean="0"/>
              <a:t> – Another idea is to use photos or other materials that are in the public domain. There is quite a bit of works now in the public domain, with more and more material entering the public domain all the time. It should be noted that other people also have the ability to use public domain content and works, however, so the value may not be as high as if the public domain work is used to come up with a new work.</a:t>
            </a:r>
          </a:p>
          <a:p>
            <a:endParaRPr lang="en-US" b="1" dirty="0" smtClean="0"/>
          </a:p>
          <a:p>
            <a:r>
              <a:rPr lang="en-US" b="1" dirty="0" smtClean="0"/>
              <a:t>Fair Use</a:t>
            </a:r>
            <a:r>
              <a:rPr lang="en-US" dirty="0" smtClean="0"/>
              <a:t> – Additionally, there may be cases where fair use applies to copyrighted material. Understanding fair use is important to avoid copyright infringement charges and accusations.</a:t>
            </a:r>
          </a:p>
          <a:p>
            <a:r>
              <a:rPr lang="en-US" dirty="0" smtClean="0"/>
              <a:t>There are other things you should do to avoid copyright infringement, but these tips and suggestions should help make sure you do not run into any problems. The most important thing is to remember that if you do not know you need to check. You should never assume that a work is not copyrighted or that fair-use can be applied.</a:t>
            </a:r>
          </a:p>
          <a:p>
            <a:endParaRPr lang="en-US" b="1" dirty="0" smtClean="0"/>
          </a:p>
          <a:p>
            <a:r>
              <a:rPr lang="en-US" b="1" dirty="0" smtClean="0"/>
              <a:t>Going After Copyright Infringement</a:t>
            </a:r>
          </a:p>
          <a:p>
            <a:r>
              <a:rPr lang="en-US" dirty="0" smtClean="0"/>
              <a:t>If someone is infringing on your copyrighted work, you may be able to take them to court and successfully win a suit against them. The burden of proof falls on the owner of the copyright. Hiring a good copyright attorney can help considerably with going after people and companies who infringe on your copyrighted content – whether it’s music, photos, or even stories or articles.</a:t>
            </a:r>
          </a:p>
          <a:p>
            <a:endParaRPr lang="en-US" b="1" dirty="0" smtClean="0"/>
          </a:p>
          <a:p>
            <a:r>
              <a:rPr lang="en-US" b="1" dirty="0" smtClean="0"/>
              <a:t>DMCA Notice of Copyright Infringement</a:t>
            </a:r>
          </a:p>
          <a:p>
            <a:r>
              <a:rPr lang="en-US" dirty="0" smtClean="0"/>
              <a:t>There are many examples of DMCA notices for copyright infringement on the Internet. Searching for these and comparing all the different examples is a good way to come up with a standard DMCA complaint on your own. However, having a good copyright lawyer on your team can help considerably with putting together a DMCA complaint that will be noticed and effective.</a:t>
            </a:r>
          </a:p>
          <a:p>
            <a:endParaRPr lang="en-US" dirty="0"/>
          </a:p>
        </p:txBody>
      </p:sp>
      <p:sp>
        <p:nvSpPr>
          <p:cNvPr id="4" name="Slide Number Placeholder 3"/>
          <p:cNvSpPr>
            <a:spLocks noGrp="1"/>
          </p:cNvSpPr>
          <p:nvPr>
            <p:ph type="sldNum" sz="quarter" idx="10"/>
          </p:nvPr>
        </p:nvSpPr>
        <p:spPr/>
        <p:txBody>
          <a:bodyPr/>
          <a:lstStyle/>
          <a:p>
            <a:fld id="{009DA621-314C-4B93-A771-9284D5639FDE}" type="slidenum">
              <a:rPr lang="en-US" altLang="en-US" smtClean="0"/>
              <a:pPr/>
              <a:t>22</a:t>
            </a:fld>
            <a:endParaRPr lang="en-US" altLang="en-US"/>
          </a:p>
        </p:txBody>
      </p:sp>
    </p:spTree>
    <p:extLst>
      <p:ext uri="{BB962C8B-B14F-4D97-AF65-F5344CB8AC3E}">
        <p14:creationId xmlns:p14="http://schemas.microsoft.com/office/powerpoint/2010/main" val="2654048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ACA6E4-CF43-4216-B787-CC3EB549F6F3}" type="slidenum">
              <a:rPr lang="en-US" altLang="en-US"/>
              <a:pPr/>
              <a:t>23</a:t>
            </a:fld>
            <a:endParaRPr lang="en-US" alt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69227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925CF2-AB7F-4BE2-94E7-9CA5FE65CBAC}" type="slidenum">
              <a:rPr lang="en-US" altLang="en-US"/>
              <a:pPr/>
              <a:t>24</a:t>
            </a:fld>
            <a:endParaRPr lang="en-US" alt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71490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F02031-E3B8-458F-991B-827F7BE222E8}" type="slidenum">
              <a:rPr lang="en-US" altLang="en-US"/>
              <a:pPr/>
              <a:t>25</a:t>
            </a:fld>
            <a:endParaRPr lang="en-US" alt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65222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EF49D4-6C4F-4BC1-8043-5AE724991181}" type="slidenum">
              <a:rPr lang="en-US" altLang="en-US"/>
              <a:pPr/>
              <a:t>26</a:t>
            </a:fld>
            <a:endParaRPr lang="en-US" alt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55354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9DA621-314C-4B93-A771-9284D5639FDE}" type="slidenum">
              <a:rPr lang="en-US" altLang="en-US" smtClean="0"/>
              <a:pPr/>
              <a:t>27</a:t>
            </a:fld>
            <a:endParaRPr lang="en-US" altLang="en-US"/>
          </a:p>
        </p:txBody>
      </p:sp>
    </p:spTree>
    <p:extLst>
      <p:ext uri="{BB962C8B-B14F-4D97-AF65-F5344CB8AC3E}">
        <p14:creationId xmlns:p14="http://schemas.microsoft.com/office/powerpoint/2010/main" val="1175225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E906AB-28BB-4F02-953D-C085AF447A78}" type="slidenum">
              <a:rPr lang="en-US" altLang="en-US"/>
              <a:pPr/>
              <a:t>28</a:t>
            </a:fld>
            <a:endParaRPr lang="en-US" alt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07743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ED64D9-3E27-41DC-B044-B730CC51BE61}" type="slidenum">
              <a:rPr lang="en-US" altLang="en-US"/>
              <a:pPr/>
              <a:t>5</a:t>
            </a:fld>
            <a:endParaRPr lang="en-US" alt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n-US" altLang="en-US" dirty="0" smtClean="0"/>
              <a:t>There</a:t>
            </a:r>
            <a:r>
              <a:rPr lang="en-US" altLang="en-US" baseline="0" dirty="0" smtClean="0"/>
              <a:t> are two kinds of personal property; Tangible or intangible.  </a:t>
            </a:r>
          </a:p>
          <a:p>
            <a:endParaRPr lang="en-US" altLang="en-US" baseline="0" dirty="0" smtClean="0"/>
          </a:p>
          <a:p>
            <a:r>
              <a:rPr lang="en-US" altLang="en-US" baseline="0" dirty="0" smtClean="0"/>
              <a:t>Tangible property is what you can touch.  </a:t>
            </a:r>
          </a:p>
          <a:p>
            <a:endParaRPr lang="en-US" altLang="en-US" baseline="0" dirty="0" smtClean="0"/>
          </a:p>
          <a:p>
            <a:r>
              <a:rPr lang="en-US" altLang="en-US" baseline="0" dirty="0" smtClean="0"/>
              <a:t>Intangible property relates to a right.  </a:t>
            </a:r>
          </a:p>
          <a:p>
            <a:endParaRPr lang="en-US" altLang="en-US" baseline="0" dirty="0" smtClean="0"/>
          </a:p>
          <a:p>
            <a:r>
              <a:rPr lang="en-US" altLang="en-US" baseline="0" dirty="0" smtClean="0"/>
              <a:t>Example:  You spend 9 months to a year creating a video game, do you think you should have the rights to it?  What if someone stole the game and then sold it, should it be that persons or yours? Co-ownership of Personal Property – if Joe and Brenda own a condo as joint tenants (</a:t>
            </a:r>
            <a:r>
              <a:rPr lang="en-US" i="1" dirty="0" smtClean="0"/>
              <a:t>A type of ownership of real or</a:t>
            </a:r>
            <a:r>
              <a:rPr lang="en-US" dirty="0" smtClean="0"/>
              <a:t> </a:t>
            </a:r>
            <a:r>
              <a:rPr lang="en-US" dirty="0" smtClean="0">
                <a:hlinkClick r:id="rId3"/>
              </a:rPr>
              <a:t>Personal Property</a:t>
            </a:r>
            <a:r>
              <a:rPr lang="en-US" dirty="0" smtClean="0"/>
              <a:t> </a:t>
            </a:r>
            <a:r>
              <a:rPr lang="en-US" i="1" dirty="0" smtClean="0"/>
              <a:t>by two or more persons in which each owns an undivided interest in the whole).</a:t>
            </a:r>
            <a:r>
              <a:rPr lang="en-US" altLang="en-US" baseline="0" dirty="0" smtClean="0"/>
              <a:t>  What could happen with the condo if Joe where to die? </a:t>
            </a:r>
            <a:r>
              <a:rPr lang="en-US" altLang="en-US" i="1" baseline="0" dirty="0" smtClean="0"/>
              <a:t>Joe’s share passes to Brenda </a:t>
            </a:r>
            <a:r>
              <a:rPr lang="en-US" altLang="en-US" i="0" baseline="0" dirty="0" smtClean="0"/>
              <a:t>.  What would be different if the two owned the property as tenants in common (</a:t>
            </a:r>
            <a:r>
              <a:rPr lang="en-US" i="1" dirty="0" smtClean="0"/>
              <a:t>A form of concurrent ownership of real property in which two or more persons possess the property simultaneously; it can be created by deed, will, or operation of law.)</a:t>
            </a:r>
            <a:r>
              <a:rPr lang="en-US" altLang="en-US" i="0" baseline="0" dirty="0" smtClean="0"/>
              <a:t>?  </a:t>
            </a:r>
            <a:r>
              <a:rPr lang="en-US" altLang="en-US" i="1" baseline="0" dirty="0" smtClean="0"/>
              <a:t>Joe’s share would pass to Joe’s heirs.  </a:t>
            </a:r>
            <a:r>
              <a:rPr lang="en-US" altLang="en-US" i="0" baseline="0" dirty="0" smtClean="0"/>
              <a:t>The distinction would be important when two people decide how they will share ownership of property.  </a:t>
            </a:r>
            <a:endParaRPr lang="en-US" altLang="en-US" dirty="0"/>
          </a:p>
        </p:txBody>
      </p:sp>
    </p:spTree>
    <p:extLst>
      <p:ext uri="{BB962C8B-B14F-4D97-AF65-F5344CB8AC3E}">
        <p14:creationId xmlns:p14="http://schemas.microsoft.com/office/powerpoint/2010/main" val="3837516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068A54-4E77-4691-AE26-B6D541EFC85C}" type="slidenum">
              <a:rPr lang="en-US" altLang="en-US"/>
              <a:pPr/>
              <a:t>6</a:t>
            </a:fld>
            <a:endParaRPr lang="en-US" alt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982219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BE8F85-FD94-4004-A98D-DE931FDC6128}" type="slidenum">
              <a:rPr lang="en-US" altLang="en-US"/>
              <a:pPr/>
              <a:t>7</a:t>
            </a:fld>
            <a:endParaRPr lang="en-US" alt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b="0" dirty="0" smtClean="0"/>
              <a:t>Misplaced property:  If you find a cell phone on</a:t>
            </a:r>
            <a:r>
              <a:rPr lang="en-US" b="0" baseline="0" dirty="0" smtClean="0"/>
              <a:t> a table at a restaurant, it would be considered misplaced rather than lost.  What should be done with the cell  phone?  </a:t>
            </a:r>
            <a:r>
              <a:rPr lang="en-US" b="0" i="1" baseline="0" dirty="0" smtClean="0"/>
              <a:t>Leave it with the restaurant management or owner.  </a:t>
            </a:r>
          </a:p>
          <a:p>
            <a:endParaRPr lang="en-US" b="0" dirty="0" smtClean="0"/>
          </a:p>
          <a:p>
            <a:r>
              <a:rPr lang="en-US" b="1" dirty="0" smtClean="0"/>
              <a:t>Unclaimed Property Rules and Time Limits for Virginia</a:t>
            </a:r>
          </a:p>
          <a:p>
            <a:r>
              <a:rPr lang="en-US" dirty="0" smtClean="0"/>
              <a:t>In Virginia, all things relating to unclaimed property are handled by the Unclaimed Property Division of the Virginia Department of the Treasury.</a:t>
            </a:r>
          </a:p>
          <a:p>
            <a:endParaRPr lang="en-US" dirty="0" smtClean="0"/>
          </a:p>
          <a:p>
            <a:r>
              <a:rPr lang="en-US" dirty="0" smtClean="0"/>
              <a:t>As a business owner, this will be the agency to contact if you possess unclaimed property (unpaid wages, for example). Remember that you are subject to both reporting requirements and the obligation to turn over abandoned property to the state.</a:t>
            </a:r>
          </a:p>
          <a:p>
            <a:endParaRPr lang="en-US" dirty="0" smtClean="0"/>
          </a:p>
          <a:p>
            <a:r>
              <a:rPr lang="en-US" dirty="0" smtClean="0"/>
              <a:t>It is also the point of contact if you believe that you may have knowingly, or unknowingly, abandoned property (for example, failing to get back a security deposit, didn't receive a tax refund).</a:t>
            </a:r>
          </a:p>
          <a:p>
            <a:endParaRPr lang="en-US" dirty="0" smtClean="0"/>
          </a:p>
          <a:p>
            <a:r>
              <a:rPr lang="en-US" dirty="0" smtClean="0"/>
              <a:t>Virginia businesses have a number of responsibilities concerning unclaimed property. Initially, </a:t>
            </a:r>
            <a:r>
              <a:rPr lang="en-US" b="1" dirty="0" smtClean="0"/>
              <a:t>written notice </a:t>
            </a:r>
            <a:r>
              <a:rPr lang="en-US" dirty="0" smtClean="0"/>
              <a:t>must be sent to the apparent owner of the unclaimed property, if known. If the property remains unclaimed, businesses have a number of filing and reporting requirements to fulfill. Most importantly, businesses are </a:t>
            </a:r>
            <a:r>
              <a:rPr lang="en-US" b="1" dirty="0" smtClean="0"/>
              <a:t>required to turn over </a:t>
            </a:r>
            <a:r>
              <a:rPr lang="en-US" dirty="0" smtClean="0"/>
              <a:t>any and all unclaimed property to the state. Stiff penalties apply to businesses who fail to comply with any of these requirements.</a:t>
            </a:r>
          </a:p>
          <a:p>
            <a:endParaRPr lang="en-US" dirty="0" smtClean="0"/>
          </a:p>
          <a:p>
            <a:r>
              <a:rPr lang="en-US" dirty="0" smtClean="0"/>
              <a:t>Individuals should know that Virginia property is generally presumed </a:t>
            </a:r>
            <a:r>
              <a:rPr lang="en-US" b="1" dirty="0" smtClean="0"/>
              <a:t>abandoned</a:t>
            </a:r>
            <a:r>
              <a:rPr lang="en-US" dirty="0" smtClean="0"/>
              <a:t> if it has remained unclaimed by the owner for more than </a:t>
            </a:r>
            <a:r>
              <a:rPr lang="en-US" b="1" dirty="0" smtClean="0"/>
              <a:t>five years</a:t>
            </a:r>
            <a:r>
              <a:rPr lang="en-US" dirty="0" smtClean="0"/>
              <a:t> after it became payable or distributable. However, this </a:t>
            </a:r>
            <a:r>
              <a:rPr lang="en-US" dirty="0" smtClean="0">
                <a:hlinkClick r:id="rId3"/>
              </a:rPr>
              <a:t>time limit</a:t>
            </a:r>
            <a:r>
              <a:rPr lang="en-US" dirty="0" smtClean="0"/>
              <a:t> varies depending on the type of property involved. Once abandoned property is turned over to the state by a business, an individual then has the burden of reclaiming it from the state.</a:t>
            </a:r>
          </a:p>
          <a:p>
            <a:endParaRPr lang="en-US" dirty="0" smtClean="0"/>
          </a:p>
          <a:p>
            <a:r>
              <a:rPr lang="en-US" b="1" dirty="0" smtClean="0"/>
              <a:t>Reporting Unclaimed Property in Virginia</a:t>
            </a:r>
          </a:p>
          <a:p>
            <a:r>
              <a:rPr lang="en-US" dirty="0" smtClean="0"/>
              <a:t>In Virginia, information reports are required of persons holding property which has reverted to the Commonwealth by reason of a presumption of abandonment. The report is made to the State Treasurer and is due before November 1 for each year ending as of the preceding June 30. Insurance companies file by May 1 of each year ending as of the preceding December 31.</a:t>
            </a:r>
          </a:p>
          <a:p>
            <a:endParaRPr lang="en-US" dirty="0" smtClean="0"/>
          </a:p>
          <a:p>
            <a:r>
              <a:rPr lang="en-US" dirty="0" smtClean="0"/>
              <a:t>The report requires identification of the property and its former owner and dates when the property became payable and when the last transaction with the owner occurred.</a:t>
            </a:r>
          </a:p>
          <a:p>
            <a:r>
              <a:rPr lang="en-US" dirty="0" smtClean="0"/>
              <a:t>Reports containing 25 or more items must be remitted in an electronic format unless the Treasurer determines that the requirement would create an undue hardship. In order to use Virginia's electronic reporting system, you must: </a:t>
            </a:r>
            <a:r>
              <a:rPr lang="en-US" dirty="0" smtClean="0">
                <a:hlinkClick r:id="rId4"/>
              </a:rPr>
              <a:t>e-mail</a:t>
            </a:r>
            <a:r>
              <a:rPr lang="en-US" dirty="0" smtClean="0"/>
              <a:t>. the Treasurer with your name, your company's name and its Federal Identification Number to register. Once your registration information has been verified, a username and password will be e-mailed back to you. After logging in for the first time, you will be required to update your company and contact information. You will then be allowed to transfer your report directly from your computer to the Treasurer's database.</a:t>
            </a:r>
          </a:p>
          <a:p>
            <a:endParaRPr lang="en-US" dirty="0" smtClean="0"/>
          </a:p>
          <a:p>
            <a:r>
              <a:rPr lang="en-US" b="1" dirty="0" smtClean="0"/>
              <a:t>Prior notice to owner.</a:t>
            </a:r>
            <a:r>
              <a:rPr lang="en-US" dirty="0" smtClean="0"/>
              <a:t> A holder :is generally required to </a:t>
            </a:r>
            <a:r>
              <a:rPr lang="en-US" b="1" dirty="0" smtClean="0"/>
              <a:t>exercise due diligence </a:t>
            </a:r>
            <a:r>
              <a:rPr lang="en-US" dirty="0" smtClean="0"/>
              <a:t>prior to the submission of the unclaimed property report when the property has a value of $100 or more. To fulfill this requirement, a holder must send a first-class mailing to the owner's last known address informing them of the dormant status of the property.</a:t>
            </a:r>
          </a:p>
          <a:p>
            <a:endParaRPr lang="en-US" b="1" dirty="0" smtClean="0"/>
          </a:p>
          <a:p>
            <a:r>
              <a:rPr lang="en-US" b="1" dirty="0" smtClean="0"/>
              <a:t>Delivery.</a:t>
            </a:r>
            <a:r>
              <a:rPr lang="en-US" dirty="0" smtClean="0"/>
              <a:t> Property reported as unclaimed is delivered to the State Treasurer at the same time as the report is filed.</a:t>
            </a:r>
          </a:p>
          <a:p>
            <a:endParaRPr lang="en-US" b="1" dirty="0" smtClean="0"/>
          </a:p>
          <a:p>
            <a:r>
              <a:rPr lang="en-US" b="1" dirty="0" smtClean="0"/>
              <a:t>Recordkeeping.</a:t>
            </a:r>
            <a:r>
              <a:rPr lang="en-US" dirty="0" smtClean="0"/>
              <a:t> A business must generally maintain related records five years after the unclaimed property is reported. However, where no report is filed, the time period is 10 years after the property becomes reportable. Also, the period is three years for traveler's checks, money orders, and similar financial instruments.</a:t>
            </a:r>
          </a:p>
          <a:p>
            <a:endParaRPr lang="en-US" dirty="0" smtClean="0"/>
          </a:p>
          <a:p>
            <a:r>
              <a:rPr lang="en-US" b="1" dirty="0" smtClean="0"/>
              <a:t>Penalties.</a:t>
            </a:r>
            <a:r>
              <a:rPr lang="en-US" dirty="0" smtClean="0"/>
              <a:t> a holder is required to pay interest and a civil penalty up to $1,000 for each day the report and remittance is withheld up to a maximum of the lesser of $50,000 or 100 percent of the value of the property which should have been paid or delivered and shall be required to pay interest at the same annual rate as is applicable to delinquent taxes.</a:t>
            </a:r>
          </a:p>
          <a:p>
            <a:endParaRPr lang="en-US" b="1" dirty="0" smtClean="0"/>
          </a:p>
          <a:p>
            <a:r>
              <a:rPr lang="en-US" b="1" dirty="0" smtClean="0"/>
              <a:t>Claiming Unclaimed Property in Virginia</a:t>
            </a:r>
          </a:p>
          <a:p>
            <a:r>
              <a:rPr lang="en-US" dirty="0" smtClean="0"/>
              <a:t>In Virginia, property is generally presumed abandoned if it has remained unclaimed by the owner for more than five years after it became payable or distributable. However, this </a:t>
            </a:r>
            <a:r>
              <a:rPr lang="en-US" dirty="0" smtClean="0">
                <a:hlinkClick r:id="rId3"/>
              </a:rPr>
              <a:t>time limit</a:t>
            </a:r>
            <a:r>
              <a:rPr lang="en-US" dirty="0" smtClean="0"/>
              <a:t> varies depending on the type of property involved. Once abandoned property is turned over to the state by a business, an individual then has the burden of reclaiming it from the state.</a:t>
            </a:r>
          </a:p>
          <a:p>
            <a:endParaRPr lang="en-US" b="1" dirty="0" smtClean="0"/>
          </a:p>
          <a:p>
            <a:r>
              <a:rPr lang="en-US" b="1" dirty="0" smtClean="0"/>
              <a:t>Locating abandoned property held by the state.</a:t>
            </a:r>
            <a:r>
              <a:rPr lang="en-US" dirty="0" smtClean="0"/>
              <a:t> Unclaimed property held by the state may be found by searching the state's website (</a:t>
            </a:r>
            <a:r>
              <a:rPr lang="en-US" dirty="0" smtClean="0">
                <a:hlinkClick r:id="rId5"/>
              </a:rPr>
              <a:t>https://www.trs.virginia.gov/vaMoneySearch/Account/LogOn</a:t>
            </a:r>
            <a:r>
              <a:rPr lang="en-US" dirty="0" smtClean="0"/>
              <a:t>).</a:t>
            </a:r>
          </a:p>
          <a:p>
            <a:r>
              <a:rPr lang="en-US" dirty="0" smtClean="0"/>
              <a:t>To find out if other states may be holding your unclaimed property, search the </a:t>
            </a:r>
            <a:r>
              <a:rPr lang="en-US" dirty="0" smtClean="0">
                <a:hlinkClick r:id="rId6"/>
              </a:rPr>
              <a:t>national database</a:t>
            </a:r>
            <a:r>
              <a:rPr lang="en-US" dirty="0" smtClean="0"/>
              <a:t> established by the National Association of Unclaimed Property Administrators (NAUPA).</a:t>
            </a:r>
          </a:p>
          <a:p>
            <a:endParaRPr lang="en-US" b="1" dirty="0" smtClean="0"/>
          </a:p>
          <a:p>
            <a:r>
              <a:rPr lang="en-US" b="1" dirty="0" smtClean="0"/>
              <a:t>Filing a claim.</a:t>
            </a:r>
            <a:r>
              <a:rPr lang="en-US" dirty="0" smtClean="0"/>
              <a:t> Claims for recovery of abandoned property are made to the Virginia State Treasurer. The Treasurer's office will notify the claimant in writing of the outcome of their claim.</a:t>
            </a:r>
          </a:p>
          <a:p>
            <a:r>
              <a:rPr lang="en-US" dirty="0" smtClean="0"/>
              <a:t>To start the recovery process, fill out a state claim inquiry form available online (</a:t>
            </a:r>
            <a:r>
              <a:rPr lang="en-US" dirty="0" smtClean="0">
                <a:hlinkClick r:id="rId5"/>
              </a:rPr>
              <a:t>https://www.trs.virginia.gov/vaMoneySearch/Account/LogOn</a:t>
            </a:r>
            <a:r>
              <a:rPr lang="en-US" dirty="0" smtClean="0"/>
              <a:t>) after performing a successful search. You can also skip the property search and go directly to the Unclaimed Property Inquiry Form (</a:t>
            </a:r>
            <a:r>
              <a:rPr lang="en-US" dirty="0" smtClean="0">
                <a:hlinkClick r:id="rId5"/>
              </a:rPr>
              <a:t>https://www.trs.virginia.gov/vaMoneySearch/Account/LogOn</a:t>
            </a:r>
            <a:r>
              <a:rPr lang="en-US" dirty="0" smtClean="0"/>
              <a:t>). The Treasurer will contact you with how to proceed from there.</a:t>
            </a:r>
          </a:p>
          <a:p>
            <a:r>
              <a:rPr lang="en-US" dirty="0" smtClean="0"/>
              <a:t>The Treasurer is authorized to deduct costs of notices, sales, and other related expenses incurred in the administration of unclaimed property, while in the Treasurer's custody, when paying a claim to the rightful owner.</a:t>
            </a:r>
          </a:p>
          <a:p>
            <a:r>
              <a:rPr lang="en-US" dirty="0" smtClean="0"/>
              <a:t>A person dissatisfied with a decision of the Treasurer may bring an action to establish the claim within 90 days in the circuit or corporation court of the county or city in which the property is located.</a:t>
            </a:r>
          </a:p>
          <a:p>
            <a:endParaRPr lang="en-US" b="1" dirty="0" smtClean="0"/>
          </a:p>
          <a:p>
            <a:r>
              <a:rPr lang="en-US" b="1" dirty="0" smtClean="0"/>
              <a:t>Virginia Unclaimed Property Resources</a:t>
            </a:r>
            <a:endParaRPr lang="en-US" dirty="0" smtClean="0"/>
          </a:p>
          <a:p>
            <a:r>
              <a:rPr lang="en-US" dirty="0" smtClean="0"/>
              <a:t>If you're looking for additional information on unclaimed property, we recommend contacting your state's governmental agency that oversees the administration of this area of the law. For help in answering a specific unclaimed property question in Virginia, contact the following:</a:t>
            </a:r>
          </a:p>
          <a:p>
            <a:endParaRPr lang="en-US" altLang="en-US" dirty="0"/>
          </a:p>
        </p:txBody>
      </p:sp>
    </p:spTree>
    <p:extLst>
      <p:ext uri="{BB962C8B-B14F-4D97-AF65-F5344CB8AC3E}">
        <p14:creationId xmlns:p14="http://schemas.microsoft.com/office/powerpoint/2010/main" val="461006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C42E0C-0718-4F04-8FDC-5FA409C9102D}" type="slidenum">
              <a:rPr lang="en-US" altLang="en-US"/>
              <a:pPr/>
              <a:t>8</a:t>
            </a:fld>
            <a:endParaRPr lang="en-US" alt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19657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392C3-FD7D-4454-9362-2AE759297AE0}" type="slidenum">
              <a:rPr lang="en-US" altLang="en-US"/>
              <a:pPr/>
              <a:t>9</a:t>
            </a:fld>
            <a:endParaRPr lang="en-US" alt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0039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C3DCD3-B4C5-412E-AAD9-D8062D047D0F}" type="slidenum">
              <a:rPr lang="en-US" altLang="en-US"/>
              <a:pPr/>
              <a:t>10</a:t>
            </a:fld>
            <a:endParaRPr lang="en-US" alt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altLang="en-US" dirty="0" smtClean="0"/>
              <a:t>A claim to intellectual property, such as a patent or trademark ensures that the owner retains rights to his or her creation.  What might happen if</a:t>
            </a:r>
            <a:r>
              <a:rPr lang="en-US" altLang="en-US" baseline="0" dirty="0" smtClean="0"/>
              <a:t> individuals did not have the right to their intellectual property?  </a:t>
            </a:r>
            <a:r>
              <a:rPr lang="en-US" altLang="en-US" i="1" baseline="0" dirty="0" smtClean="0"/>
              <a:t>Motivation to create could be impaired.</a:t>
            </a:r>
          </a:p>
          <a:p>
            <a:endParaRPr lang="en-US" altLang="en-US" i="1"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effectLst/>
              </a:rPr>
              <a:t>June</a:t>
            </a:r>
            <a:r>
              <a:rPr lang="en-US" b="1" baseline="0" dirty="0" smtClean="0">
                <a:effectLst/>
              </a:rPr>
              <a:t> 20, 2014 </a:t>
            </a:r>
            <a:r>
              <a:rPr lang="en-US" b="1" dirty="0" smtClean="0"/>
              <a:t>The patent office goes out of bounds in Redskins trademark case</a:t>
            </a:r>
            <a:endParaRPr lang="en-US" b="0" dirty="0" smtClean="0"/>
          </a:p>
          <a:p>
            <a:r>
              <a:rPr lang="en-US" dirty="0" smtClean="0"/>
              <a:t>The decision this past week by the U.S. Patent and Trademark Office to rescind </a:t>
            </a:r>
            <a:r>
              <a:rPr lang="en-US" dirty="0" smtClean="0">
                <a:hlinkClick r:id="rId3"/>
              </a:rPr>
              <a:t>federal trademark protections for the Redskins</a:t>
            </a:r>
            <a:r>
              <a:rPr lang="en-US" dirty="0" smtClean="0"/>
              <a:t> may ultimately tip the balance in the controversy over the 80-year-old name of Washington’s football team. If so, that would be a shame. Not because there’s insufficient reason to consider the name “disparaging to Native Americans,” as the patent office determined. Many of us recoil at the reference to skin color as a team identity. The problem is that the Redskins case is just the latest example of a federal agency going beyond its brief to inappropriately insert itself in social or political debates.</a:t>
            </a:r>
          </a:p>
          <a:p>
            <a:endParaRPr lang="en-US" dirty="0" smtClean="0"/>
          </a:p>
          <a:p>
            <a:r>
              <a:rPr lang="en-US" dirty="0" smtClean="0"/>
              <a:t>Few people would have expected the future of the Redskins to be determined by an obscure panel in a relatively small government agency. Yet the Trademark Trial and Appeal Board showed little restraint in launching itself into this heated argument — issuing an opinion that supports calls for change from powerful politicians, including </a:t>
            </a:r>
            <a:r>
              <a:rPr lang="en-US" dirty="0" smtClean="0">
                <a:hlinkClick r:id="rId4" tooltip="www.washingtonpost.com"/>
              </a:rPr>
              <a:t>President Obama</a:t>
            </a:r>
            <a:r>
              <a:rPr lang="en-US" dirty="0" smtClean="0"/>
              <a:t> and Senate Majority Leader </a:t>
            </a:r>
            <a:r>
              <a:rPr lang="en-US" dirty="0" smtClean="0">
                <a:hlinkClick r:id="rId5" tooltip="www.washingtonpost.com"/>
              </a:rPr>
              <a:t>Harry Reid</a:t>
            </a:r>
            <a:r>
              <a:rPr lang="en-US" dirty="0" smtClean="0"/>
              <a:t> (D-Nev.). The board had at its disposal a ridiculously ambiguous standard that allows the denial of a trademark if it “may disparage” a “substantial composite” of a group at the time the trademark is registered.</a:t>
            </a:r>
          </a:p>
          <a:p>
            <a:endParaRPr lang="en-US" dirty="0" smtClean="0"/>
          </a:p>
          <a:p>
            <a:r>
              <a:rPr lang="en-US" dirty="0" smtClean="0"/>
              <a:t>This standard isn’t concerned with how widely offensive a trademark may be now, or with how the general population or even a majority of the group in question views it. It didn’t matter to the patent office that polls show substantial majorities of the public and the Native American community do not find the name offensive. A 2004 Annenberg Public Policy Center </a:t>
            </a:r>
            <a:r>
              <a:rPr lang="en-US" dirty="0" smtClean="0">
                <a:hlinkClick r:id="rId6" tooltip="www.annenbergpublicpolicycenter.org"/>
              </a:rPr>
              <a:t>poll</a:t>
            </a:r>
            <a:r>
              <a:rPr lang="en-US" dirty="0" smtClean="0"/>
              <a:t> found that 90 percent of Native Americans said the name didn’t bother them. Instead, the board focused on a 1993 resolution adopted by the National Congress of American Indians denouncing the name. The board simply extrapolated that, since the National Congress represented about 30 percent of Native Americans, one out of every three Native Americans found it offensive. “Thirty percent is without doubt a substantial composite,” the board wrote.</a:t>
            </a:r>
          </a:p>
          <a:p>
            <a:r>
              <a:rPr lang="en-US" dirty="0" smtClean="0">
                <a:effectLst/>
              </a:rPr>
              <a:t> </a:t>
            </a:r>
          </a:p>
          <a:p>
            <a:r>
              <a:rPr lang="en-US" sz="1200" b="1" kern="1200" dirty="0" smtClean="0">
                <a:solidFill>
                  <a:schemeClr val="tx1"/>
                </a:solidFill>
                <a:effectLst/>
                <a:latin typeface="Arial" panose="020B0604020202020204" pitchFamily="34" charset="0"/>
                <a:ea typeface="+mn-ea"/>
                <a:cs typeface="+mn-cs"/>
              </a:rPr>
              <a:t> </a:t>
            </a:r>
            <a:r>
              <a:rPr lang="en-US" dirty="0" smtClean="0"/>
              <a:t>Politicians rejoiced in the government intervention, which had an immediate symbolic impact. As Sen. Maria Cantwell (D-Wash.) said Wednesday: “You want to ignore millions of Native Americans? Well, it’s pretty hard to say the federal government doesn’t know what they’re talking about when they say it’s disparaging.”</a:t>
            </a:r>
          </a:p>
          <a:p>
            <a:r>
              <a:rPr lang="en-US" dirty="0" smtClean="0"/>
              <a:t>For the Washington Redskins, there may be years of appeals, and pending a final decision, the trademarks will remain enforceable. But if the ruling stands, it will threaten billions of dollars in merchandizing and sponsorship profits for NFL teams, which share revenue. Redskins owner Dan Snyder would have to yield or slowly succumb to death by a thousand infringement paper cuts.</a:t>
            </a:r>
          </a:p>
          <a:p>
            <a:endParaRPr lang="en-US" dirty="0" smtClean="0"/>
          </a:p>
          <a:p>
            <a:r>
              <a:rPr lang="en-US" dirty="0" smtClean="0"/>
              <a:t>The patent office opinion also seems to leave the future of trademarks largely dependent on whether groups file challenges. Currently trademarked slogans such as “Uppity Negro” and “You Can’t Make A Housewife Out Of A Whore” could lose their protections, despite the social and political meaning they hold for their creators. We could see organizations struggle to recast themselves so they are less likely to attract the ire of litigious groups — the way Carthage College changed its sports teams’ nickname </a:t>
            </a:r>
            <a:r>
              <a:rPr lang="en-US" dirty="0" smtClean="0">
                <a:hlinkClick r:id="rId7"/>
              </a:rPr>
              <a:t>from </a:t>
            </a:r>
            <a:r>
              <a:rPr lang="en-US" dirty="0" err="1" smtClean="0">
                <a:hlinkClick r:id="rId7"/>
              </a:rPr>
              <a:t>Redmen</a:t>
            </a:r>
            <a:r>
              <a:rPr lang="en-US" dirty="0" smtClean="0">
                <a:hlinkClick r:id="rId7"/>
              </a:rPr>
              <a:t> to Red Men</a:t>
            </a:r>
            <a:r>
              <a:rPr lang="en-US" dirty="0" smtClean="0"/>
              <a:t> and the California State University at Stanislaus Warriors dropped their Native American mascot and logo in favor of the Roman warrior Titus. It appears Fighting Romans are not offensive, but Fighting Sioux are.</a:t>
            </a:r>
          </a:p>
          <a:p>
            <a:endParaRPr lang="en-US" dirty="0" smtClean="0"/>
          </a:p>
          <a:p>
            <a:r>
              <a:rPr lang="en-US" dirty="0" smtClean="0"/>
              <a:t>As federal agencies have grown in size and scope, they have increasingly viewed their regulatory functions as powers to reward or punish citizens and groups. The Internal Revenue Service offers another good example. Like the patent office, it was created for a relatively narrow function: tax collection. Yet the agency also determines which groups don’t have to pay taxes. Historically, the IRS adopted a neutral rule that avoided not-for-profit determinations based on the content of organizations’ beliefs and practices. Then, in 1970, came the Bob Jones University case. The IRS withdrew the tax-exempt status from the religious institution because of its rule against interracial dating on campus. The Supreme Court affirmed in 1983 that the IRS could yank tax exemption whenever it decided that an organization is behaving “contrary to established public policy” — whatever that public policy may be. Bob Jones had to choose between financial ruin and conforming its religious practices. It did the latter.</a:t>
            </a:r>
          </a:p>
          <a:p>
            <a:endParaRPr lang="en-US" dirty="0" smtClean="0"/>
          </a:p>
          <a:p>
            <a:r>
              <a:rPr lang="en-US" dirty="0" smtClean="0"/>
              <a:t>There is an obvious problem when the sanctioning of free exercise of religion or speech becomes a matter of discretionary agency action. And it goes beyond trademarks and taxes. Consider the Federal Election Commission’s claim of authority to sit in judgment of whether a film is a prohibited “electioneering communication.” While the anti-George W. Bush film “Fahrenheit 9/11” was not treated as such in 2004, the anti-Clinton “Hillary: The Movie” was barred by the FEC in 2008. The agency appeared Caesar-like in its approval and disapproval — authority that was curtailed in 2010 by the Supreme Court’s decision in </a:t>
            </a:r>
            <a:r>
              <a:rPr lang="en-US" i="1" dirty="0" smtClean="0"/>
              <a:t>Citizens United</a:t>
            </a:r>
            <a:r>
              <a:rPr lang="en-US" dirty="0" smtClean="0"/>
              <a:t>.</a:t>
            </a:r>
          </a:p>
          <a:p>
            <a:endParaRPr lang="en-US" dirty="0" smtClean="0"/>
          </a:p>
          <a:p>
            <a:r>
              <a:rPr lang="en-US" dirty="0" smtClean="0"/>
              <a:t>Even water has become a vehicle for federal agency overreach. Recently, the Obama administration took punitive agency action against Washington state and Colorado for legalizing marijuana possession and sales. While the administration said it would </a:t>
            </a:r>
            <a:r>
              <a:rPr lang="en-US" dirty="0" smtClean="0">
                <a:hlinkClick r:id="rId8" tooltip="www.washingtonpost.com"/>
              </a:rPr>
              <a:t>not enforce criminal drug laws</a:t>
            </a:r>
            <a:r>
              <a:rPr lang="en-US" dirty="0" smtClean="0"/>
              <a:t> against marijuana growers — gaining points among the increasing number of citizens who support legalization and the right of states to pass such laws — it used a little-known agency, the U.S. Bureau of Reclamation, to cut off water to those farms. The Bureau of Reclamation was created as a neutral supplier of water and a manager of water projects out West, not an agency that would open or close a valve to punish noncompliant states.</a:t>
            </a:r>
          </a:p>
          <a:p>
            <a:r>
              <a:rPr lang="en-US" dirty="0" smtClean="0"/>
              <a:t>When agencies engage in content-based speech regulation, it’s more than the usual issue of “mission creep.” As I’ve written before</a:t>
            </a:r>
            <a:r>
              <a:rPr lang="en-US" dirty="0" smtClean="0">
                <a:hlinkClick r:id="rId9" tooltip="www.washingtonpost.com"/>
              </a:rPr>
              <a:t> in these pages</a:t>
            </a:r>
            <a:r>
              <a:rPr lang="en-US" dirty="0" smtClean="0"/>
              <a:t>, agencies now represent something like a fourth branch in our government — an array of departments and offices that exercise responsibilities once dedicated exclusively to the judicial and legislative branches. Insulated from participatory politics and accountability, these agencies can shape political and social decision-making. To paraphrase Clausewitz, water, taxes and even trademarks appear to have become the continuation of politics by other means.</a:t>
            </a:r>
          </a:p>
          <a:p>
            <a:endParaRPr lang="en-US" dirty="0" smtClean="0"/>
          </a:p>
          <a:p>
            <a:r>
              <a:rPr lang="en-US" dirty="0" smtClean="0"/>
              <a:t>What is needed is a new law returning these agencies to their core regulatory responsibilities and requiring speech neutrality in enforcement. We do not need faceless federal officials to become arbiters of our social controversies. There are valid objections to the Redskins name, but it is a public controversy that demands a public resolution, not a bureaucratic one.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U.S. Patent and Trademark Office has canceled the Washington Redskins’ trademark. Federal trademark law does not permit registration of trademarks that "may disparage" individuals or groups.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smtClean="0"/>
          </a:p>
          <a:p>
            <a:r>
              <a:rPr lang="en-US" dirty="0" smtClean="0"/>
              <a:t>The U.S. Patent and Trademark Office </a:t>
            </a:r>
            <a:r>
              <a:rPr lang="en-US" dirty="0" smtClean="0">
                <a:hlinkClick r:id="rId10"/>
              </a:rPr>
              <a:t>canceled the Washington Redskins’ trademark registration</a:t>
            </a:r>
            <a:r>
              <a:rPr lang="en-US" dirty="0" smtClean="0"/>
              <a:t> on Wednesday, a move that won’t force the NFL team to change its name but fuels the intense fight by opponents to eliminate what they view as a racial slur against Native Americans.</a:t>
            </a:r>
          </a:p>
          <a:p>
            <a:r>
              <a:rPr lang="en-US" dirty="0" smtClean="0"/>
              <a:t>The 99-page decision by the Trademark Trial and Appeal Board said the team’s name and logo are disparaging. It dilutes the Redskins’ legal protection against infringement and hinders the team’s ability to block counterfeit merchandise from entering the country.</a:t>
            </a:r>
          </a:p>
          <a:p>
            <a:r>
              <a:rPr lang="en-US" dirty="0" smtClean="0"/>
              <a:t>But its effect is largely symbolic. The ruling cannot stop the team from selling T-shirts, beer glasses and license-plate holders with the moniker or keep the team from trying to defend itself against others who try to profit from the logo. And the trademark registrations will remain effective during any appeal process. </a:t>
            </a:r>
          </a:p>
          <a:p>
            <a:r>
              <a:rPr lang="en-US" dirty="0" smtClean="0">
                <a:effectLst/>
              </a:rPr>
              <a:t> </a:t>
            </a:r>
          </a:p>
          <a:p>
            <a:r>
              <a:rPr lang="en-US" sz="1200" b="1" kern="1200" dirty="0" smtClean="0">
                <a:solidFill>
                  <a:schemeClr val="tx1"/>
                </a:solidFill>
                <a:effectLst/>
                <a:latin typeface="Arial" panose="020B0604020202020204" pitchFamily="34" charset="0"/>
                <a:ea typeface="+mn-ea"/>
                <a:cs typeface="+mn-cs"/>
              </a:rPr>
              <a:t> </a:t>
            </a:r>
          </a:p>
          <a:p>
            <a:r>
              <a:rPr lang="en-US" dirty="0" smtClean="0">
                <a:effectLst/>
              </a:rPr>
              <a:t> </a:t>
            </a:r>
          </a:p>
          <a:p>
            <a:r>
              <a:rPr lang="en-US" dirty="0" smtClean="0"/>
              <a:t>The ruling’s main impact is as a cudgel by an increasingly vocal group of Native Americans, lawmakers, former players and others who are trying to persuade team officials to change the name. The backlash against the name has never been more intense.</a:t>
            </a:r>
          </a:p>
          <a:p>
            <a:endParaRPr lang="en-US" dirty="0" smtClean="0"/>
          </a:p>
          <a:p>
            <a:r>
              <a:rPr lang="en-US" dirty="0" smtClean="0"/>
              <a:t>The U.S. Patent and Trademark Office </a:t>
            </a:r>
            <a:r>
              <a:rPr lang="en-US" dirty="0" smtClean="0">
                <a:hlinkClick r:id="rId10"/>
              </a:rPr>
              <a:t>canceled the Washington Redskins’ trademark registration</a:t>
            </a:r>
            <a:r>
              <a:rPr lang="en-US" dirty="0" smtClean="0"/>
              <a:t> on Wednesday, a move that won’t force the NFL team to change its name but fuels the intense fight by opponents to eliminate what they view as a racial slur against Native Americans.</a:t>
            </a:r>
          </a:p>
          <a:p>
            <a:r>
              <a:rPr lang="en-US" dirty="0" smtClean="0"/>
              <a:t>The 99-page decision by the Trademark Trial and Appeal Board said the team’s name and logo are disparaging. It dilutes the Redskins’ legal protection against infringement and hinders the team’s ability to block counterfeit merchandise from entering the country.</a:t>
            </a:r>
          </a:p>
          <a:p>
            <a:r>
              <a:rPr lang="en-US" dirty="0" smtClean="0"/>
              <a:t>But its effect is largely symbolic. The ruling cannot stop the team from selling T-shirts, beer glasses and license-plate holders with the moniker or keep the team from trying to defend itself against others who try to profit from the logo. And the trademark registrations will remain effective during any appeal process. </a:t>
            </a:r>
          </a:p>
          <a:p>
            <a:r>
              <a:rPr lang="en-US" dirty="0" smtClean="0">
                <a:effectLst/>
              </a:rPr>
              <a:t> </a:t>
            </a:r>
          </a:p>
          <a:p>
            <a:r>
              <a:rPr lang="en-US" sz="1200" b="1" kern="1200" dirty="0" smtClean="0">
                <a:solidFill>
                  <a:schemeClr val="tx1"/>
                </a:solidFill>
                <a:effectLst/>
                <a:latin typeface="Arial" panose="020B0604020202020204" pitchFamily="34" charset="0"/>
                <a:ea typeface="+mn-ea"/>
                <a:cs typeface="+mn-cs"/>
              </a:rPr>
              <a:t> </a:t>
            </a:r>
            <a:r>
              <a:rPr lang="en-US" dirty="0" smtClean="0">
                <a:effectLst/>
              </a:rPr>
              <a:t> </a:t>
            </a:r>
          </a:p>
          <a:p>
            <a:r>
              <a:rPr lang="en-US" dirty="0" smtClean="0"/>
              <a:t>The ruling’s main impact is as a cudgel by an increasingly vocal group of Native Americans, lawmakers, former players and others who are trying to persuade team officials to change the name. The backlash against the name has never been more intense.</a:t>
            </a:r>
          </a:p>
          <a:p>
            <a:endParaRPr lang="en-US" dirty="0" smtClean="0"/>
          </a:p>
          <a:p>
            <a:r>
              <a:rPr lang="en-US" dirty="0" smtClean="0"/>
              <a:t> </a:t>
            </a:r>
            <a:r>
              <a:rPr lang="en-US" b="1" dirty="0" smtClean="0"/>
              <a:t>U.S. Patent Office cancels Redskins trademark registration, says name is disparaging:</a:t>
            </a:r>
          </a:p>
          <a:p>
            <a:r>
              <a:rPr lang="en-US" dirty="0" smtClean="0"/>
              <a:t>The U.S. Patent and Trademark Office </a:t>
            </a:r>
            <a:r>
              <a:rPr lang="en-US" dirty="0" smtClean="0">
                <a:hlinkClick r:id="rId10"/>
              </a:rPr>
              <a:t>canceled the Washington Redskins’ trademark registration</a:t>
            </a:r>
            <a:r>
              <a:rPr lang="en-US" dirty="0" smtClean="0"/>
              <a:t> on Wednesday, a move that won’t force the NFL team to change its name but fuels the intense fight by opponents to eliminate what they view as a racial slur against Native Americans.</a:t>
            </a:r>
          </a:p>
          <a:p>
            <a:endParaRPr lang="en-US" dirty="0" smtClean="0"/>
          </a:p>
          <a:p>
            <a:r>
              <a:rPr lang="en-US" b="1" u="sng" dirty="0" smtClean="0"/>
              <a:t>The 99-page decision by the Trademark Trial and Appeal Board said the team’s name and logo are disparaging. It dilutes the Redskins’ legal protection against infringement and hinders the team’s ability to block counterfeit merchandise from entering the country.</a:t>
            </a:r>
          </a:p>
          <a:p>
            <a:endParaRPr lang="en-US" dirty="0" smtClean="0"/>
          </a:p>
          <a:p>
            <a:r>
              <a:rPr lang="en-US" dirty="0" smtClean="0"/>
              <a:t>But its effect is largely symbolic. The ruling cannot stop the team from selling T-shirts, beer glasses and license-plate holders with the moniker or keep the team from trying to defend itself against others who try to profit from the logo. And the trademark registrations will remain effective during any appeal process. </a:t>
            </a:r>
          </a:p>
          <a:p>
            <a:r>
              <a:rPr lang="en-US" dirty="0" smtClean="0">
                <a:effectLst/>
              </a:rPr>
              <a:t> </a:t>
            </a:r>
          </a:p>
          <a:p>
            <a:r>
              <a:rPr lang="en-US" dirty="0" smtClean="0">
                <a:effectLst/>
              </a:rPr>
              <a:t> </a:t>
            </a:r>
            <a:r>
              <a:rPr lang="en-US" dirty="0" smtClean="0"/>
              <a:t>The ruling’s main impact is as a cudgel by an increasingly vocal group of Native Americans, lawmakers, former players and others who are trying to persuade team officials to change the name. The backlash against the name has never been more intense.</a:t>
            </a:r>
          </a:p>
          <a:p>
            <a:endParaRPr lang="en-US" dirty="0" smtClean="0"/>
          </a:p>
          <a:p>
            <a:r>
              <a:rPr lang="en-US" dirty="0" smtClean="0"/>
              <a:t>And opponents immediately seized upon the decision to increase pressure on the team.</a:t>
            </a:r>
          </a:p>
          <a:p>
            <a:r>
              <a:rPr lang="en-US" dirty="0" err="1" smtClean="0">
                <a:effectLst/>
              </a:rPr>
              <a:t>Yocha</a:t>
            </a:r>
            <a:r>
              <a:rPr lang="en-US" dirty="0" smtClean="0">
                <a:effectLst/>
              </a:rPr>
              <a:t> </a:t>
            </a:r>
            <a:r>
              <a:rPr lang="en-US" dirty="0" err="1" smtClean="0">
                <a:effectLst/>
              </a:rPr>
              <a:t>Dehe</a:t>
            </a:r>
            <a:r>
              <a:rPr lang="en-US" dirty="0" smtClean="0">
                <a:effectLst/>
              </a:rPr>
              <a:t> Wintun Nation: 'Proud to Be'(1:00)</a:t>
            </a:r>
          </a:p>
          <a:p>
            <a:endParaRPr lang="en-US" dirty="0" smtClean="0">
              <a:effectLst/>
            </a:endParaRPr>
          </a:p>
          <a:p>
            <a:r>
              <a:rPr lang="en-US" dirty="0" smtClean="0"/>
              <a:t>The California-based </a:t>
            </a:r>
            <a:r>
              <a:rPr lang="en-US" dirty="0" err="1" smtClean="0"/>
              <a:t>Yocha</a:t>
            </a:r>
            <a:r>
              <a:rPr lang="en-US" dirty="0" smtClean="0"/>
              <a:t> </a:t>
            </a:r>
            <a:r>
              <a:rPr lang="en-US" dirty="0" err="1" smtClean="0"/>
              <a:t>Dehe</a:t>
            </a:r>
            <a:r>
              <a:rPr lang="en-US" dirty="0" smtClean="0"/>
              <a:t> Wintun Nation aired this ad during the recent NBA Finals urging the Washington Redskins to change the team's name. (Video courtesy of the </a:t>
            </a:r>
            <a:r>
              <a:rPr lang="en-US" dirty="0" err="1" smtClean="0"/>
              <a:t>Yocha</a:t>
            </a:r>
            <a:r>
              <a:rPr lang="en-US" dirty="0" smtClean="0"/>
              <a:t> </a:t>
            </a:r>
            <a:r>
              <a:rPr lang="en-US" dirty="0" err="1" smtClean="0"/>
              <a:t>Dehe</a:t>
            </a:r>
            <a:r>
              <a:rPr lang="en-US" dirty="0" smtClean="0"/>
              <a:t> Wintun Nation) </a:t>
            </a:r>
          </a:p>
          <a:p>
            <a:r>
              <a:rPr lang="en-US" dirty="0" smtClean="0"/>
              <a:t>Sen. Maria Cantwell (D-Wash.), who persuaded 49 other members of Congress </a:t>
            </a:r>
            <a:r>
              <a:rPr lang="en-US" dirty="0" smtClean="0">
                <a:hlinkClick r:id="rId11"/>
              </a:rPr>
              <a:t>to send a letter</a:t>
            </a:r>
            <a:r>
              <a:rPr lang="en-US" dirty="0" smtClean="0"/>
              <a:t> last month to the National Football League on the issue, interrupted a debate on the Senate floor to herald the decision.</a:t>
            </a:r>
          </a:p>
          <a:p>
            <a:r>
              <a:rPr lang="en-US" dirty="0" smtClean="0"/>
              <a:t>“So many people have helped in this effort, and I want to applaud them,” Cantwell said. She later said she believes the decision will ultimately force the hands of team owner Daniel Snyder and NFL Commissioner Roger Goodell in ways other efforts have not. “You want to ignore millions of Native Americans?” she said. “Well, it’s pretty hard to say the federal government doesn’t know what they’re talking about when they say it’s disparaging.”</a:t>
            </a:r>
          </a:p>
          <a:p>
            <a:endParaRPr lang="en-US" dirty="0" smtClean="0"/>
          </a:p>
          <a:p>
            <a:r>
              <a:rPr lang="en-US" dirty="0" smtClean="0"/>
              <a:t>Snyder has steadfastly refused to consider a name change, </a:t>
            </a:r>
            <a:r>
              <a:rPr lang="en-US" dirty="0" smtClean="0">
                <a:hlinkClick r:id="rId12" tooltip="www.washingtonpost.com"/>
              </a:rPr>
              <a:t>saying the name and logo honor Native Americans</a:t>
            </a:r>
            <a:r>
              <a:rPr lang="en-US" dirty="0" smtClean="0"/>
              <a:t>.</a:t>
            </a:r>
          </a:p>
          <a:p>
            <a:r>
              <a:rPr lang="en-US" dirty="0" smtClean="0"/>
              <a:t>Jesse Witten, an attorney for the Native Americans who filed the case, called the victory “a long time coming.” The board had previously ruled in favor of a different group of Native Americans, led by Suzan Harjo, that filed a similar case in 1992. But that case was later dismissed in the federal courts. The court did not rule on the merits of the case but ultimately said the plaintiffs did not have standing to file it.</a:t>
            </a:r>
          </a:p>
          <a:p>
            <a:endParaRPr lang="en-US" dirty="0" smtClean="0"/>
          </a:p>
          <a:p>
            <a:r>
              <a:rPr lang="en-US" dirty="0" smtClean="0"/>
              <a:t>Federal trademark law does not permit registration of trademarks that “may disparage” individuals or groups or “bring them into contempt or disrepute.” The ruling pertains to six trademarks associated with the team, each containing the word “Redskin.”</a:t>
            </a:r>
          </a:p>
          <a:p>
            <a:endParaRPr lang="en-US" dirty="0" smtClean="0"/>
          </a:p>
          <a:p>
            <a:r>
              <a:rPr lang="en-US" dirty="0" smtClean="0"/>
              <a:t>The U.S. Patent and Trademark Office has refused to register trademarks containing the word “Redskins” about a dozen times since 1992 on the grounds that the term may disparage Native Americans. Among the rejected: Redskins Fanatics, Redskin Pigskins and Washington Redskins Cheerleaders. The latest to be turned down was “Redskins Hog Rinds,” which was submitted on behalf of a Capitol Heights, Md., man. In a letter from the agency in December, an examining attorney wrote that it was denied because it contained “a derogatory slang term.”</a:t>
            </a:r>
          </a:p>
          <a:p>
            <a:r>
              <a:rPr lang="en-US" dirty="0" smtClean="0"/>
              <a:t>Trademark lawyers say the decision largely is inconsequential to the team, even if it loses an appeal. The team would maintain “common law” rights to the name, allowing it to make a case against any individual or organization looking to profit from it. “I think it’s a stronger moral victory for the Native American community than a financial detriment to the Redskins,” said Joe Lewis, a District-based trademark lawyer.</a:t>
            </a:r>
          </a:p>
          <a:p>
            <a:endParaRPr lang="en-US" dirty="0" smtClean="0"/>
          </a:p>
          <a:p>
            <a:r>
              <a:rPr lang="en-US" dirty="0" smtClean="0"/>
              <a:t>The current lawsuit was brought eight years ago by Amanda Blackhorse, Phillip Glover, Marcus Briggs-Cloud, Jillian </a:t>
            </a:r>
            <a:r>
              <a:rPr lang="en-US" dirty="0" err="1" smtClean="0"/>
              <a:t>Pappan</a:t>
            </a:r>
            <a:r>
              <a:rPr lang="en-US" dirty="0" smtClean="0"/>
              <a:t> and Courtney </a:t>
            </a:r>
            <a:r>
              <a:rPr lang="en-US" dirty="0" err="1" smtClean="0"/>
              <a:t>Tsotigh</a:t>
            </a:r>
            <a:r>
              <a:rPr lang="en-US" dirty="0" smtClean="0"/>
              <a:t>. “It is a great victory for Native Americans and for all Americans,” Blackhorse said in a statement Wednesday. “I hope this ruling brings us a step closer to that inevitable day when the name of the Washington football team will be changed.”</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smtClean="0"/>
          </a:p>
          <a:p>
            <a:r>
              <a:rPr lang="en-US" b="1" dirty="0" smtClean="0">
                <a:effectLst/>
              </a:rPr>
              <a:t>Redskins: Cancelling trademark violates</a:t>
            </a:r>
            <a:r>
              <a:rPr lang="en-US" b="1" baseline="0" dirty="0" smtClean="0">
                <a:effectLst/>
              </a:rPr>
              <a:t> free speech:  </a:t>
            </a:r>
            <a:r>
              <a:rPr lang="en-US" dirty="0" err="1" smtClean="0">
                <a:effectLst/>
              </a:rPr>
              <a:t>McLEAN</a:t>
            </a:r>
            <a:r>
              <a:rPr lang="en-US" dirty="0" smtClean="0">
                <a:effectLst/>
              </a:rPr>
              <a:t>, Va. (AP) — A federal government decision to cancel the </a:t>
            </a:r>
            <a:r>
              <a:rPr lang="en-US" dirty="0" smtClean="0">
                <a:effectLst/>
                <a:hlinkClick r:id="rId13"/>
              </a:rPr>
              <a:t>Washington Redskins</a:t>
            </a:r>
            <a:r>
              <a:rPr lang="en-US" dirty="0" smtClean="0">
                <a:effectLst/>
              </a:rPr>
              <a:t>' trademark because it may be disparaging infringes on free-speech rights and unfairly singles the team out, lawyers argued in court papers filed Monday.</a:t>
            </a:r>
          </a:p>
          <a:p>
            <a:endParaRPr lang="en-US" dirty="0" smtClean="0">
              <a:effectLst/>
            </a:endParaRPr>
          </a:p>
          <a:p>
            <a:r>
              <a:rPr lang="en-US" dirty="0" smtClean="0">
                <a:effectLst/>
              </a:rPr>
              <a:t>The team wants to overturn a decision last year by the </a:t>
            </a:r>
            <a:r>
              <a:rPr lang="en-US" dirty="0" smtClean="0">
                <a:effectLst/>
                <a:hlinkClick r:id="rId14"/>
              </a:rPr>
              <a:t>Trademark Trial and Appeal Board</a:t>
            </a:r>
            <a:r>
              <a:rPr lang="en-US" dirty="0" smtClean="0">
                <a:effectLst/>
              </a:rPr>
              <a:t> to cancel the Redskins' trademark on the grounds that it may be offensive to Native Americans. But the team's attorneys say the law barring registration of disparaging trademarks is unconstitutional under the First Amendment.</a:t>
            </a:r>
          </a:p>
          <a:p>
            <a:r>
              <a:rPr lang="en-US" dirty="0" smtClean="0">
                <a:effectLst/>
              </a:rPr>
              <a:t>The trademark board's decision unfairly singles out the Redskins "for disfavored treatment based solely on the content of its protected speech, interfering with the ongoing public discourse over the Redskins' name by choosing sides and cutting off the debate. This the U.S. Constitution does not tolerate," the lawyers write in their brief.</a:t>
            </a:r>
          </a:p>
          <a:p>
            <a:r>
              <a:rPr lang="en-US" dirty="0" smtClean="0">
                <a:effectLst/>
              </a:rPr>
              <a:t>The lawyers argue that the government has no business deciding that a name such as Redskins is disparaging and undeserving of trademark protection while deeming other names such as Braves to be content-neutral and allowable for trademarks.</a:t>
            </a:r>
          </a:p>
          <a:p>
            <a:endParaRPr lang="en-US" dirty="0" smtClean="0">
              <a:effectLst/>
            </a:endParaRPr>
          </a:p>
          <a:p>
            <a:r>
              <a:rPr lang="en-US" dirty="0" smtClean="0">
                <a:effectLst/>
              </a:rPr>
              <a:t>The team still disputes that Redskins is a disparaging term and has asked the judge to rule in the team's favor based on that argument. But the court papers filed Monday focus on the constitutionality of the law that bans registration of disparaging trademarks.</a:t>
            </a:r>
          </a:p>
          <a:p>
            <a:r>
              <a:rPr lang="en-US" dirty="0" smtClean="0">
                <a:effectLst/>
              </a:rPr>
              <a:t>The government has intervened in the civil lawsuit to defend the law's constitutionality. In similar cases, government lawyers have argued that the law doesn't ban disparaging speech; it just denies the protection of a federal trademark to those words. For instance, the Redskins would not be prohibited from calling themselves the Redskins just because they lose the trademark case — they would just lose some of the legal protections that go along with a registered trademark.</a:t>
            </a:r>
          </a:p>
          <a:p>
            <a:r>
              <a:rPr lang="en-US" dirty="0" smtClean="0">
                <a:effectLst/>
              </a:rPr>
              <a:t>The team says free-speech protections should be understood more broadly. The team says the First Amendment can be violated by government restrictions that burden speech even if they don't ban it outright. The team argues that canceling a trademark represents such a burden, especially for a football club that has used the name since 1933.</a:t>
            </a:r>
          </a:p>
          <a:p>
            <a:r>
              <a:rPr lang="en-US" dirty="0" smtClean="0">
                <a:effectLst/>
              </a:rPr>
              <a:t>A lawyer for the group of Native Americans that sought cancellation of the trademark did not return a call seeking comment Tuesday.</a:t>
            </a:r>
          </a:p>
          <a:p>
            <a:r>
              <a:rPr lang="en-US" dirty="0" smtClean="0">
                <a:effectLst/>
              </a:rPr>
              <a:t>The team also argues that canceling the trademark after decades of lawful registration amounts due a denial of due process because of the difficulty in trying to defend itself so many years after the fact.</a:t>
            </a:r>
          </a:p>
          <a:p>
            <a:endParaRPr lang="en-US" dirty="0" smtClean="0">
              <a:effectLst/>
            </a:endParaRPr>
          </a:p>
          <a:p>
            <a:r>
              <a:rPr lang="en-US" dirty="0" smtClean="0">
                <a:effectLst/>
              </a:rPr>
              <a:t>A hearing on the issue is scheduled for May 5, 2015.</a:t>
            </a:r>
          </a:p>
          <a:p>
            <a:endParaRPr lang="en-US" altLang="en-US" dirty="0"/>
          </a:p>
        </p:txBody>
      </p:sp>
    </p:spTree>
    <p:extLst>
      <p:ext uri="{BB962C8B-B14F-4D97-AF65-F5344CB8AC3E}">
        <p14:creationId xmlns:p14="http://schemas.microsoft.com/office/powerpoint/2010/main" val="416411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F78EB2-121E-4177-B1C8-0A4C6EF92C70}" type="slidenum">
              <a:rPr lang="en-US" altLang="en-US"/>
              <a:pPr/>
              <a:t>11</a:t>
            </a:fld>
            <a:endParaRPr lang="en-US" alt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38499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hyperlink" Target="../Resources/Ch_08.pdf" TargetMode="External"/><Relationship Id="rId5" Type="http://schemas.openxmlformats.org/officeDocument/2006/relationships/hyperlink" Target="../Assessments/Ch_08_Assessment.ppt" TargetMode="External"/><Relationship Id="rId4" Type="http://schemas.openxmlformats.org/officeDocument/2006/relationships/hyperlink" Target="http://www.glencoe.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96" name="Picture 24" descr="8 part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8 part 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13">
            <a:hlinkClick r:id="rId4"/>
          </p:cNvPr>
          <p:cNvSpPr>
            <a:spLocks noChangeArrowheads="1"/>
          </p:cNvSpPr>
          <p:nvPr userDrawn="1"/>
        </p:nvSpPr>
        <p:spPr bwMode="auto">
          <a:xfrm>
            <a:off x="5857875" y="171450"/>
            <a:ext cx="15049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6" name="Rectangle 14">
            <a:hlinkClick r:id="rId5" action="ppaction://hlinkpres?slideindex=1&amp;slidetitle="/>
          </p:cNvPr>
          <p:cNvSpPr>
            <a:spLocks noChangeArrowheads="1"/>
          </p:cNvSpPr>
          <p:nvPr userDrawn="1"/>
        </p:nvSpPr>
        <p:spPr bwMode="auto">
          <a:xfrm>
            <a:off x="4448175" y="17145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7" name="Rectangle 15">
            <a:hlinkClick r:id="rId6" action="ppaction://hlinkfile"/>
          </p:cNvPr>
          <p:cNvSpPr>
            <a:spLocks noChangeArrowheads="1"/>
          </p:cNvSpPr>
          <p:nvPr userDrawn="1"/>
        </p:nvSpPr>
        <p:spPr bwMode="auto">
          <a:xfrm>
            <a:off x="2905125" y="161925"/>
            <a:ext cx="15621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8" name="Rectangle 16">
            <a:hlinkClick r:id="" action="ppaction://hlinkshowjump?jump=endshow"/>
          </p:cNvPr>
          <p:cNvSpPr>
            <a:spLocks noChangeArrowheads="1"/>
          </p:cNvSpPr>
          <p:nvPr userDrawn="1"/>
        </p:nvSpPr>
        <p:spPr bwMode="auto">
          <a:xfrm>
            <a:off x="7381875" y="180975"/>
            <a:ext cx="16002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097"/>
                                        </p:tgtEl>
                                        <p:attrNameLst>
                                          <p:attrName>style.visibility</p:attrName>
                                        </p:attrNameLst>
                                      </p:cBhvr>
                                      <p:to>
                                        <p:strVal val="visible"/>
                                      </p:to>
                                    </p:set>
                                    <p:animEffect transition="in" filter="fade">
                                      <p:cBhvr>
                                        <p:cTn id="7" dur="1000"/>
                                        <p:tgtEl>
                                          <p:spTgt spid="3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793242"/>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8100"/>
            <a:ext cx="2076450" cy="6210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
            <a:ext cx="6076950" cy="6210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455727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446431"/>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29177431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9176141"/>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9565043"/>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95186807"/>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04113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599589438"/>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84311505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hyperlink" Target="http://www.glencoe.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Assessments/Ch_08_Assessment.ppt"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Resources/Ch_08.pdf"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7" name="Picture 23" descr="8"/>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2667000" y="38100"/>
            <a:ext cx="6096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371600"/>
            <a:ext cx="8229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7" name="Rectangle 13">
            <a:hlinkClick r:id="rId14" action="ppaction://hlinkfile"/>
          </p:cNvPr>
          <p:cNvSpPr>
            <a:spLocks noChangeArrowheads="1"/>
          </p:cNvSpPr>
          <p:nvPr userDrawn="1"/>
        </p:nvSpPr>
        <p:spPr bwMode="auto">
          <a:xfrm>
            <a:off x="3009900" y="6410325"/>
            <a:ext cx="14001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 name="Rectangle 14">
            <a:hlinkClick r:id="rId15" action="ppaction://hlinkpres?slideindex=1&amp;slidetitle="/>
          </p:cNvPr>
          <p:cNvSpPr>
            <a:spLocks noChangeArrowheads="1"/>
          </p:cNvSpPr>
          <p:nvPr userDrawn="1"/>
        </p:nvSpPr>
        <p:spPr bwMode="auto">
          <a:xfrm>
            <a:off x="4486275" y="6410325"/>
            <a:ext cx="14001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 name="Rectangle 15">
            <a:hlinkClick r:id="rId16"/>
          </p:cNvPr>
          <p:cNvSpPr>
            <a:spLocks noChangeArrowheads="1"/>
          </p:cNvSpPr>
          <p:nvPr userDrawn="1"/>
        </p:nvSpPr>
        <p:spPr bwMode="auto">
          <a:xfrm>
            <a:off x="5962650" y="6410325"/>
            <a:ext cx="14001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 name="Rectangle 16">
            <a:hlinkClick r:id="" action="ppaction://hlinkshowjump?jump=endshow"/>
          </p:cNvPr>
          <p:cNvSpPr>
            <a:spLocks noChangeArrowheads="1"/>
          </p:cNvSpPr>
          <p:nvPr userDrawn="1"/>
        </p:nvSpPr>
        <p:spPr bwMode="auto">
          <a:xfrm>
            <a:off x="7496175" y="6410325"/>
            <a:ext cx="14001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iming>
    <p:tnLst>
      <p:par>
        <p:cTn id="1" dur="indefinite" restart="never" nodeType="tmRoot"/>
      </p:par>
    </p:tnLst>
  </p:timing>
  <p:txStyles>
    <p:titleStyle>
      <a:lvl1pPr algn="l" rtl="0" fontAlgn="base">
        <a:spcBef>
          <a:spcPct val="0"/>
        </a:spcBef>
        <a:spcAft>
          <a:spcPct val="0"/>
        </a:spcAft>
        <a:defRPr sz="2000" b="1" kern="1200">
          <a:solidFill>
            <a:schemeClr val="bg1"/>
          </a:solidFill>
          <a:latin typeface="+mj-lt"/>
          <a:ea typeface="+mj-ea"/>
          <a:cs typeface="+mj-cs"/>
        </a:defRPr>
      </a:lvl1pPr>
      <a:lvl2pPr algn="l" rtl="0" fontAlgn="base">
        <a:spcBef>
          <a:spcPct val="0"/>
        </a:spcBef>
        <a:spcAft>
          <a:spcPct val="0"/>
        </a:spcAft>
        <a:defRPr sz="2000" b="1">
          <a:solidFill>
            <a:schemeClr val="bg1"/>
          </a:solidFill>
          <a:latin typeface="Arial" panose="020B0604020202020204" pitchFamily="34" charset="0"/>
        </a:defRPr>
      </a:lvl2pPr>
      <a:lvl3pPr algn="l" rtl="0" fontAlgn="base">
        <a:spcBef>
          <a:spcPct val="0"/>
        </a:spcBef>
        <a:spcAft>
          <a:spcPct val="0"/>
        </a:spcAft>
        <a:defRPr sz="2000" b="1">
          <a:solidFill>
            <a:schemeClr val="bg1"/>
          </a:solidFill>
          <a:latin typeface="Arial" panose="020B0604020202020204" pitchFamily="34" charset="0"/>
        </a:defRPr>
      </a:lvl3pPr>
      <a:lvl4pPr algn="l" rtl="0" fontAlgn="base">
        <a:spcBef>
          <a:spcPct val="0"/>
        </a:spcBef>
        <a:spcAft>
          <a:spcPct val="0"/>
        </a:spcAft>
        <a:defRPr sz="2000" b="1">
          <a:solidFill>
            <a:schemeClr val="bg1"/>
          </a:solidFill>
          <a:latin typeface="Arial" panose="020B0604020202020204" pitchFamily="34" charset="0"/>
        </a:defRPr>
      </a:lvl4pPr>
      <a:lvl5pPr algn="l" rtl="0" fontAlgn="base">
        <a:spcBef>
          <a:spcPct val="0"/>
        </a:spcBef>
        <a:spcAft>
          <a:spcPct val="0"/>
        </a:spcAft>
        <a:defRPr sz="2000" b="1">
          <a:solidFill>
            <a:schemeClr val="bg1"/>
          </a:solidFill>
          <a:latin typeface="Arial" panose="020B0604020202020204" pitchFamily="34" charset="0"/>
        </a:defRPr>
      </a:lvl5pPr>
      <a:lvl6pPr marL="457200" algn="l" rtl="0" fontAlgn="base">
        <a:spcBef>
          <a:spcPct val="0"/>
        </a:spcBef>
        <a:spcAft>
          <a:spcPct val="0"/>
        </a:spcAft>
        <a:defRPr sz="2000" b="1">
          <a:solidFill>
            <a:schemeClr val="bg1"/>
          </a:solidFill>
          <a:latin typeface="Arial" panose="020B0604020202020204" pitchFamily="34" charset="0"/>
        </a:defRPr>
      </a:lvl6pPr>
      <a:lvl7pPr marL="914400" algn="l" rtl="0" fontAlgn="base">
        <a:spcBef>
          <a:spcPct val="0"/>
        </a:spcBef>
        <a:spcAft>
          <a:spcPct val="0"/>
        </a:spcAft>
        <a:defRPr sz="2000" b="1">
          <a:solidFill>
            <a:schemeClr val="bg1"/>
          </a:solidFill>
          <a:latin typeface="Arial" panose="020B0604020202020204" pitchFamily="34" charset="0"/>
        </a:defRPr>
      </a:lvl7pPr>
      <a:lvl8pPr marL="1371600" algn="l" rtl="0" fontAlgn="base">
        <a:spcBef>
          <a:spcPct val="0"/>
        </a:spcBef>
        <a:spcAft>
          <a:spcPct val="0"/>
        </a:spcAft>
        <a:defRPr sz="2000" b="1">
          <a:solidFill>
            <a:schemeClr val="bg1"/>
          </a:solidFill>
          <a:latin typeface="Arial" panose="020B0604020202020204" pitchFamily="34" charset="0"/>
        </a:defRPr>
      </a:lvl8pPr>
      <a:lvl9pPr marL="1828800" algn="l" rtl="0" fontAlgn="base">
        <a:spcBef>
          <a:spcPct val="0"/>
        </a:spcBef>
        <a:spcAft>
          <a:spcPct val="0"/>
        </a:spcAft>
        <a:defRPr sz="2000" b="1">
          <a:solidFill>
            <a:schemeClr val="bg1"/>
          </a:solidFill>
          <a:latin typeface="Arial" panose="020B0604020202020204" pitchFamily="34" charset="0"/>
        </a:defRPr>
      </a:lvl9pPr>
    </p:titleStyle>
    <p:bodyStyle>
      <a:lvl1pPr marL="457200" indent="-457200" algn="l" rtl="0" fontAlgn="base">
        <a:lnSpc>
          <a:spcPct val="105000"/>
        </a:lnSpc>
        <a:spcBef>
          <a:spcPct val="80000"/>
        </a:spcBef>
        <a:spcAft>
          <a:spcPct val="0"/>
        </a:spcAft>
        <a:buBlip>
          <a:blip r:embed="rId17"/>
        </a:buBlip>
        <a:defRPr sz="3200" kern="1200">
          <a:solidFill>
            <a:schemeClr val="tx1"/>
          </a:solidFill>
          <a:latin typeface="+mn-lt"/>
          <a:ea typeface="+mn-ea"/>
          <a:cs typeface="+mn-cs"/>
        </a:defRPr>
      </a:lvl1pPr>
      <a:lvl2pPr marL="914400" indent="-342900" algn="l" rtl="0" fontAlgn="base">
        <a:lnSpc>
          <a:spcPct val="105000"/>
        </a:lnSpc>
        <a:spcBef>
          <a:spcPct val="80000"/>
        </a:spcBef>
        <a:spcAft>
          <a:spcPct val="0"/>
        </a:spcAft>
        <a:buFont typeface="Arial" panose="020B0604020202020204" pitchFamily="34" charset="0"/>
        <a:buChar char="–"/>
        <a:defRPr sz="2800" kern="1200">
          <a:solidFill>
            <a:schemeClr val="tx1"/>
          </a:solidFill>
          <a:latin typeface="+mn-lt"/>
          <a:ea typeface="+mn-ea"/>
          <a:cs typeface="+mn-cs"/>
        </a:defRPr>
      </a:lvl2pPr>
      <a:lvl3pPr marL="1257300" indent="-228600" algn="l" rtl="0" fontAlgn="base">
        <a:lnSpc>
          <a:spcPct val="105000"/>
        </a:lnSpc>
        <a:spcBef>
          <a:spcPct val="80000"/>
        </a:spcBef>
        <a:spcAft>
          <a:spcPct val="0"/>
        </a:spcAft>
        <a:buChar char="•"/>
        <a:defRPr sz="2400" kern="1200">
          <a:solidFill>
            <a:schemeClr val="tx1"/>
          </a:solidFill>
          <a:latin typeface="+mn-lt"/>
          <a:ea typeface="+mn-ea"/>
          <a:cs typeface="+mn-cs"/>
        </a:defRPr>
      </a:lvl3pPr>
      <a:lvl4pPr marL="1600200" indent="-228600" algn="l" rtl="0" fontAlgn="base">
        <a:lnSpc>
          <a:spcPct val="105000"/>
        </a:lnSpc>
        <a:spcBef>
          <a:spcPct val="80000"/>
        </a:spcBef>
        <a:spcAft>
          <a:spcPct val="0"/>
        </a:spcAft>
        <a:buChar char="–"/>
        <a:defRPr sz="2000" kern="1200">
          <a:solidFill>
            <a:schemeClr val="tx1"/>
          </a:solidFill>
          <a:latin typeface="+mn-lt"/>
          <a:ea typeface="+mn-ea"/>
          <a:cs typeface="+mn-cs"/>
        </a:defRPr>
      </a:lvl4pPr>
      <a:lvl5pPr marL="2057400" indent="-228600" algn="l" rtl="0" fontAlgn="base">
        <a:lnSpc>
          <a:spcPct val="105000"/>
        </a:lnSpc>
        <a:spcBef>
          <a:spcPct val="8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0.wmf"/><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hyperlink" Target="https://www.youtube.com/watch?v=bid0AbLTcco" TargetMode="External"/><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5.png"/><Relationship Id="rId2" Type="http://schemas.microsoft.com/office/2007/relationships/media" Target="../media/media23.m4a"/><Relationship Id="rId1" Type="http://schemas.openxmlformats.org/officeDocument/2006/relationships/tags" Target="../tags/tag1.xml"/><Relationship Id="rId6" Type="http://schemas.openxmlformats.org/officeDocument/2006/relationships/image" Target="../media/image20.jpeg"/><Relationship Id="rId5" Type="http://schemas.openxmlformats.org/officeDocument/2006/relationships/notesSlide" Target="../notesSlides/notesSlide21.xml"/><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microsoft.com/office/2007/relationships/media" Target="../media/media25.m4a"/><Relationship Id="rId7" Type="http://schemas.openxmlformats.org/officeDocument/2006/relationships/image" Target="../media/image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audio" Target="../media/media25.m4a"/></Relationships>
</file>

<file path=ppt/slides/_rels/slide26.xml.rels><?xml version="1.0" encoding="UTF-8" standalone="yes"?>
<Relationships xmlns="http://schemas.openxmlformats.org/package/2006/relationships"><Relationship Id="rId3" Type="http://schemas.microsoft.com/office/2007/relationships/media" Target="../media/media26.m4a"/><Relationship Id="rId7" Type="http://schemas.openxmlformats.org/officeDocument/2006/relationships/image" Target="../media/image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audio"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7416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514350" y="1495425"/>
            <a:ext cx="39624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31" name="Rectangle 3"/>
          <p:cNvSpPr>
            <a:spLocks noGrp="1" noChangeArrowheads="1"/>
          </p:cNvSpPr>
          <p:nvPr>
            <p:ph type="title"/>
          </p:nvPr>
        </p:nvSpPr>
        <p:spPr/>
        <p:txBody>
          <a:bodyPr/>
          <a:lstStyle/>
          <a:p>
            <a:r>
              <a:rPr lang="en-US" altLang="en-US">
                <a:solidFill>
                  <a:srgbClr val="FFCC00"/>
                </a:solidFill>
              </a:rPr>
              <a:t>Section 8.1</a:t>
            </a:r>
            <a:r>
              <a:rPr lang="en-US" altLang="en-US"/>
              <a:t> Types of Property</a:t>
            </a:r>
          </a:p>
        </p:txBody>
      </p:sp>
      <p:sp>
        <p:nvSpPr>
          <p:cNvPr id="176132" name="Rectangle 4"/>
          <p:cNvSpPr>
            <a:spLocks noGrp="1" noChangeArrowheads="1"/>
          </p:cNvSpPr>
          <p:nvPr>
            <p:ph type="body" idx="1"/>
          </p:nvPr>
        </p:nvSpPr>
        <p:spPr>
          <a:xfrm>
            <a:off x="457200" y="1371600"/>
            <a:ext cx="8029575" cy="4876800"/>
          </a:xfrm>
        </p:spPr>
        <p:txBody>
          <a:bodyPr/>
          <a:lstStyle/>
          <a:p>
            <a:pPr marL="0" indent="0">
              <a:buFontTx/>
              <a:buNone/>
            </a:pPr>
            <a:r>
              <a:rPr lang="en-US" altLang="en-US" b="1" dirty="0"/>
              <a:t>Intellectual property</a:t>
            </a:r>
            <a:r>
              <a:rPr lang="en-US" altLang="en-US" dirty="0"/>
              <a:t> is an original work fixed in a tangible medium of expression, such as an </a:t>
            </a:r>
            <a:r>
              <a:rPr lang="en-US" altLang="en-US" u="sng" dirty="0"/>
              <a:t>image</a:t>
            </a:r>
            <a:r>
              <a:rPr lang="en-US" altLang="en-US" dirty="0"/>
              <a:t>, an object, or writing.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5492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3"/>
          <p:cNvSpPr>
            <a:spLocks noGrp="1" noChangeArrowheads="1"/>
          </p:cNvSpPr>
          <p:nvPr>
            <p:ph type="title"/>
          </p:nvPr>
        </p:nvSpPr>
        <p:spPr/>
        <p:txBody>
          <a:bodyPr/>
          <a:lstStyle/>
          <a:p>
            <a:r>
              <a:rPr lang="en-US" altLang="en-US">
                <a:solidFill>
                  <a:srgbClr val="FFCC00"/>
                </a:solidFill>
              </a:rPr>
              <a:t>Section 8.1</a:t>
            </a:r>
            <a:r>
              <a:rPr lang="en-US" altLang="en-US"/>
              <a:t> Types of Property</a:t>
            </a:r>
          </a:p>
        </p:txBody>
      </p:sp>
      <p:pic>
        <p:nvPicPr>
          <p:cNvPr id="177158" name="Picture 6" descr="4 bars with head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725" y="1628775"/>
            <a:ext cx="8351838" cy="4492625"/>
          </a:xfrm>
          <a:prstGeom prst="rect">
            <a:avLst/>
          </a:prstGeom>
          <a:noFill/>
          <a:extLst>
            <a:ext uri="{909E8E84-426E-40DD-AFC4-6F175D3DCCD1}">
              <a14:hiddenFill xmlns:a14="http://schemas.microsoft.com/office/drawing/2010/main">
                <a:solidFill>
                  <a:srgbClr val="FFFFFF"/>
                </a:solidFill>
              </a14:hiddenFill>
            </a:ext>
          </a:extLst>
        </p:spPr>
      </p:pic>
      <p:sp>
        <p:nvSpPr>
          <p:cNvPr id="177159" name="Rectangle 7"/>
          <p:cNvSpPr>
            <a:spLocks noChangeArrowheads="1"/>
          </p:cNvSpPr>
          <p:nvPr/>
        </p:nvSpPr>
        <p:spPr bwMode="auto">
          <a:xfrm>
            <a:off x="1060450" y="1865313"/>
            <a:ext cx="72469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solidFill>
                  <a:schemeClr val="bg1"/>
                </a:solidFill>
              </a:rPr>
              <a:t>Examples of intellectual </a:t>
            </a:r>
            <a:r>
              <a:rPr lang="en-US" altLang="en-US" sz="2800" b="1" u="sng" dirty="0">
                <a:solidFill>
                  <a:schemeClr val="bg1"/>
                </a:solidFill>
              </a:rPr>
              <a:t>property</a:t>
            </a:r>
            <a:r>
              <a:rPr lang="en-US" altLang="en-US" sz="2800" b="1" dirty="0">
                <a:solidFill>
                  <a:schemeClr val="bg1"/>
                </a:solidFill>
              </a:rPr>
              <a:t> include:</a:t>
            </a:r>
          </a:p>
        </p:txBody>
      </p:sp>
      <p:sp>
        <p:nvSpPr>
          <p:cNvPr id="177160" name="Rectangle 8"/>
          <p:cNvSpPr>
            <a:spLocks noChangeArrowheads="1"/>
          </p:cNvSpPr>
          <p:nvPr/>
        </p:nvSpPr>
        <p:spPr bwMode="auto">
          <a:xfrm>
            <a:off x="898525" y="2684463"/>
            <a:ext cx="74501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a:t>works of art</a:t>
            </a:r>
          </a:p>
        </p:txBody>
      </p:sp>
      <p:sp>
        <p:nvSpPr>
          <p:cNvPr id="177161" name="Rectangle 9"/>
          <p:cNvSpPr>
            <a:spLocks noChangeArrowheads="1"/>
          </p:cNvSpPr>
          <p:nvPr/>
        </p:nvSpPr>
        <p:spPr bwMode="auto">
          <a:xfrm>
            <a:off x="898525" y="3541713"/>
            <a:ext cx="7442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a:t>inventions</a:t>
            </a:r>
          </a:p>
        </p:txBody>
      </p:sp>
      <p:sp>
        <p:nvSpPr>
          <p:cNvPr id="177162" name="Rectangle 10"/>
          <p:cNvSpPr>
            <a:spLocks noChangeArrowheads="1"/>
          </p:cNvSpPr>
          <p:nvPr/>
        </p:nvSpPr>
        <p:spPr bwMode="auto">
          <a:xfrm>
            <a:off x="898525" y="4408488"/>
            <a:ext cx="73961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a:t>computer software programs</a:t>
            </a:r>
          </a:p>
        </p:txBody>
      </p:sp>
      <p:sp>
        <p:nvSpPr>
          <p:cNvPr id="177163" name="Rectangle 11"/>
          <p:cNvSpPr>
            <a:spLocks noChangeArrowheads="1"/>
          </p:cNvSpPr>
          <p:nvPr/>
        </p:nvSpPr>
        <p:spPr bwMode="auto">
          <a:xfrm>
            <a:off x="898525" y="5275263"/>
            <a:ext cx="7429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a:t>logos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8580">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2" presetClass="entr" presetSubtype="4" fill="hold" grpId="0" nodeType="withEffect">
                                  <p:stCondLst>
                                    <p:cond delay="0"/>
                                  </p:stCondLst>
                                  <p:childTnLst>
                                    <p:set>
                                      <p:cBhvr>
                                        <p:cTn id="8" dur="1" fill="hold">
                                          <p:stCondLst>
                                            <p:cond delay="0"/>
                                          </p:stCondLst>
                                        </p:cTn>
                                        <p:tgtEl>
                                          <p:spTgt spid="177160"/>
                                        </p:tgtEl>
                                        <p:attrNameLst>
                                          <p:attrName>style.visibility</p:attrName>
                                        </p:attrNameLst>
                                      </p:cBhvr>
                                      <p:to>
                                        <p:strVal val="visible"/>
                                      </p:to>
                                    </p:set>
                                    <p:animEffect transition="in" filter="slide(fromBottom)">
                                      <p:cBhvr>
                                        <p:cTn id="9" dur="500"/>
                                        <p:tgtEl>
                                          <p:spTgt spid="177160"/>
                                        </p:tgtEl>
                                      </p:cBhvr>
                                    </p:animEffect>
                                  </p:childTnLst>
                                </p:cTn>
                              </p:par>
                              <p:par>
                                <p:cTn id="10" presetID="12" presetClass="entr" presetSubtype="4" fill="hold" grpId="0" nodeType="withEffect">
                                  <p:stCondLst>
                                    <p:cond delay="0"/>
                                  </p:stCondLst>
                                  <p:childTnLst>
                                    <p:set>
                                      <p:cBhvr>
                                        <p:cTn id="11" dur="1" fill="hold">
                                          <p:stCondLst>
                                            <p:cond delay="0"/>
                                          </p:stCondLst>
                                        </p:cTn>
                                        <p:tgtEl>
                                          <p:spTgt spid="177161"/>
                                        </p:tgtEl>
                                        <p:attrNameLst>
                                          <p:attrName>style.visibility</p:attrName>
                                        </p:attrNameLst>
                                      </p:cBhvr>
                                      <p:to>
                                        <p:strVal val="visible"/>
                                      </p:to>
                                    </p:set>
                                    <p:animEffect transition="in" filter="slide(fromBottom)">
                                      <p:cBhvr>
                                        <p:cTn id="12" dur="500"/>
                                        <p:tgtEl>
                                          <p:spTgt spid="177161"/>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77162"/>
                                        </p:tgtEl>
                                        <p:attrNameLst>
                                          <p:attrName>style.visibility</p:attrName>
                                        </p:attrNameLst>
                                      </p:cBhvr>
                                      <p:to>
                                        <p:strVal val="visible"/>
                                      </p:to>
                                    </p:set>
                                    <p:animEffect transition="in" filter="slide(fromBottom)">
                                      <p:cBhvr>
                                        <p:cTn id="15" dur="500"/>
                                        <p:tgtEl>
                                          <p:spTgt spid="177162"/>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77163"/>
                                        </p:tgtEl>
                                        <p:attrNameLst>
                                          <p:attrName>style.visibility</p:attrName>
                                        </p:attrNameLst>
                                      </p:cBhvr>
                                      <p:to>
                                        <p:strVal val="visible"/>
                                      </p:to>
                                    </p:set>
                                    <p:animEffect transition="in" filter="slide(fromBottom)">
                                      <p:cBhvr>
                                        <p:cTn id="18" dur="500"/>
                                        <p:tgtEl>
                                          <p:spTgt spid="17716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77160" grpId="0"/>
      <p:bldP spid="177161" grpId="0"/>
      <p:bldP spid="177162" grpId="0"/>
      <p:bldP spid="1771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title"/>
          </p:nvPr>
        </p:nvSpPr>
        <p:spPr/>
        <p:txBody>
          <a:bodyPr/>
          <a:lstStyle/>
          <a:p>
            <a:r>
              <a:rPr lang="en-US" altLang="en-US">
                <a:solidFill>
                  <a:srgbClr val="FFCC00"/>
                </a:solidFill>
              </a:rPr>
              <a:t>Section 8.1</a:t>
            </a:r>
            <a:r>
              <a:rPr lang="en-US" altLang="en-US"/>
              <a:t> Types of Property</a:t>
            </a:r>
          </a:p>
        </p:txBody>
      </p:sp>
      <p:sp>
        <p:nvSpPr>
          <p:cNvPr id="178180" name="Rectangle 4"/>
          <p:cNvSpPr>
            <a:spLocks noGrp="1" noChangeArrowheads="1"/>
          </p:cNvSpPr>
          <p:nvPr>
            <p:ph type="body" idx="1"/>
          </p:nvPr>
        </p:nvSpPr>
        <p:spPr>
          <a:xfrm>
            <a:off x="457200" y="1371600"/>
            <a:ext cx="8029575" cy="4876800"/>
          </a:xfrm>
        </p:spPr>
        <p:txBody>
          <a:bodyPr/>
          <a:lstStyle/>
          <a:p>
            <a:pPr marL="0" indent="0">
              <a:buFontTx/>
              <a:buNone/>
            </a:pPr>
            <a:r>
              <a:rPr lang="en-US" altLang="en-US" dirty="0"/>
              <a:t>Owners of intellectual property can legally </a:t>
            </a:r>
            <a:r>
              <a:rPr lang="en-US" altLang="en-US" u="sng" dirty="0"/>
              <a:t>protect</a:t>
            </a:r>
            <a:r>
              <a:rPr lang="en-US" altLang="en-US" dirty="0"/>
              <a:t> their property by obtaining:</a:t>
            </a:r>
          </a:p>
        </p:txBody>
      </p:sp>
      <p:pic>
        <p:nvPicPr>
          <p:cNvPr id="178181" name="Picture 5" descr="3 circl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50" y="3038475"/>
            <a:ext cx="7858125" cy="2493963"/>
          </a:xfrm>
          <a:prstGeom prst="rect">
            <a:avLst/>
          </a:prstGeom>
          <a:noFill/>
          <a:extLst>
            <a:ext uri="{909E8E84-426E-40DD-AFC4-6F175D3DCCD1}">
              <a14:hiddenFill xmlns:a14="http://schemas.microsoft.com/office/drawing/2010/main">
                <a:solidFill>
                  <a:srgbClr val="FFFFFF"/>
                </a:solidFill>
              </a14:hiddenFill>
            </a:ext>
          </a:extLst>
        </p:spPr>
      </p:pic>
      <p:sp>
        <p:nvSpPr>
          <p:cNvPr id="178182" name="Rectangle 6"/>
          <p:cNvSpPr>
            <a:spLocks noChangeArrowheads="1"/>
          </p:cNvSpPr>
          <p:nvPr/>
        </p:nvSpPr>
        <p:spPr bwMode="auto">
          <a:xfrm>
            <a:off x="758825" y="3636963"/>
            <a:ext cx="20367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a:t>a copyright</a:t>
            </a:r>
          </a:p>
        </p:txBody>
      </p:sp>
      <p:sp>
        <p:nvSpPr>
          <p:cNvPr id="178183" name="Rectangle 7"/>
          <p:cNvSpPr>
            <a:spLocks noChangeArrowheads="1"/>
          </p:cNvSpPr>
          <p:nvPr/>
        </p:nvSpPr>
        <p:spPr bwMode="auto">
          <a:xfrm>
            <a:off x="3902075" y="3636963"/>
            <a:ext cx="12541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t>a </a:t>
            </a:r>
            <a:br>
              <a:rPr lang="en-US" altLang="en-US" sz="2800" b="1"/>
            </a:br>
            <a:r>
              <a:rPr lang="en-US" altLang="en-US" sz="2800" b="1"/>
              <a:t>patent</a:t>
            </a:r>
          </a:p>
        </p:txBody>
      </p:sp>
      <p:sp>
        <p:nvSpPr>
          <p:cNvPr id="178184" name="Rectangle 8"/>
          <p:cNvSpPr>
            <a:spLocks noChangeArrowheads="1"/>
          </p:cNvSpPr>
          <p:nvPr/>
        </p:nvSpPr>
        <p:spPr bwMode="auto">
          <a:xfrm>
            <a:off x="6265863" y="3636963"/>
            <a:ext cx="190658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t>a </a:t>
            </a:r>
            <a:br>
              <a:rPr lang="en-US" altLang="en-US" sz="2800" b="1"/>
            </a:br>
            <a:r>
              <a:rPr lang="en-US" altLang="en-US" sz="2800" b="1"/>
              <a:t>trademark</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29261">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0" fill="hold" grpId="0" nodeType="withEffect">
                                  <p:stCondLst>
                                    <p:cond delay="0"/>
                                  </p:stCondLst>
                                  <p:childTnLst>
                                    <p:set>
                                      <p:cBhvr>
                                        <p:cTn id="8" dur="1" fill="hold">
                                          <p:stCondLst>
                                            <p:cond delay="0"/>
                                          </p:stCondLst>
                                        </p:cTn>
                                        <p:tgtEl>
                                          <p:spTgt spid="178182"/>
                                        </p:tgtEl>
                                        <p:attrNameLst>
                                          <p:attrName>style.visibility</p:attrName>
                                        </p:attrNameLst>
                                      </p:cBhvr>
                                      <p:to>
                                        <p:strVal val="visible"/>
                                      </p:to>
                                    </p:set>
                                    <p:anim calcmode="lin" valueType="num">
                                      <p:cBhvr>
                                        <p:cTn id="9" dur="500" fill="hold"/>
                                        <p:tgtEl>
                                          <p:spTgt spid="178182"/>
                                        </p:tgtEl>
                                        <p:attrNameLst>
                                          <p:attrName>ppt_w</p:attrName>
                                        </p:attrNameLst>
                                      </p:cBhvr>
                                      <p:tavLst>
                                        <p:tav tm="0">
                                          <p:val>
                                            <p:fltVal val="0"/>
                                          </p:val>
                                        </p:tav>
                                        <p:tav tm="100000">
                                          <p:val>
                                            <p:strVal val="#ppt_w"/>
                                          </p:val>
                                        </p:tav>
                                      </p:tavLst>
                                    </p:anim>
                                    <p:anim calcmode="lin" valueType="num">
                                      <p:cBhvr>
                                        <p:cTn id="10" dur="500" fill="hold"/>
                                        <p:tgtEl>
                                          <p:spTgt spid="178182"/>
                                        </p:tgtEl>
                                        <p:attrNameLst>
                                          <p:attrName>ppt_h</p:attrName>
                                        </p:attrNameLst>
                                      </p:cBhvr>
                                      <p:tavLst>
                                        <p:tav tm="0">
                                          <p:val>
                                            <p:fltVal val="0"/>
                                          </p:val>
                                        </p:tav>
                                        <p:tav tm="100000">
                                          <p:val>
                                            <p:strVal val="#ppt_h"/>
                                          </p:val>
                                        </p:tav>
                                      </p:tavLst>
                                    </p:anim>
                                    <p:animEffect transition="in" filter="fade">
                                      <p:cBhvr>
                                        <p:cTn id="11" dur="500"/>
                                        <p:tgtEl>
                                          <p:spTgt spid="178182"/>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178183"/>
                                        </p:tgtEl>
                                        <p:attrNameLst>
                                          <p:attrName>style.visibility</p:attrName>
                                        </p:attrNameLst>
                                      </p:cBhvr>
                                      <p:to>
                                        <p:strVal val="visible"/>
                                      </p:to>
                                    </p:set>
                                    <p:anim calcmode="lin" valueType="num">
                                      <p:cBhvr>
                                        <p:cTn id="14" dur="500" fill="hold"/>
                                        <p:tgtEl>
                                          <p:spTgt spid="178183"/>
                                        </p:tgtEl>
                                        <p:attrNameLst>
                                          <p:attrName>ppt_w</p:attrName>
                                        </p:attrNameLst>
                                      </p:cBhvr>
                                      <p:tavLst>
                                        <p:tav tm="0">
                                          <p:val>
                                            <p:fltVal val="0"/>
                                          </p:val>
                                        </p:tav>
                                        <p:tav tm="100000">
                                          <p:val>
                                            <p:strVal val="#ppt_w"/>
                                          </p:val>
                                        </p:tav>
                                      </p:tavLst>
                                    </p:anim>
                                    <p:anim calcmode="lin" valueType="num">
                                      <p:cBhvr>
                                        <p:cTn id="15" dur="500" fill="hold"/>
                                        <p:tgtEl>
                                          <p:spTgt spid="178183"/>
                                        </p:tgtEl>
                                        <p:attrNameLst>
                                          <p:attrName>ppt_h</p:attrName>
                                        </p:attrNameLst>
                                      </p:cBhvr>
                                      <p:tavLst>
                                        <p:tav tm="0">
                                          <p:val>
                                            <p:fltVal val="0"/>
                                          </p:val>
                                        </p:tav>
                                        <p:tav tm="100000">
                                          <p:val>
                                            <p:strVal val="#ppt_h"/>
                                          </p:val>
                                        </p:tav>
                                      </p:tavLst>
                                    </p:anim>
                                    <p:animEffect transition="in" filter="fade">
                                      <p:cBhvr>
                                        <p:cTn id="16" dur="500"/>
                                        <p:tgtEl>
                                          <p:spTgt spid="178183"/>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178184"/>
                                        </p:tgtEl>
                                        <p:attrNameLst>
                                          <p:attrName>style.visibility</p:attrName>
                                        </p:attrNameLst>
                                      </p:cBhvr>
                                      <p:to>
                                        <p:strVal val="visible"/>
                                      </p:to>
                                    </p:set>
                                    <p:anim calcmode="lin" valueType="num">
                                      <p:cBhvr>
                                        <p:cTn id="19" dur="500" fill="hold"/>
                                        <p:tgtEl>
                                          <p:spTgt spid="178184"/>
                                        </p:tgtEl>
                                        <p:attrNameLst>
                                          <p:attrName>ppt_w</p:attrName>
                                        </p:attrNameLst>
                                      </p:cBhvr>
                                      <p:tavLst>
                                        <p:tav tm="0">
                                          <p:val>
                                            <p:fltVal val="0"/>
                                          </p:val>
                                        </p:tav>
                                        <p:tav tm="100000">
                                          <p:val>
                                            <p:strVal val="#ppt_w"/>
                                          </p:val>
                                        </p:tav>
                                      </p:tavLst>
                                    </p:anim>
                                    <p:anim calcmode="lin" valueType="num">
                                      <p:cBhvr>
                                        <p:cTn id="20" dur="500" fill="hold"/>
                                        <p:tgtEl>
                                          <p:spTgt spid="178184"/>
                                        </p:tgtEl>
                                        <p:attrNameLst>
                                          <p:attrName>ppt_h</p:attrName>
                                        </p:attrNameLst>
                                      </p:cBhvr>
                                      <p:tavLst>
                                        <p:tav tm="0">
                                          <p:val>
                                            <p:fltVal val="0"/>
                                          </p:val>
                                        </p:tav>
                                        <p:tav tm="100000">
                                          <p:val>
                                            <p:strVal val="#ppt_h"/>
                                          </p:val>
                                        </p:tav>
                                      </p:tavLst>
                                    </p:anim>
                                    <p:animEffect transition="in" filter="fade">
                                      <p:cBhvr>
                                        <p:cTn id="21" dur="500"/>
                                        <p:tgtEl>
                                          <p:spTgt spid="17818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78182" grpId="0"/>
      <p:bldP spid="178183" grpId="0"/>
      <p:bldP spid="17818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885825" y="1495425"/>
            <a:ext cx="196215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03" name="Rectangle 3"/>
          <p:cNvSpPr>
            <a:spLocks noGrp="1" noChangeArrowheads="1"/>
          </p:cNvSpPr>
          <p:nvPr>
            <p:ph type="title"/>
          </p:nvPr>
        </p:nvSpPr>
        <p:spPr/>
        <p:txBody>
          <a:bodyPr/>
          <a:lstStyle/>
          <a:p>
            <a:r>
              <a:rPr lang="en-US" altLang="en-US">
                <a:solidFill>
                  <a:srgbClr val="FFCC00"/>
                </a:solidFill>
              </a:rPr>
              <a:t>Section 8.1</a:t>
            </a:r>
            <a:r>
              <a:rPr lang="en-US" altLang="en-US"/>
              <a:t> Types of Property</a:t>
            </a:r>
          </a:p>
        </p:txBody>
      </p:sp>
      <p:sp>
        <p:nvSpPr>
          <p:cNvPr id="179204" name="Rectangle 4"/>
          <p:cNvSpPr>
            <a:spLocks noGrp="1" noChangeArrowheads="1"/>
          </p:cNvSpPr>
          <p:nvPr>
            <p:ph type="body" idx="1"/>
          </p:nvPr>
        </p:nvSpPr>
        <p:spPr>
          <a:xfrm>
            <a:off x="457200" y="1371600"/>
            <a:ext cx="4343400" cy="4876800"/>
          </a:xfrm>
        </p:spPr>
        <p:txBody>
          <a:bodyPr/>
          <a:lstStyle/>
          <a:p>
            <a:pPr marL="0" indent="0">
              <a:buFontTx/>
              <a:buNone/>
            </a:pPr>
            <a:r>
              <a:rPr lang="en-US" altLang="en-US" dirty="0"/>
              <a:t>A </a:t>
            </a:r>
            <a:r>
              <a:rPr lang="en-US" altLang="en-US" b="1" dirty="0"/>
              <a:t>copyright</a:t>
            </a:r>
            <a:r>
              <a:rPr lang="en-US" altLang="en-US" dirty="0"/>
              <a:t> is an exclusive right granted to a writer, artist, composer, or photographer to </a:t>
            </a:r>
            <a:r>
              <a:rPr lang="en-US" altLang="en-US" u="sng" dirty="0"/>
              <a:t>reproduce</a:t>
            </a:r>
            <a:r>
              <a:rPr lang="en-US" altLang="en-US" dirty="0"/>
              <a:t> and sell a work of art.</a:t>
            </a:r>
          </a:p>
        </p:txBody>
      </p:sp>
      <p:pic>
        <p:nvPicPr>
          <p:cNvPr id="179206" name="Picture 6" descr="MCj0428257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80412">
            <a:off x="4708525" y="1704975"/>
            <a:ext cx="417195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36859">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9" presetClass="entr" presetSubtype="0" decel="100000" fill="hold" nodeType="withEffect">
                                  <p:stCondLst>
                                    <p:cond delay="0"/>
                                  </p:stCondLst>
                                  <p:childTnLst>
                                    <p:set>
                                      <p:cBhvr>
                                        <p:cTn id="8" dur="1" fill="hold">
                                          <p:stCondLst>
                                            <p:cond delay="0"/>
                                          </p:stCondLst>
                                        </p:cTn>
                                        <p:tgtEl>
                                          <p:spTgt spid="179206"/>
                                        </p:tgtEl>
                                        <p:attrNameLst>
                                          <p:attrName>style.visibility</p:attrName>
                                        </p:attrNameLst>
                                      </p:cBhvr>
                                      <p:to>
                                        <p:strVal val="visible"/>
                                      </p:to>
                                    </p:set>
                                    <p:anim calcmode="lin" valueType="num">
                                      <p:cBhvr>
                                        <p:cTn id="9" dur="500" fill="hold"/>
                                        <p:tgtEl>
                                          <p:spTgt spid="179206"/>
                                        </p:tgtEl>
                                        <p:attrNameLst>
                                          <p:attrName>ppt_w</p:attrName>
                                        </p:attrNameLst>
                                      </p:cBhvr>
                                      <p:tavLst>
                                        <p:tav tm="0">
                                          <p:val>
                                            <p:fltVal val="0"/>
                                          </p:val>
                                        </p:tav>
                                        <p:tav tm="100000">
                                          <p:val>
                                            <p:strVal val="#ppt_w"/>
                                          </p:val>
                                        </p:tav>
                                      </p:tavLst>
                                    </p:anim>
                                    <p:anim calcmode="lin" valueType="num">
                                      <p:cBhvr>
                                        <p:cTn id="10" dur="500" fill="hold"/>
                                        <p:tgtEl>
                                          <p:spTgt spid="179206"/>
                                        </p:tgtEl>
                                        <p:attrNameLst>
                                          <p:attrName>ppt_h</p:attrName>
                                        </p:attrNameLst>
                                      </p:cBhvr>
                                      <p:tavLst>
                                        <p:tav tm="0">
                                          <p:val>
                                            <p:fltVal val="0"/>
                                          </p:val>
                                        </p:tav>
                                        <p:tav tm="100000">
                                          <p:val>
                                            <p:strVal val="#ppt_h"/>
                                          </p:val>
                                        </p:tav>
                                      </p:tavLst>
                                    </p:anim>
                                    <p:anim calcmode="lin" valueType="num">
                                      <p:cBhvr>
                                        <p:cTn id="11" dur="500" fill="hold"/>
                                        <p:tgtEl>
                                          <p:spTgt spid="179206"/>
                                        </p:tgtEl>
                                        <p:attrNameLst>
                                          <p:attrName>style.rotation</p:attrName>
                                        </p:attrNameLst>
                                      </p:cBhvr>
                                      <p:tavLst>
                                        <p:tav tm="0">
                                          <p:val>
                                            <p:fltVal val="360"/>
                                          </p:val>
                                        </p:tav>
                                        <p:tav tm="100000">
                                          <p:val>
                                            <p:fltVal val="0"/>
                                          </p:val>
                                        </p:tav>
                                      </p:tavLst>
                                    </p:anim>
                                    <p:animEffect transition="in" filter="fade">
                                      <p:cBhvr>
                                        <p:cTn id="12" dur="500"/>
                                        <p:tgtEl>
                                          <p:spTgt spid="17920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Rogers vs. </a:t>
            </a:r>
            <a:r>
              <a:rPr lang="en-US" dirty="0" err="1" smtClean="0"/>
              <a:t>Koons</a:t>
            </a:r>
            <a:endParaRPr lang="en-US" dirty="0"/>
          </a:p>
        </p:txBody>
      </p:sp>
      <p:pic>
        <p:nvPicPr>
          <p:cNvPr id="1026" name="Picture 2" descr="copyright infringement"/>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2381250"/>
            <a:ext cx="79248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8994193"/>
      </p:ext>
    </p:extLst>
  </p:cSld>
  <p:clrMapOvr>
    <a:masterClrMapping/>
  </p:clrMapOvr>
  <p:transition advTm="10047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a:t>Associated Press vs. </a:t>
            </a:r>
            <a:r>
              <a:rPr lang="en-US" dirty="0" err="1" smtClean="0"/>
              <a:t>Fairey</a:t>
            </a:r>
            <a:endParaRPr lang="en-US" dirty="0"/>
          </a:p>
        </p:txBody>
      </p:sp>
      <p:pic>
        <p:nvPicPr>
          <p:cNvPr id="2050" name="Picture 2" descr="copyright infringement"/>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1403350"/>
            <a:ext cx="6553200" cy="48133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5042253"/>
      </p:ext>
    </p:extLst>
  </p:cSld>
  <p:clrMapOvr>
    <a:masterClrMapping/>
  </p:clrMapOvr>
  <p:transition advTm="8906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Cariou</a:t>
            </a:r>
            <a:r>
              <a:rPr lang="en-US" dirty="0"/>
              <a:t> vs. </a:t>
            </a:r>
            <a:r>
              <a:rPr lang="en-US" dirty="0" smtClean="0"/>
              <a:t>Prince</a:t>
            </a:r>
            <a:endParaRPr lang="en-US" dirty="0"/>
          </a:p>
        </p:txBody>
      </p:sp>
      <p:pic>
        <p:nvPicPr>
          <p:cNvPr id="3074" name="Picture 2" descr="copyright infringement"/>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008624" y="1371600"/>
            <a:ext cx="7126752" cy="48768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2712815"/>
      </p:ext>
    </p:extLst>
  </p:cSld>
  <p:clrMapOvr>
    <a:masterClrMapping/>
  </p:clrMapOvr>
  <p:transition advTm="4848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Dog Design vs. Target </a:t>
            </a:r>
            <a:r>
              <a:rPr lang="en-US" dirty="0" smtClean="0"/>
              <a:t>Corporation</a:t>
            </a:r>
            <a:endParaRPr lang="en-US" dirty="0"/>
          </a:p>
        </p:txBody>
      </p:sp>
      <p:pic>
        <p:nvPicPr>
          <p:cNvPr id="4098" name="Picture 2" descr="copyright infringement"/>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2152650"/>
            <a:ext cx="79248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1520201"/>
      </p:ext>
    </p:extLst>
  </p:cSld>
  <p:clrMapOvr>
    <a:masterClrMapping/>
  </p:clrMapOvr>
  <p:transition advTm="6310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Vanilla Ice vs. David Bowie/Freddie </a:t>
            </a:r>
            <a:r>
              <a:rPr lang="en-US" dirty="0" smtClean="0"/>
              <a:t>Mercury</a:t>
            </a:r>
            <a:endParaRPr lang="en-US" dirty="0"/>
          </a:p>
        </p:txBody>
      </p:sp>
      <p:sp>
        <p:nvSpPr>
          <p:cNvPr id="3" name="Content Placeholder 2"/>
          <p:cNvSpPr>
            <a:spLocks noGrp="1"/>
          </p:cNvSpPr>
          <p:nvPr>
            <p:ph idx="1"/>
          </p:nvPr>
        </p:nvSpPr>
        <p:spPr/>
        <p:txBody>
          <a:bodyPr/>
          <a:lstStyle/>
          <a:p>
            <a:r>
              <a:rPr lang="en-US" dirty="0" smtClean="0"/>
              <a:t>Vanilla Ice MTV </a:t>
            </a:r>
            <a:r>
              <a:rPr lang="en-US" dirty="0" smtClean="0">
                <a:hlinkClick r:id="rId5"/>
              </a:rPr>
              <a:t>Interview</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34704538"/>
      </p:ext>
    </p:extLst>
  </p:cSld>
  <p:clrMapOvr>
    <a:masterClrMapping/>
  </p:clrMapOvr>
  <p:transition advTm="3818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885825" y="1495425"/>
            <a:ext cx="13335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227" name="Rectangle 3"/>
          <p:cNvSpPr>
            <a:spLocks noGrp="1" noChangeArrowheads="1"/>
          </p:cNvSpPr>
          <p:nvPr>
            <p:ph type="title"/>
          </p:nvPr>
        </p:nvSpPr>
        <p:spPr/>
        <p:txBody>
          <a:bodyPr/>
          <a:lstStyle/>
          <a:p>
            <a:r>
              <a:rPr lang="en-US" altLang="en-US">
                <a:solidFill>
                  <a:srgbClr val="FFCC00"/>
                </a:solidFill>
              </a:rPr>
              <a:t>Section 8.1</a:t>
            </a:r>
            <a:r>
              <a:rPr lang="en-US" altLang="en-US"/>
              <a:t> Types of Property</a:t>
            </a:r>
          </a:p>
        </p:txBody>
      </p:sp>
      <p:sp>
        <p:nvSpPr>
          <p:cNvPr id="180231" name="AutoShape 7"/>
          <p:cNvSpPr>
            <a:spLocks noChangeAspect="1" noChangeArrowheads="1" noTextEdit="1"/>
          </p:cNvSpPr>
          <p:nvPr/>
        </p:nvSpPr>
        <p:spPr bwMode="auto">
          <a:xfrm>
            <a:off x="5348288" y="3208338"/>
            <a:ext cx="1665287"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80300" name="Picture 76" descr="FI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2075" y="1098550"/>
            <a:ext cx="4827588" cy="4745038"/>
          </a:xfrm>
          <a:prstGeom prst="rect">
            <a:avLst/>
          </a:prstGeom>
          <a:noFill/>
          <a:extLst>
            <a:ext uri="{909E8E84-426E-40DD-AFC4-6F175D3DCCD1}">
              <a14:hiddenFill xmlns:a14="http://schemas.microsoft.com/office/drawing/2010/main">
                <a:solidFill>
                  <a:srgbClr val="FFFFFF"/>
                </a:solidFill>
              </a14:hiddenFill>
            </a:ext>
          </a:extLst>
        </p:spPr>
      </p:pic>
      <p:sp>
        <p:nvSpPr>
          <p:cNvPr id="180228" name="Rectangle 4"/>
          <p:cNvSpPr>
            <a:spLocks noGrp="1" noChangeArrowheads="1"/>
          </p:cNvSpPr>
          <p:nvPr>
            <p:ph type="body" idx="1"/>
          </p:nvPr>
        </p:nvSpPr>
        <p:spPr>
          <a:xfrm>
            <a:off x="457200" y="1371600"/>
            <a:ext cx="3829050" cy="4876800"/>
          </a:xfrm>
        </p:spPr>
        <p:txBody>
          <a:bodyPr/>
          <a:lstStyle/>
          <a:p>
            <a:pPr marL="0" indent="0">
              <a:buFontTx/>
              <a:buNone/>
            </a:pPr>
            <a:r>
              <a:rPr lang="en-US" altLang="en-US" dirty="0"/>
              <a:t>A </a:t>
            </a:r>
            <a:r>
              <a:rPr lang="en-US" altLang="en-US" b="1" dirty="0"/>
              <a:t>patent</a:t>
            </a:r>
            <a:r>
              <a:rPr lang="en-US" altLang="en-US" dirty="0"/>
              <a:t> is an exclusive right granted to an inventor to make, use, or </a:t>
            </a:r>
            <a:r>
              <a:rPr lang="en-US" altLang="en-US" u="sng" dirty="0"/>
              <a:t>sell</a:t>
            </a:r>
            <a:r>
              <a:rPr lang="en-US" altLang="en-US" dirty="0"/>
              <a:t> an invention.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734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You’ll Learn</a:t>
            </a:r>
            <a:endParaRPr lang="en-US" dirty="0"/>
          </a:p>
        </p:txBody>
      </p:sp>
      <p:sp>
        <p:nvSpPr>
          <p:cNvPr id="3" name="Content Placeholder 2"/>
          <p:cNvSpPr>
            <a:spLocks noGrp="1"/>
          </p:cNvSpPr>
          <p:nvPr>
            <p:ph idx="1"/>
          </p:nvPr>
        </p:nvSpPr>
        <p:spPr>
          <a:xfrm>
            <a:off x="457200" y="1133341"/>
            <a:ext cx="8229600" cy="5115059"/>
          </a:xfrm>
        </p:spPr>
        <p:txBody>
          <a:bodyPr/>
          <a:lstStyle/>
          <a:p>
            <a:pPr>
              <a:spcBef>
                <a:spcPts val="0"/>
              </a:spcBef>
            </a:pPr>
            <a:r>
              <a:rPr lang="en-US" sz="2800" dirty="0" smtClean="0"/>
              <a:t>Distinguish between real property, personal property, and fixtures.</a:t>
            </a:r>
          </a:p>
          <a:p>
            <a:pPr>
              <a:spcBef>
                <a:spcPts val="0"/>
              </a:spcBef>
            </a:pPr>
            <a:r>
              <a:rPr lang="en-US" sz="2800" dirty="0" smtClean="0"/>
              <a:t>Describe the different types of co-ownership of personal property.</a:t>
            </a:r>
          </a:p>
          <a:p>
            <a:pPr>
              <a:spcBef>
                <a:spcPts val="0"/>
              </a:spcBef>
            </a:pPr>
            <a:r>
              <a:rPr lang="en-US" sz="2800" dirty="0" smtClean="0"/>
              <a:t>Explain the concept of intellectual property</a:t>
            </a:r>
          </a:p>
          <a:p>
            <a:pPr>
              <a:spcBef>
                <a:spcPts val="0"/>
              </a:spcBef>
            </a:pPr>
            <a:r>
              <a:rPr lang="en-US" sz="2800" dirty="0" smtClean="0"/>
              <a:t>Give examples of intellectual property</a:t>
            </a:r>
          </a:p>
          <a:p>
            <a:pPr>
              <a:spcBef>
                <a:spcPts val="0"/>
              </a:spcBef>
            </a:pPr>
            <a:r>
              <a:rPr lang="en-US" sz="2800" dirty="0" smtClean="0"/>
              <a:t>Define the laws of patents, copyrights, and trademarks</a:t>
            </a:r>
          </a:p>
          <a:p>
            <a:pPr marL="0" indent="0">
              <a:spcBef>
                <a:spcPts val="0"/>
              </a:spcBef>
              <a:buNone/>
            </a:pPr>
            <a:endParaRPr lang="en-US" sz="2800" dirty="0" smtClean="0"/>
          </a:p>
          <a:p>
            <a:pPr marL="0" indent="0">
              <a:spcBef>
                <a:spcPts val="0"/>
              </a:spcBef>
              <a:buNone/>
            </a:pPr>
            <a:r>
              <a:rPr lang="en-US" sz="2800" dirty="0" smtClean="0"/>
              <a:t>Knowing the law about personal property will help you protect your possessions.</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0039489"/>
      </p:ext>
    </p:extLst>
  </p:cSld>
  <p:clrMapOvr>
    <a:masterClrMapping/>
  </p:clrMapOvr>
  <p:transition advTm="2594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vs. Samsung</a:t>
            </a:r>
            <a:endParaRPr lang="en-US" dirty="0"/>
          </a:p>
        </p:txBody>
      </p:sp>
      <p:pic>
        <p:nvPicPr>
          <p:cNvPr id="5122" name="Picture 2" descr="While Apple has not listened to my complaints ..."/>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811216" y="1537188"/>
            <a:ext cx="5615354" cy="421151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09237666"/>
      </p:ext>
    </p:extLst>
  </p:cSld>
  <p:clrMapOvr>
    <a:masterClrMapping/>
  </p:clrMapOvr>
  <p:transition advTm="4541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885825" y="1495425"/>
            <a:ext cx="2066925"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1" name="Rectangle 3"/>
          <p:cNvSpPr>
            <a:spLocks noGrp="1" noChangeArrowheads="1"/>
          </p:cNvSpPr>
          <p:nvPr>
            <p:ph type="title"/>
          </p:nvPr>
        </p:nvSpPr>
        <p:spPr/>
        <p:txBody>
          <a:bodyPr/>
          <a:lstStyle/>
          <a:p>
            <a:r>
              <a:rPr lang="en-US" altLang="en-US">
                <a:solidFill>
                  <a:srgbClr val="FFCC00"/>
                </a:solidFill>
              </a:rPr>
              <a:t>Section 8.1</a:t>
            </a:r>
            <a:r>
              <a:rPr lang="en-US" altLang="en-US"/>
              <a:t> Types of Property</a:t>
            </a:r>
          </a:p>
        </p:txBody>
      </p:sp>
      <p:sp>
        <p:nvSpPr>
          <p:cNvPr id="181252" name="AutoShape 4"/>
          <p:cNvSpPr>
            <a:spLocks noChangeAspect="1" noChangeArrowheads="1" noTextEdit="1"/>
          </p:cNvSpPr>
          <p:nvPr/>
        </p:nvSpPr>
        <p:spPr bwMode="auto">
          <a:xfrm>
            <a:off x="5348288" y="3208338"/>
            <a:ext cx="1665287"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1254" name="Rectangle 6"/>
          <p:cNvSpPr>
            <a:spLocks noGrp="1" noChangeArrowheads="1"/>
          </p:cNvSpPr>
          <p:nvPr>
            <p:ph type="body" idx="1"/>
          </p:nvPr>
        </p:nvSpPr>
        <p:spPr>
          <a:xfrm>
            <a:off x="457200" y="1371600"/>
            <a:ext cx="8067675" cy="4876800"/>
          </a:xfrm>
        </p:spPr>
        <p:txBody>
          <a:bodyPr/>
          <a:lstStyle/>
          <a:p>
            <a:pPr marL="0" indent="0">
              <a:buFontTx/>
              <a:buNone/>
            </a:pPr>
            <a:r>
              <a:rPr lang="en-US" altLang="en-US" dirty="0"/>
              <a:t>A </a:t>
            </a:r>
            <a:r>
              <a:rPr lang="en-US" altLang="en-US" b="1" dirty="0"/>
              <a:t>trademark</a:t>
            </a:r>
            <a:r>
              <a:rPr lang="en-US" altLang="en-US" dirty="0"/>
              <a:t> is a word, phrase, symbol, or design that </a:t>
            </a:r>
            <a:r>
              <a:rPr lang="en-US" altLang="en-US" u="sng" dirty="0"/>
              <a:t>identifies</a:t>
            </a:r>
            <a:r>
              <a:rPr lang="en-US" altLang="en-US" dirty="0"/>
              <a:t> and distinguishes a product from other products.</a:t>
            </a:r>
          </a:p>
        </p:txBody>
      </p:sp>
      <p:pic>
        <p:nvPicPr>
          <p:cNvPr id="181255" name="Picture 7" descr="FI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825" y="3629025"/>
            <a:ext cx="5078413" cy="2328863"/>
          </a:xfrm>
          <a:prstGeom prst="rect">
            <a:avLst/>
          </a:prstGeom>
          <a:noFill/>
          <a:extLst>
            <a:ext uri="{909E8E84-426E-40DD-AFC4-6F175D3DCCD1}">
              <a14:hiddenFill xmlns:a14="http://schemas.microsoft.com/office/drawing/2010/main">
                <a:solidFill>
                  <a:srgbClr val="FFFFFF"/>
                </a:solidFill>
              </a14:hiddenFill>
            </a:ext>
          </a:extLst>
        </p:spPr>
      </p:pic>
      <p:grpSp>
        <p:nvGrpSpPr>
          <p:cNvPr id="181259" name="Group 11"/>
          <p:cNvGrpSpPr>
            <a:grpSpLocks/>
          </p:cNvGrpSpPr>
          <p:nvPr/>
        </p:nvGrpSpPr>
        <p:grpSpPr bwMode="auto">
          <a:xfrm>
            <a:off x="4924425" y="4230688"/>
            <a:ext cx="2046288" cy="457200"/>
            <a:chOff x="3102" y="2665"/>
            <a:chExt cx="1289" cy="288"/>
          </a:xfrm>
        </p:grpSpPr>
        <p:sp>
          <p:nvSpPr>
            <p:cNvPr id="181256" name="Oval 8"/>
            <p:cNvSpPr>
              <a:spLocks noChangeArrowheads="1"/>
            </p:cNvSpPr>
            <p:nvPr/>
          </p:nvSpPr>
          <p:spPr bwMode="auto">
            <a:xfrm>
              <a:off x="3102" y="2718"/>
              <a:ext cx="198" cy="198"/>
            </a:xfrm>
            <a:prstGeom prst="ellipse">
              <a:avLst/>
            </a:prstGeom>
            <a:noFill/>
            <a:ln w="44450">
              <a:solidFill>
                <a:srgbClr val="00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7" name="Line 9"/>
            <p:cNvSpPr>
              <a:spLocks noChangeShapeType="1"/>
            </p:cNvSpPr>
            <p:nvPr/>
          </p:nvSpPr>
          <p:spPr bwMode="auto">
            <a:xfrm>
              <a:off x="3294" y="2820"/>
              <a:ext cx="708" cy="0"/>
            </a:xfrm>
            <a:prstGeom prst="line">
              <a:avLst/>
            </a:prstGeom>
            <a:noFill/>
            <a:ln w="508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58" name="Text Box 10"/>
            <p:cNvSpPr txBox="1">
              <a:spLocks noChangeArrowheads="1"/>
            </p:cNvSpPr>
            <p:nvPr/>
          </p:nvSpPr>
          <p:spPr bwMode="auto">
            <a:xfrm>
              <a:off x="3998" y="2665"/>
              <a:ext cx="39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3399"/>
                  </a:solidFill>
                </a:rPr>
                <a:t>TM</a:t>
              </a: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8619">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2" fill="hold" nodeType="withEffect">
                                  <p:stCondLst>
                                    <p:cond delay="0"/>
                                  </p:stCondLst>
                                  <p:childTnLst>
                                    <p:set>
                                      <p:cBhvr>
                                        <p:cTn id="8" dur="1" fill="hold">
                                          <p:stCondLst>
                                            <p:cond delay="0"/>
                                          </p:stCondLst>
                                        </p:cTn>
                                        <p:tgtEl>
                                          <p:spTgt spid="181259"/>
                                        </p:tgtEl>
                                        <p:attrNameLst>
                                          <p:attrName>style.visibility</p:attrName>
                                        </p:attrNameLst>
                                      </p:cBhvr>
                                      <p:to>
                                        <p:strVal val="visible"/>
                                      </p:to>
                                    </p:set>
                                    <p:animEffect transition="in" filter="wipe(right)">
                                      <p:cBhvr>
                                        <p:cTn id="9" dur="500"/>
                                        <p:tgtEl>
                                          <p:spTgt spid="18125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Toys R Us vs Guns R Us</a:t>
            </a:r>
            <a:endParaRPr lang="en-US" dirty="0"/>
          </a:p>
        </p:txBody>
      </p:sp>
      <p:pic>
        <p:nvPicPr>
          <p:cNvPr id="6146" name="Picture 2" descr="https://sp.yimg.com/ib/th?id=HN.608049657420517085&amp;pid=15.1&amp;P=0"/>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628650" y="1635002"/>
            <a:ext cx="28575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uns-R-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8636" y="3790339"/>
            <a:ext cx="3609975" cy="192405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9285153"/>
      </p:ext>
    </p:extLst>
  </p:cSld>
  <p:clrMapOvr>
    <a:masterClrMapping/>
  </p:clrMapOvr>
  <p:transition advTm="21482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next button">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5781675"/>
            <a:ext cx="2114550" cy="725488"/>
          </a:xfrm>
          <a:prstGeom prst="rect">
            <a:avLst/>
          </a:prstGeom>
          <a:noFill/>
          <a:extLst>
            <a:ext uri="{909E8E84-426E-40DD-AFC4-6F175D3DCCD1}">
              <a14:hiddenFill xmlns:a14="http://schemas.microsoft.com/office/drawing/2010/main">
                <a:solidFill>
                  <a:srgbClr val="FFFFFF"/>
                </a:solidFill>
              </a14:hiddenFill>
            </a:ext>
          </a:extLst>
        </p:spPr>
      </p:pic>
      <p:sp>
        <p:nvSpPr>
          <p:cNvPr id="35859" name="Text Box 19"/>
          <p:cNvSpPr txBox="1">
            <a:spLocks noChangeArrowheads="1"/>
          </p:cNvSpPr>
          <p:nvPr/>
        </p:nvSpPr>
        <p:spPr bwMode="auto">
          <a:xfrm>
            <a:off x="5534025" y="895350"/>
            <a:ext cx="31781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a:solidFill>
                  <a:srgbClr val="FFCC00"/>
                </a:solidFill>
              </a:rPr>
              <a:t>Chapter 8</a:t>
            </a:r>
            <a:br>
              <a:rPr lang="en-US" altLang="en-US" sz="4000" b="1">
                <a:solidFill>
                  <a:srgbClr val="FFCC00"/>
                </a:solidFill>
              </a:rPr>
            </a:br>
            <a:r>
              <a:rPr lang="en-US" altLang="en-US" sz="4000" b="1">
                <a:solidFill>
                  <a:srgbClr val="FFCC00"/>
                </a:solidFill>
              </a:rPr>
              <a:t>Assessment</a:t>
            </a:r>
          </a:p>
        </p:txBody>
      </p:sp>
      <p:sp>
        <p:nvSpPr>
          <p:cNvPr id="35860" name="Text Box 20"/>
          <p:cNvSpPr txBox="1">
            <a:spLocks noChangeArrowheads="1"/>
          </p:cNvSpPr>
          <p:nvPr/>
        </p:nvSpPr>
        <p:spPr bwMode="auto">
          <a:xfrm>
            <a:off x="5534025" y="2305050"/>
            <a:ext cx="23288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a:solidFill>
                  <a:schemeClr val="bg1"/>
                </a:solidFill>
              </a:rPr>
              <a:t>Personal</a:t>
            </a:r>
            <a:br>
              <a:rPr lang="en-US" altLang="en-US" sz="4000" b="1">
                <a:solidFill>
                  <a:schemeClr val="bg1"/>
                </a:solidFill>
              </a:rPr>
            </a:br>
            <a:r>
              <a:rPr lang="en-US" altLang="en-US" sz="4000" b="1">
                <a:solidFill>
                  <a:schemeClr val="bg1"/>
                </a:solidFill>
              </a:rPr>
              <a:t>Property</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50854491"/>
      </p:ext>
    </p:extLst>
  </p:cSld>
  <p:clrMapOvr>
    <a:masterClrMapping/>
  </p:clrMapOvr>
  <p:transition advTm="793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PQuestion"/>
          <p:cNvSpPr>
            <a:spLocks noGrp="1" noChangeArrowheads="1"/>
          </p:cNvSpPr>
          <p:nvPr>
            <p:ph type="title"/>
          </p:nvPr>
        </p:nvSpPr>
        <p:spPr>
          <a:xfrm>
            <a:off x="533400" y="1533525"/>
            <a:ext cx="8331200" cy="1066800"/>
          </a:xfrm>
        </p:spPr>
        <p:txBody>
          <a:bodyPr/>
          <a:lstStyle/>
          <a:p>
            <a:r>
              <a:rPr lang="en-US" altLang="en-US" sz="3200" dirty="0" smtClean="0">
                <a:solidFill>
                  <a:schemeClr val="tx1"/>
                </a:solidFill>
              </a:rPr>
              <a:t>1. Most </a:t>
            </a:r>
            <a:r>
              <a:rPr lang="en-US" altLang="en-US" sz="3200" dirty="0">
                <a:solidFill>
                  <a:schemeClr val="tx1"/>
                </a:solidFill>
              </a:rPr>
              <a:t>personal property is acquired by:</a:t>
            </a:r>
          </a:p>
        </p:txBody>
      </p:sp>
      <p:sp>
        <p:nvSpPr>
          <p:cNvPr id="77827" name="TPAnswers"/>
          <p:cNvSpPr>
            <a:spLocks noGrp="1" noChangeArrowheads="1"/>
          </p:cNvSpPr>
          <p:nvPr>
            <p:ph type="body" idx="1"/>
            <p:custDataLst>
              <p:tags r:id="rId2"/>
            </p:custDataLst>
          </p:nvPr>
        </p:nvSpPr>
        <p:spPr>
          <a:xfrm>
            <a:off x="457200" y="2670175"/>
            <a:ext cx="4114800" cy="3429000"/>
          </a:xfrm>
        </p:spPr>
        <p:txBody>
          <a:bodyPr/>
          <a:lstStyle/>
          <a:p>
            <a:pPr marL="990600" lvl="1" indent="-533400">
              <a:lnSpc>
                <a:spcPct val="100000"/>
              </a:lnSpc>
              <a:spcBef>
                <a:spcPct val="20000"/>
              </a:spcBef>
              <a:buFont typeface="+mj-lt"/>
              <a:buAutoNum type="alphaLcParenR"/>
            </a:pPr>
            <a:r>
              <a:rPr lang="en-US" altLang="en-US" dirty="0"/>
              <a:t>purchasing it</a:t>
            </a:r>
          </a:p>
          <a:p>
            <a:pPr marL="990600" lvl="1" indent="-533400">
              <a:lnSpc>
                <a:spcPct val="100000"/>
              </a:lnSpc>
              <a:spcBef>
                <a:spcPct val="20000"/>
              </a:spcBef>
              <a:buFont typeface="+mj-lt"/>
              <a:buAutoNum type="alphaLcParenR"/>
            </a:pPr>
            <a:r>
              <a:rPr lang="en-US" altLang="en-US" dirty="0"/>
              <a:t>receiving it as a gift</a:t>
            </a:r>
          </a:p>
          <a:p>
            <a:pPr marL="990600" lvl="1" indent="-533400">
              <a:lnSpc>
                <a:spcPct val="100000"/>
              </a:lnSpc>
              <a:spcBef>
                <a:spcPct val="20000"/>
              </a:spcBef>
              <a:buFont typeface="+mj-lt"/>
              <a:buAutoNum type="alphaLcParenR"/>
            </a:pPr>
            <a:r>
              <a:rPr lang="en-US" altLang="en-US" dirty="0"/>
              <a:t>inheriting it</a:t>
            </a:r>
          </a:p>
          <a:p>
            <a:pPr marL="990600" lvl="1" indent="-533400">
              <a:lnSpc>
                <a:spcPct val="100000"/>
              </a:lnSpc>
              <a:spcBef>
                <a:spcPct val="20000"/>
              </a:spcBef>
              <a:buFont typeface="+mj-lt"/>
              <a:buAutoNum type="alphaLcParenR"/>
            </a:pPr>
            <a:r>
              <a:rPr lang="en-US" altLang="en-US" dirty="0"/>
              <a:t>all of the above</a:t>
            </a: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55548460"/>
      </p:ext>
    </p:extLst>
  </p:cSld>
  <p:clrMapOvr>
    <a:masterClrMapping/>
  </p:clrMapOvr>
  <p:transition advTm="2120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PQuestion"/>
          <p:cNvSpPr>
            <a:spLocks noGrp="1" noChangeArrowheads="1"/>
          </p:cNvSpPr>
          <p:nvPr>
            <p:ph type="title"/>
          </p:nvPr>
        </p:nvSpPr>
        <p:spPr>
          <a:xfrm>
            <a:off x="533400" y="1533525"/>
            <a:ext cx="8059738" cy="1587500"/>
          </a:xfrm>
        </p:spPr>
        <p:txBody>
          <a:bodyPr/>
          <a:lstStyle/>
          <a:p>
            <a:r>
              <a:rPr lang="en-US" altLang="en-US" sz="2800" dirty="0" smtClean="0">
                <a:solidFill>
                  <a:schemeClr val="tx1"/>
                </a:solidFill>
              </a:rPr>
              <a:t>2. You </a:t>
            </a:r>
            <a:r>
              <a:rPr lang="en-US" altLang="en-US" sz="2800" dirty="0">
                <a:solidFill>
                  <a:schemeClr val="tx1"/>
                </a:solidFill>
              </a:rPr>
              <a:t>have a right to keep stolen property if you did not know it was stolen.</a:t>
            </a:r>
          </a:p>
        </p:txBody>
      </p:sp>
      <p:sp>
        <p:nvSpPr>
          <p:cNvPr id="78851" name="TPAnswers"/>
          <p:cNvSpPr>
            <a:spLocks noGrp="1" noChangeArrowheads="1"/>
          </p:cNvSpPr>
          <p:nvPr>
            <p:ph type="body" idx="1"/>
            <p:custDataLst>
              <p:tags r:id="rId2"/>
            </p:custDataLst>
          </p:nvPr>
        </p:nvSpPr>
        <p:spPr>
          <a:xfrm>
            <a:off x="457200" y="3125788"/>
            <a:ext cx="4114800" cy="3429000"/>
          </a:xfrm>
        </p:spPr>
        <p:txBody>
          <a:bodyPr/>
          <a:lstStyle/>
          <a:p>
            <a:pPr marL="0" indent="0">
              <a:lnSpc>
                <a:spcPct val="100000"/>
              </a:lnSpc>
              <a:spcBef>
                <a:spcPct val="20000"/>
              </a:spcBef>
              <a:buNone/>
            </a:pPr>
            <a:r>
              <a:rPr lang="en-US" altLang="en-US" dirty="0" smtClean="0"/>
              <a:t>True  or False</a:t>
            </a:r>
            <a:endParaRPr lang="en-US" altLang="en-US" dirty="0"/>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67545855"/>
      </p:ext>
    </p:extLst>
  </p:cSld>
  <p:clrMapOvr>
    <a:masterClrMapping/>
  </p:clrMapOvr>
  <p:transition advTm="1259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PQuestion"/>
          <p:cNvSpPr>
            <a:spLocks noGrp="1" noChangeArrowheads="1"/>
          </p:cNvSpPr>
          <p:nvPr>
            <p:ph type="title"/>
          </p:nvPr>
        </p:nvSpPr>
        <p:spPr>
          <a:xfrm>
            <a:off x="533400" y="1533525"/>
            <a:ext cx="8050213" cy="1066800"/>
          </a:xfrm>
        </p:spPr>
        <p:txBody>
          <a:bodyPr/>
          <a:lstStyle/>
          <a:p>
            <a:r>
              <a:rPr lang="en-US" altLang="en-US" sz="2800" dirty="0" smtClean="0">
                <a:solidFill>
                  <a:schemeClr val="tx1"/>
                </a:solidFill>
              </a:rPr>
              <a:t>3. The </a:t>
            </a:r>
            <a:r>
              <a:rPr lang="en-US" altLang="en-US" sz="2800" dirty="0">
                <a:solidFill>
                  <a:schemeClr val="tx1"/>
                </a:solidFill>
              </a:rPr>
              <a:t>exclusive right to reproduce and sell a work of art is called a:</a:t>
            </a:r>
          </a:p>
        </p:txBody>
      </p:sp>
      <p:sp>
        <p:nvSpPr>
          <p:cNvPr id="79875" name="TPAnswers"/>
          <p:cNvSpPr>
            <a:spLocks noGrp="1" noChangeArrowheads="1"/>
          </p:cNvSpPr>
          <p:nvPr>
            <p:ph type="body" idx="1"/>
            <p:custDataLst>
              <p:tags r:id="rId2"/>
            </p:custDataLst>
          </p:nvPr>
        </p:nvSpPr>
        <p:spPr>
          <a:xfrm>
            <a:off x="457200" y="3175000"/>
            <a:ext cx="4114800" cy="3429000"/>
          </a:xfrm>
        </p:spPr>
        <p:txBody>
          <a:bodyPr/>
          <a:lstStyle/>
          <a:p>
            <a:pPr marL="990600" lvl="1" indent="-533400">
              <a:lnSpc>
                <a:spcPct val="100000"/>
              </a:lnSpc>
              <a:spcBef>
                <a:spcPct val="20000"/>
              </a:spcBef>
              <a:buFont typeface="+mj-lt"/>
              <a:buAutoNum type="alphaLcParenR"/>
            </a:pPr>
            <a:r>
              <a:rPr lang="en-US" altLang="en-US" dirty="0"/>
              <a:t>patent</a:t>
            </a:r>
          </a:p>
          <a:p>
            <a:pPr marL="990600" lvl="1" indent="-533400">
              <a:lnSpc>
                <a:spcPct val="100000"/>
              </a:lnSpc>
              <a:spcBef>
                <a:spcPct val="20000"/>
              </a:spcBef>
              <a:buFont typeface="+mj-lt"/>
              <a:buAutoNum type="alphaLcParenR"/>
            </a:pPr>
            <a:r>
              <a:rPr lang="en-US" altLang="en-US" dirty="0"/>
              <a:t>copyright</a:t>
            </a:r>
          </a:p>
          <a:p>
            <a:pPr marL="990600" lvl="1" indent="-533400">
              <a:lnSpc>
                <a:spcPct val="100000"/>
              </a:lnSpc>
              <a:spcBef>
                <a:spcPct val="20000"/>
              </a:spcBef>
              <a:buFont typeface="+mj-lt"/>
              <a:buAutoNum type="alphaLcParenR"/>
            </a:pPr>
            <a:r>
              <a:rPr lang="en-US" altLang="en-US" dirty="0"/>
              <a:t>trademark</a:t>
            </a:r>
          </a:p>
          <a:p>
            <a:pPr marL="990600" lvl="1" indent="-533400">
              <a:lnSpc>
                <a:spcPct val="100000"/>
              </a:lnSpc>
              <a:spcBef>
                <a:spcPct val="20000"/>
              </a:spcBef>
              <a:buFont typeface="+mj-lt"/>
              <a:buAutoNum type="alphaLcParenR"/>
            </a:pPr>
            <a:r>
              <a:rPr lang="en-US" altLang="en-US" dirty="0"/>
              <a:t>logo</a:t>
            </a: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13191695"/>
      </p:ext>
    </p:extLst>
  </p:cSld>
  <p:clrMapOvr>
    <a:masterClrMapping/>
  </p:clrMapOvr>
  <p:transition advTm="1885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4. Give two examples of tangible personal property and one example of intangible personal property.</a:t>
            </a:r>
          </a:p>
          <a:p>
            <a:pPr marL="0" indent="0">
              <a:buNone/>
            </a:pPr>
            <a:r>
              <a:rPr lang="en-US" dirty="0" smtClean="0"/>
              <a:t>5. What are the three requirements of completed gift?</a:t>
            </a:r>
          </a:p>
          <a:p>
            <a:pPr marL="0" indent="0">
              <a:buNone/>
            </a:pPr>
            <a:r>
              <a:rPr lang="en-US" dirty="0" smtClean="0"/>
              <a:t>6. When is copying allowed without permission?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2373284"/>
      </p:ext>
    </p:extLst>
  </p:cSld>
  <p:clrMapOvr>
    <a:masterClrMapping/>
  </p:clrMapOvr>
  <p:transition advTm="2888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Have you ever found something that did not belong to you?  What did you do?  Did you feel that you needed to find who it belonged to?  Was there a reward?  Were you compensated at all?</a:t>
            </a:r>
            <a:endParaRPr lang="en-US" dirty="0"/>
          </a:p>
        </p:txBody>
      </p:sp>
    </p:spTree>
    <p:extLst>
      <p:ext uri="{BB962C8B-B14F-4D97-AF65-F5344CB8AC3E}">
        <p14:creationId xmlns:p14="http://schemas.microsoft.com/office/powerpoint/2010/main" val="2578110935"/>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sz="3200" dirty="0" smtClean="0"/>
              <a:t>Key Words</a:t>
            </a:r>
            <a:endParaRPr lang="en-US" sz="3200" dirty="0"/>
          </a:p>
        </p:txBody>
      </p:sp>
      <p:sp>
        <p:nvSpPr>
          <p:cNvPr id="6" name="Content Placeholder 5"/>
          <p:cNvSpPr>
            <a:spLocks noGrp="1"/>
          </p:cNvSpPr>
          <p:nvPr>
            <p:ph sz="half" idx="2"/>
          </p:nvPr>
        </p:nvSpPr>
        <p:spPr/>
        <p:txBody>
          <a:bodyPr/>
          <a:lstStyle/>
          <a:p>
            <a:pPr>
              <a:spcBef>
                <a:spcPts val="0"/>
              </a:spcBef>
            </a:pPr>
            <a:r>
              <a:rPr lang="en-US" dirty="0" smtClean="0"/>
              <a:t>Personal Property</a:t>
            </a:r>
          </a:p>
          <a:p>
            <a:pPr>
              <a:spcBef>
                <a:spcPts val="0"/>
              </a:spcBef>
            </a:pPr>
            <a:r>
              <a:rPr lang="en-US" dirty="0" smtClean="0"/>
              <a:t>Intellectual property</a:t>
            </a:r>
          </a:p>
          <a:p>
            <a:pPr>
              <a:spcBef>
                <a:spcPts val="0"/>
              </a:spcBef>
            </a:pPr>
            <a:r>
              <a:rPr lang="en-US" dirty="0" smtClean="0"/>
              <a:t>Patent</a:t>
            </a:r>
          </a:p>
          <a:p>
            <a:pPr>
              <a:spcBef>
                <a:spcPts val="0"/>
              </a:spcBef>
            </a:pPr>
            <a:r>
              <a:rPr lang="en-US" dirty="0" smtClean="0"/>
              <a:t>Copyright</a:t>
            </a:r>
          </a:p>
          <a:p>
            <a:pPr>
              <a:spcBef>
                <a:spcPts val="0"/>
              </a:spcBef>
            </a:pPr>
            <a:r>
              <a:rPr lang="en-US" dirty="0" smtClean="0"/>
              <a:t>trademark</a:t>
            </a:r>
            <a:endParaRPr lang="en-US" dirty="0"/>
          </a:p>
        </p:txBody>
      </p:sp>
      <p:sp>
        <p:nvSpPr>
          <p:cNvPr id="7" name="Text Placeholder 6"/>
          <p:cNvSpPr>
            <a:spLocks noGrp="1"/>
          </p:cNvSpPr>
          <p:nvPr>
            <p:ph type="body" sz="quarter" idx="3"/>
          </p:nvPr>
        </p:nvSpPr>
        <p:spPr/>
        <p:txBody>
          <a:bodyPr/>
          <a:lstStyle/>
          <a:p>
            <a:r>
              <a:rPr lang="en-US" sz="2800" dirty="0" smtClean="0"/>
              <a:t>Academic Vocabulary</a:t>
            </a:r>
            <a:endParaRPr lang="en-US" sz="2800" dirty="0"/>
          </a:p>
        </p:txBody>
      </p:sp>
      <p:sp>
        <p:nvSpPr>
          <p:cNvPr id="8" name="Content Placeholder 7"/>
          <p:cNvSpPr>
            <a:spLocks noGrp="1"/>
          </p:cNvSpPr>
          <p:nvPr>
            <p:ph sz="quarter" idx="4"/>
          </p:nvPr>
        </p:nvSpPr>
        <p:spPr/>
        <p:txBody>
          <a:bodyPr/>
          <a:lstStyle/>
          <a:p>
            <a:pPr>
              <a:spcBef>
                <a:spcPts val="0"/>
              </a:spcBef>
            </a:pPr>
            <a:r>
              <a:rPr lang="en-US" dirty="0" smtClean="0"/>
              <a:t>Tangible</a:t>
            </a:r>
          </a:p>
          <a:p>
            <a:pPr>
              <a:spcBef>
                <a:spcPts val="0"/>
              </a:spcBef>
            </a:pPr>
            <a:r>
              <a:rPr lang="en-US" dirty="0" smtClean="0"/>
              <a:t>Exclusive</a:t>
            </a:r>
          </a:p>
          <a:p>
            <a:pPr>
              <a:spcBef>
                <a:spcPts val="0"/>
              </a:spcBef>
            </a:pPr>
            <a:r>
              <a:rPr lang="en-US" dirty="0" smtClean="0"/>
              <a:t>Downloading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30855368"/>
      </p:ext>
    </p:extLst>
  </p:cSld>
  <p:clrMapOvr>
    <a:masterClrMapping/>
  </p:clrMapOvr>
  <p:transition advTm="1425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4"/>
          <p:cNvSpPr txBox="1">
            <a:spLocks noChangeArrowheads="1"/>
          </p:cNvSpPr>
          <p:nvPr/>
        </p:nvSpPr>
        <p:spPr bwMode="auto">
          <a:xfrm>
            <a:off x="2689225" y="2605088"/>
            <a:ext cx="259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rgbClr val="C4151C"/>
                </a:solidFill>
              </a:rPr>
              <a:t>Section 8.1</a:t>
            </a:r>
          </a:p>
        </p:txBody>
      </p:sp>
      <p:sp>
        <p:nvSpPr>
          <p:cNvPr id="47109" name="Text Box 5"/>
          <p:cNvSpPr txBox="1">
            <a:spLocks noChangeArrowheads="1"/>
          </p:cNvSpPr>
          <p:nvPr/>
        </p:nvSpPr>
        <p:spPr bwMode="auto">
          <a:xfrm>
            <a:off x="2689225" y="3271838"/>
            <a:ext cx="59975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solidFill>
                  <a:srgbClr val="003399"/>
                </a:solidFill>
              </a:rPr>
              <a:t>Types of Property</a:t>
            </a:r>
          </a:p>
        </p:txBody>
      </p:sp>
      <p:pic>
        <p:nvPicPr>
          <p:cNvPr id="47110" name="Picture 6" descr="cover for 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 y="1990725"/>
            <a:ext cx="2432050" cy="31083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5707">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0" fill="hold" grpId="0" nodeType="withEffect">
                                  <p:stCondLst>
                                    <p:cond delay="0"/>
                                  </p:stCondLst>
                                  <p:childTnLst>
                                    <p:set>
                                      <p:cBhvr>
                                        <p:cTn id="8" dur="1" fill="hold">
                                          <p:stCondLst>
                                            <p:cond delay="0"/>
                                          </p:stCondLst>
                                        </p:cTn>
                                        <p:tgtEl>
                                          <p:spTgt spid="47108"/>
                                        </p:tgtEl>
                                        <p:attrNameLst>
                                          <p:attrName>style.visibility</p:attrName>
                                        </p:attrNameLst>
                                      </p:cBhvr>
                                      <p:to>
                                        <p:strVal val="visible"/>
                                      </p:to>
                                    </p:set>
                                    <p:anim calcmode="lin" valueType="num">
                                      <p:cBhvr>
                                        <p:cTn id="9" dur="500" fill="hold"/>
                                        <p:tgtEl>
                                          <p:spTgt spid="47108"/>
                                        </p:tgtEl>
                                        <p:attrNameLst>
                                          <p:attrName>ppt_w</p:attrName>
                                        </p:attrNameLst>
                                      </p:cBhvr>
                                      <p:tavLst>
                                        <p:tav tm="0">
                                          <p:val>
                                            <p:fltVal val="0"/>
                                          </p:val>
                                        </p:tav>
                                        <p:tav tm="100000">
                                          <p:val>
                                            <p:strVal val="#ppt_w"/>
                                          </p:val>
                                        </p:tav>
                                      </p:tavLst>
                                    </p:anim>
                                    <p:anim calcmode="lin" valueType="num">
                                      <p:cBhvr>
                                        <p:cTn id="10" dur="500" fill="hold"/>
                                        <p:tgtEl>
                                          <p:spTgt spid="47108"/>
                                        </p:tgtEl>
                                        <p:attrNameLst>
                                          <p:attrName>ppt_h</p:attrName>
                                        </p:attrNameLst>
                                      </p:cBhvr>
                                      <p:tavLst>
                                        <p:tav tm="0">
                                          <p:val>
                                            <p:fltVal val="0"/>
                                          </p:val>
                                        </p:tav>
                                        <p:tav tm="100000">
                                          <p:val>
                                            <p:strVal val="#ppt_h"/>
                                          </p:val>
                                        </p:tav>
                                      </p:tavLst>
                                    </p:anim>
                                    <p:animEffect transition="in" filter="fade">
                                      <p:cBhvr>
                                        <p:cTn id="11" dur="500"/>
                                        <p:tgtEl>
                                          <p:spTgt spid="47108"/>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47109"/>
                                        </p:tgtEl>
                                        <p:attrNameLst>
                                          <p:attrName>style.visibility</p:attrName>
                                        </p:attrNameLst>
                                      </p:cBhvr>
                                      <p:to>
                                        <p:strVal val="visible"/>
                                      </p:to>
                                    </p:set>
                                    <p:anim calcmode="lin" valueType="num">
                                      <p:cBhvr>
                                        <p:cTn id="14" dur="500" fill="hold"/>
                                        <p:tgtEl>
                                          <p:spTgt spid="47109"/>
                                        </p:tgtEl>
                                        <p:attrNameLst>
                                          <p:attrName>ppt_w</p:attrName>
                                        </p:attrNameLst>
                                      </p:cBhvr>
                                      <p:tavLst>
                                        <p:tav tm="0">
                                          <p:val>
                                            <p:fltVal val="0"/>
                                          </p:val>
                                        </p:tav>
                                        <p:tav tm="100000">
                                          <p:val>
                                            <p:strVal val="#ppt_w"/>
                                          </p:val>
                                        </p:tav>
                                      </p:tavLst>
                                    </p:anim>
                                    <p:anim calcmode="lin" valueType="num">
                                      <p:cBhvr>
                                        <p:cTn id="15" dur="500" fill="hold"/>
                                        <p:tgtEl>
                                          <p:spTgt spid="47109"/>
                                        </p:tgtEl>
                                        <p:attrNameLst>
                                          <p:attrName>ppt_h</p:attrName>
                                        </p:attrNameLst>
                                      </p:cBhvr>
                                      <p:tavLst>
                                        <p:tav tm="0">
                                          <p:val>
                                            <p:fltVal val="0"/>
                                          </p:val>
                                        </p:tav>
                                        <p:tav tm="100000">
                                          <p:val>
                                            <p:strVal val="#ppt_h"/>
                                          </p:val>
                                        </p:tav>
                                      </p:tavLst>
                                    </p:anim>
                                    <p:animEffect transition="in" filter="fade">
                                      <p:cBhvr>
                                        <p:cTn id="16" dur="500"/>
                                        <p:tgtEl>
                                          <p:spTgt spid="4710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47108" grpId="0"/>
      <p:bldP spid="4710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5"/>
          <p:cNvSpPr>
            <a:spLocks noChangeArrowheads="1"/>
          </p:cNvSpPr>
          <p:nvPr/>
        </p:nvSpPr>
        <p:spPr bwMode="auto">
          <a:xfrm>
            <a:off x="514350" y="1495425"/>
            <a:ext cx="3571875"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54" name="Rectangle 2"/>
          <p:cNvSpPr>
            <a:spLocks noGrp="1" noChangeArrowheads="1"/>
          </p:cNvSpPr>
          <p:nvPr>
            <p:ph type="title"/>
          </p:nvPr>
        </p:nvSpPr>
        <p:spPr/>
        <p:txBody>
          <a:bodyPr/>
          <a:lstStyle/>
          <a:p>
            <a:r>
              <a:rPr lang="en-US" altLang="en-US">
                <a:solidFill>
                  <a:srgbClr val="FFCC00"/>
                </a:solidFill>
              </a:rPr>
              <a:t>Section 8.1</a:t>
            </a:r>
            <a:r>
              <a:rPr lang="en-US" altLang="en-US"/>
              <a:t> Types of Property</a:t>
            </a:r>
          </a:p>
        </p:txBody>
      </p:sp>
      <p:sp>
        <p:nvSpPr>
          <p:cNvPr id="151555" name="Rectangle 3"/>
          <p:cNvSpPr>
            <a:spLocks noGrp="1" noChangeArrowheads="1"/>
          </p:cNvSpPr>
          <p:nvPr>
            <p:ph type="body" idx="1"/>
          </p:nvPr>
        </p:nvSpPr>
        <p:spPr>
          <a:xfrm>
            <a:off x="457200" y="1371600"/>
            <a:ext cx="8029575" cy="4876800"/>
          </a:xfrm>
        </p:spPr>
        <p:txBody>
          <a:bodyPr/>
          <a:lstStyle/>
          <a:p>
            <a:pPr marL="0" indent="0">
              <a:buFontTx/>
              <a:buNone/>
            </a:pPr>
            <a:r>
              <a:rPr lang="en-US" altLang="en-US" b="1" dirty="0"/>
              <a:t>Personal property</a:t>
            </a:r>
            <a:r>
              <a:rPr lang="en-US" altLang="en-US" dirty="0"/>
              <a:t> is anything that can be </a:t>
            </a:r>
            <a:r>
              <a:rPr lang="en-US" altLang="en-US" u="sng" dirty="0"/>
              <a:t>owned</a:t>
            </a:r>
            <a:r>
              <a:rPr lang="en-US" altLang="en-US" dirty="0"/>
              <a:t>, other than real estate.</a:t>
            </a:r>
          </a:p>
          <a:p>
            <a:pPr marL="0" indent="0">
              <a:buFontTx/>
              <a:buNone/>
            </a:pPr>
            <a:r>
              <a:rPr lang="en-US" altLang="en-US" dirty="0"/>
              <a:t>Real estate, or real property, is </a:t>
            </a:r>
            <a:r>
              <a:rPr lang="en-US" altLang="en-US" u="sng" dirty="0"/>
              <a:t>land</a:t>
            </a:r>
            <a:r>
              <a:rPr lang="en-US" altLang="en-US" dirty="0"/>
              <a:t> and anything attached to it, such as a house and trees.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6430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3"/>
          <p:cNvSpPr>
            <a:spLocks noGrp="1" noChangeArrowheads="1"/>
          </p:cNvSpPr>
          <p:nvPr>
            <p:ph type="title"/>
          </p:nvPr>
        </p:nvSpPr>
        <p:spPr/>
        <p:txBody>
          <a:bodyPr/>
          <a:lstStyle/>
          <a:p>
            <a:r>
              <a:rPr lang="en-US" altLang="en-US">
                <a:solidFill>
                  <a:srgbClr val="FFCC00"/>
                </a:solidFill>
              </a:rPr>
              <a:t>Section 8.1</a:t>
            </a:r>
            <a:r>
              <a:rPr lang="en-US" altLang="en-US"/>
              <a:t> Types of Property</a:t>
            </a:r>
          </a:p>
        </p:txBody>
      </p:sp>
      <p:sp>
        <p:nvSpPr>
          <p:cNvPr id="172036" name="Rectangle 4"/>
          <p:cNvSpPr>
            <a:spLocks noGrp="1" noChangeArrowheads="1"/>
          </p:cNvSpPr>
          <p:nvPr>
            <p:ph type="body" idx="1"/>
          </p:nvPr>
        </p:nvSpPr>
        <p:spPr>
          <a:xfrm>
            <a:off x="457200" y="1371600"/>
            <a:ext cx="8029575" cy="4876800"/>
          </a:xfrm>
        </p:spPr>
        <p:txBody>
          <a:bodyPr/>
          <a:lstStyle/>
          <a:p>
            <a:pPr marL="0" indent="0">
              <a:buFontTx/>
              <a:buNone/>
            </a:pPr>
            <a:r>
              <a:rPr lang="en-US" altLang="en-US" dirty="0"/>
              <a:t>Most personal property is </a:t>
            </a:r>
            <a:r>
              <a:rPr lang="en-US" altLang="en-US" u="sng" dirty="0"/>
              <a:t>acquired</a:t>
            </a:r>
            <a:r>
              <a:rPr lang="en-US" altLang="en-US" dirty="0"/>
              <a:t> by:</a:t>
            </a:r>
          </a:p>
        </p:txBody>
      </p:sp>
      <p:pic>
        <p:nvPicPr>
          <p:cNvPr id="172037" name="Picture 5" descr="3 box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750" y="2800350"/>
            <a:ext cx="8369300" cy="2292350"/>
          </a:xfrm>
          <a:prstGeom prst="rect">
            <a:avLst/>
          </a:prstGeom>
          <a:noFill/>
          <a:extLst>
            <a:ext uri="{909E8E84-426E-40DD-AFC4-6F175D3DCCD1}">
              <a14:hiddenFill xmlns:a14="http://schemas.microsoft.com/office/drawing/2010/main">
                <a:solidFill>
                  <a:srgbClr val="FFFFFF"/>
                </a:solidFill>
              </a14:hiddenFill>
            </a:ext>
          </a:extLst>
        </p:spPr>
      </p:pic>
      <p:sp>
        <p:nvSpPr>
          <p:cNvPr id="172039" name="Rectangle 7"/>
          <p:cNvSpPr>
            <a:spLocks noChangeArrowheads="1"/>
          </p:cNvSpPr>
          <p:nvPr/>
        </p:nvSpPr>
        <p:spPr bwMode="auto">
          <a:xfrm>
            <a:off x="647700" y="3457575"/>
            <a:ext cx="2047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a:t>purchasing it</a:t>
            </a:r>
          </a:p>
        </p:txBody>
      </p:sp>
      <p:sp>
        <p:nvSpPr>
          <p:cNvPr id="172040" name="Rectangle 8"/>
          <p:cNvSpPr>
            <a:spLocks noChangeArrowheads="1"/>
          </p:cNvSpPr>
          <p:nvPr/>
        </p:nvSpPr>
        <p:spPr bwMode="auto">
          <a:xfrm>
            <a:off x="3643313" y="3419475"/>
            <a:ext cx="18478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a:t>receiving it as a gift</a:t>
            </a:r>
          </a:p>
        </p:txBody>
      </p:sp>
      <p:sp>
        <p:nvSpPr>
          <p:cNvPr id="172041" name="Rectangle 9"/>
          <p:cNvSpPr>
            <a:spLocks noChangeArrowheads="1"/>
          </p:cNvSpPr>
          <p:nvPr/>
        </p:nvSpPr>
        <p:spPr bwMode="auto">
          <a:xfrm>
            <a:off x="6524625" y="3535363"/>
            <a:ext cx="18478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a:t>inheriting </a:t>
            </a:r>
            <a:br>
              <a:rPr lang="en-US" altLang="en-US" sz="2400" b="1"/>
            </a:br>
            <a:r>
              <a:rPr lang="en-US" altLang="en-US" sz="2400" b="1"/>
              <a:t>it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7367">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5" presetClass="entr" presetSubtype="0" fill="hold" grpId="0" nodeType="withEffect">
                                  <p:stCondLst>
                                    <p:cond delay="0"/>
                                  </p:stCondLst>
                                  <p:childTnLst>
                                    <p:set>
                                      <p:cBhvr>
                                        <p:cTn id="8" dur="1" fill="hold">
                                          <p:stCondLst>
                                            <p:cond delay="0"/>
                                          </p:stCondLst>
                                        </p:cTn>
                                        <p:tgtEl>
                                          <p:spTgt spid="172039"/>
                                        </p:tgtEl>
                                        <p:attrNameLst>
                                          <p:attrName>style.visibility</p:attrName>
                                        </p:attrNameLst>
                                      </p:cBhvr>
                                      <p:to>
                                        <p:strVal val="visible"/>
                                      </p:to>
                                    </p:set>
                                    <p:anim calcmode="lin" valueType="num">
                                      <p:cBhvr>
                                        <p:cTn id="9" dur="1000" fill="hold"/>
                                        <p:tgtEl>
                                          <p:spTgt spid="172039"/>
                                        </p:tgtEl>
                                        <p:attrNameLst>
                                          <p:attrName>ppt_w</p:attrName>
                                        </p:attrNameLst>
                                      </p:cBhvr>
                                      <p:tavLst>
                                        <p:tav tm="0">
                                          <p:val>
                                            <p:strVal val="#ppt_w*0.70"/>
                                          </p:val>
                                        </p:tav>
                                        <p:tav tm="100000">
                                          <p:val>
                                            <p:strVal val="#ppt_w"/>
                                          </p:val>
                                        </p:tav>
                                      </p:tavLst>
                                    </p:anim>
                                    <p:anim calcmode="lin" valueType="num">
                                      <p:cBhvr>
                                        <p:cTn id="10" dur="1000" fill="hold"/>
                                        <p:tgtEl>
                                          <p:spTgt spid="172039"/>
                                        </p:tgtEl>
                                        <p:attrNameLst>
                                          <p:attrName>ppt_h</p:attrName>
                                        </p:attrNameLst>
                                      </p:cBhvr>
                                      <p:tavLst>
                                        <p:tav tm="0">
                                          <p:val>
                                            <p:strVal val="#ppt_h"/>
                                          </p:val>
                                        </p:tav>
                                        <p:tav tm="100000">
                                          <p:val>
                                            <p:strVal val="#ppt_h"/>
                                          </p:val>
                                        </p:tav>
                                      </p:tavLst>
                                    </p:anim>
                                    <p:animEffect transition="in" filter="fade">
                                      <p:cBhvr>
                                        <p:cTn id="11" dur="1000"/>
                                        <p:tgtEl>
                                          <p:spTgt spid="172039"/>
                                        </p:tgtEl>
                                      </p:cBhvr>
                                    </p:animEffect>
                                  </p:childTnLst>
                                </p:cTn>
                              </p:par>
                              <p:par>
                                <p:cTn id="12" presetID="55" presetClass="entr" presetSubtype="0" fill="hold" grpId="0" nodeType="withEffect">
                                  <p:stCondLst>
                                    <p:cond delay="0"/>
                                  </p:stCondLst>
                                  <p:childTnLst>
                                    <p:set>
                                      <p:cBhvr>
                                        <p:cTn id="13" dur="1" fill="hold">
                                          <p:stCondLst>
                                            <p:cond delay="0"/>
                                          </p:stCondLst>
                                        </p:cTn>
                                        <p:tgtEl>
                                          <p:spTgt spid="172040"/>
                                        </p:tgtEl>
                                        <p:attrNameLst>
                                          <p:attrName>style.visibility</p:attrName>
                                        </p:attrNameLst>
                                      </p:cBhvr>
                                      <p:to>
                                        <p:strVal val="visible"/>
                                      </p:to>
                                    </p:set>
                                    <p:anim calcmode="lin" valueType="num">
                                      <p:cBhvr>
                                        <p:cTn id="14" dur="1000" fill="hold"/>
                                        <p:tgtEl>
                                          <p:spTgt spid="172040"/>
                                        </p:tgtEl>
                                        <p:attrNameLst>
                                          <p:attrName>ppt_w</p:attrName>
                                        </p:attrNameLst>
                                      </p:cBhvr>
                                      <p:tavLst>
                                        <p:tav tm="0">
                                          <p:val>
                                            <p:strVal val="#ppt_w*0.70"/>
                                          </p:val>
                                        </p:tav>
                                        <p:tav tm="100000">
                                          <p:val>
                                            <p:strVal val="#ppt_w"/>
                                          </p:val>
                                        </p:tav>
                                      </p:tavLst>
                                    </p:anim>
                                    <p:anim calcmode="lin" valueType="num">
                                      <p:cBhvr>
                                        <p:cTn id="15" dur="1000" fill="hold"/>
                                        <p:tgtEl>
                                          <p:spTgt spid="172040"/>
                                        </p:tgtEl>
                                        <p:attrNameLst>
                                          <p:attrName>ppt_h</p:attrName>
                                        </p:attrNameLst>
                                      </p:cBhvr>
                                      <p:tavLst>
                                        <p:tav tm="0">
                                          <p:val>
                                            <p:strVal val="#ppt_h"/>
                                          </p:val>
                                        </p:tav>
                                        <p:tav tm="100000">
                                          <p:val>
                                            <p:strVal val="#ppt_h"/>
                                          </p:val>
                                        </p:tav>
                                      </p:tavLst>
                                    </p:anim>
                                    <p:animEffect transition="in" filter="fade">
                                      <p:cBhvr>
                                        <p:cTn id="16" dur="1000"/>
                                        <p:tgtEl>
                                          <p:spTgt spid="172040"/>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72041"/>
                                        </p:tgtEl>
                                        <p:attrNameLst>
                                          <p:attrName>style.visibility</p:attrName>
                                        </p:attrNameLst>
                                      </p:cBhvr>
                                      <p:to>
                                        <p:strVal val="visible"/>
                                      </p:to>
                                    </p:set>
                                    <p:anim calcmode="lin" valueType="num">
                                      <p:cBhvr>
                                        <p:cTn id="19" dur="1000" fill="hold"/>
                                        <p:tgtEl>
                                          <p:spTgt spid="172041"/>
                                        </p:tgtEl>
                                        <p:attrNameLst>
                                          <p:attrName>ppt_w</p:attrName>
                                        </p:attrNameLst>
                                      </p:cBhvr>
                                      <p:tavLst>
                                        <p:tav tm="0">
                                          <p:val>
                                            <p:strVal val="#ppt_w*0.70"/>
                                          </p:val>
                                        </p:tav>
                                        <p:tav tm="100000">
                                          <p:val>
                                            <p:strVal val="#ppt_w"/>
                                          </p:val>
                                        </p:tav>
                                      </p:tavLst>
                                    </p:anim>
                                    <p:anim calcmode="lin" valueType="num">
                                      <p:cBhvr>
                                        <p:cTn id="20" dur="1000" fill="hold"/>
                                        <p:tgtEl>
                                          <p:spTgt spid="172041"/>
                                        </p:tgtEl>
                                        <p:attrNameLst>
                                          <p:attrName>ppt_h</p:attrName>
                                        </p:attrNameLst>
                                      </p:cBhvr>
                                      <p:tavLst>
                                        <p:tav tm="0">
                                          <p:val>
                                            <p:strVal val="#ppt_h"/>
                                          </p:val>
                                        </p:tav>
                                        <p:tav tm="100000">
                                          <p:val>
                                            <p:strVal val="#ppt_h"/>
                                          </p:val>
                                        </p:tav>
                                      </p:tavLst>
                                    </p:anim>
                                    <p:animEffect transition="in" filter="fade">
                                      <p:cBhvr>
                                        <p:cTn id="21" dur="1000"/>
                                        <p:tgtEl>
                                          <p:spTgt spid="17204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72039" grpId="0"/>
      <p:bldP spid="172040" grpId="0"/>
      <p:bldP spid="1720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noChangeArrowheads="1"/>
          </p:cNvSpPr>
          <p:nvPr>
            <p:ph type="title"/>
          </p:nvPr>
        </p:nvSpPr>
        <p:spPr/>
        <p:txBody>
          <a:bodyPr/>
          <a:lstStyle/>
          <a:p>
            <a:r>
              <a:rPr lang="en-US" altLang="en-US">
                <a:solidFill>
                  <a:srgbClr val="FFCC00"/>
                </a:solidFill>
              </a:rPr>
              <a:t>Section 8.1</a:t>
            </a:r>
            <a:r>
              <a:rPr lang="en-US" altLang="en-US"/>
              <a:t> Types of Property</a:t>
            </a:r>
          </a:p>
        </p:txBody>
      </p:sp>
      <p:sp>
        <p:nvSpPr>
          <p:cNvPr id="173060" name="Rectangle 4"/>
          <p:cNvSpPr>
            <a:spLocks noGrp="1" noChangeArrowheads="1"/>
          </p:cNvSpPr>
          <p:nvPr>
            <p:ph type="body" idx="1"/>
          </p:nvPr>
        </p:nvSpPr>
        <p:spPr>
          <a:xfrm>
            <a:off x="457200" y="1371600"/>
            <a:ext cx="8029575" cy="4876800"/>
          </a:xfrm>
        </p:spPr>
        <p:txBody>
          <a:bodyPr/>
          <a:lstStyle/>
          <a:p>
            <a:pPr marL="0" indent="0">
              <a:buFontTx/>
              <a:buNone/>
            </a:pPr>
            <a:r>
              <a:rPr lang="en-US" altLang="en-US" dirty="0"/>
              <a:t>If you find lost, misplaced, or abandoned property, you have a </a:t>
            </a:r>
            <a:r>
              <a:rPr lang="en-US" altLang="en-US" u="sng" dirty="0"/>
              <a:t>duty</a:t>
            </a:r>
            <a:r>
              <a:rPr lang="en-US" altLang="en-US" dirty="0"/>
              <a:t> to find the owner.</a:t>
            </a:r>
          </a:p>
          <a:p>
            <a:pPr marL="0" indent="0">
              <a:buFontTx/>
              <a:buNone/>
            </a:pPr>
            <a:r>
              <a:rPr lang="en-US" altLang="en-US" dirty="0"/>
              <a:t>If you </a:t>
            </a:r>
            <a:r>
              <a:rPr lang="en-US" altLang="en-US" u="sng" dirty="0"/>
              <a:t>cannot</a:t>
            </a:r>
            <a:r>
              <a:rPr lang="en-US" altLang="en-US" dirty="0"/>
              <a:t> find the owner, you may be able to keep it.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11690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altLang="en-US">
                <a:solidFill>
                  <a:srgbClr val="FFCC00"/>
                </a:solidFill>
              </a:rPr>
              <a:t>Section 8.1</a:t>
            </a:r>
            <a:r>
              <a:rPr lang="en-US" altLang="en-US"/>
              <a:t> Types of Property</a:t>
            </a:r>
          </a:p>
        </p:txBody>
      </p:sp>
      <p:sp>
        <p:nvSpPr>
          <p:cNvPr id="174083" name="Rectangle 3"/>
          <p:cNvSpPr>
            <a:spLocks noGrp="1" noChangeArrowheads="1"/>
          </p:cNvSpPr>
          <p:nvPr>
            <p:ph type="body" idx="1"/>
          </p:nvPr>
        </p:nvSpPr>
        <p:spPr>
          <a:xfrm>
            <a:off x="457200" y="1371600"/>
            <a:ext cx="8029575" cy="4876800"/>
          </a:xfrm>
        </p:spPr>
        <p:txBody>
          <a:bodyPr/>
          <a:lstStyle/>
          <a:p>
            <a:pPr marL="0" indent="0">
              <a:buFontTx/>
              <a:buNone/>
            </a:pPr>
            <a:r>
              <a:rPr lang="en-US" altLang="en-US" dirty="0"/>
              <a:t>You do not have a right to keep </a:t>
            </a:r>
            <a:r>
              <a:rPr lang="en-US" altLang="en-US" u="sng" dirty="0"/>
              <a:t>stolen</a:t>
            </a:r>
            <a:r>
              <a:rPr lang="en-US" altLang="en-US" dirty="0"/>
              <a:t> property even if you did not know it was stolen.</a:t>
            </a:r>
          </a:p>
          <a:p>
            <a:pPr marL="0" indent="0">
              <a:buFontTx/>
              <a:buNone/>
            </a:pPr>
            <a:r>
              <a:rPr lang="en-US" altLang="en-US" dirty="0"/>
              <a:t>Title to stolen property never leaves the </a:t>
            </a:r>
            <a:r>
              <a:rPr lang="en-US" altLang="en-US" u="sng" dirty="0"/>
              <a:t>rightful</a:t>
            </a:r>
            <a:r>
              <a:rPr lang="en-US" altLang="en-US" dirty="0"/>
              <a:t> owner.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1146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ltLang="en-US">
                <a:solidFill>
                  <a:srgbClr val="FFCC00"/>
                </a:solidFill>
              </a:rPr>
              <a:t>Section 8.1</a:t>
            </a:r>
            <a:r>
              <a:rPr lang="en-US" altLang="en-US"/>
              <a:t> Types of Property</a:t>
            </a:r>
          </a:p>
        </p:txBody>
      </p:sp>
      <p:sp>
        <p:nvSpPr>
          <p:cNvPr id="175107" name="Rectangle 3"/>
          <p:cNvSpPr>
            <a:spLocks noGrp="1" noChangeArrowheads="1"/>
          </p:cNvSpPr>
          <p:nvPr>
            <p:ph type="body" idx="1"/>
          </p:nvPr>
        </p:nvSpPr>
        <p:spPr>
          <a:xfrm>
            <a:off x="457200" y="1371600"/>
            <a:ext cx="8029575" cy="4876800"/>
          </a:xfrm>
        </p:spPr>
        <p:txBody>
          <a:bodyPr/>
          <a:lstStyle/>
          <a:p>
            <a:pPr marL="0" indent="0">
              <a:buFontTx/>
              <a:buNone/>
            </a:pPr>
            <a:r>
              <a:rPr lang="en-US" altLang="en-US" dirty="0"/>
              <a:t>A special class of personal property is </a:t>
            </a:r>
            <a:r>
              <a:rPr lang="en-US" altLang="en-US" u="sng" dirty="0"/>
              <a:t>intellectual</a:t>
            </a:r>
            <a:r>
              <a:rPr lang="en-US" altLang="en-US" dirty="0"/>
              <a:t> property.</a:t>
            </a:r>
          </a:p>
          <a:p>
            <a:pPr marL="0" indent="0">
              <a:buFontTx/>
              <a:buNone/>
            </a:pPr>
            <a:endParaRPr lang="en-US"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576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SLIDEGUID" val="356F8A1D26944F67909AB327710AF98D"/>
  <p:tag name="SLIDEID" val="356F8A1D26944F67909AB327710AF98D"/>
  <p:tag name="SLIDEORDER" val="1"/>
  <p:tag name="SLIDETYPE" val="Q"/>
  <p:tag name="DEMOGRAPHIC" val="False"/>
  <p:tag name="SPEEDSCORING" val="False"/>
  <p:tag name="VALUES" val="Incorrect¤Incorrect¤Incorrect¤Correct"/>
  <p:tag name="QUESTIONALIAS" val="Most personal property is acquired by:"/>
  <p:tag name="ANSWERSALIAS" val="purchasing it¤receiving it as a gift¤inheriting it¤all of the above"/>
</p:tagLst>
</file>

<file path=ppt/tags/tag3.xml><?xml version="1.0" encoding="utf-8"?>
<p:tagLst xmlns:a="http://schemas.openxmlformats.org/drawingml/2006/main" xmlns:r="http://schemas.openxmlformats.org/officeDocument/2006/relationships" xmlns:p="http://schemas.openxmlformats.org/presentationml/2006/main">
  <p:tag name="TEXTLENGTH" val="70"/>
  <p:tag name="FONTSIZE" val="28"/>
  <p:tag name="BULLETTYPE" val="ppBulletArabicPeriod"/>
</p:tagLst>
</file>

<file path=ppt/tags/tag4.xml><?xml version="1.0" encoding="utf-8"?>
<p:tagLst xmlns:a="http://schemas.openxmlformats.org/drawingml/2006/main" xmlns:r="http://schemas.openxmlformats.org/officeDocument/2006/relationships" xmlns:p="http://schemas.openxmlformats.org/presentationml/2006/main">
  <p:tag name="SLIDEGUID" val="A2499BD0157C4D4BB88B77820A51FE7F"/>
  <p:tag name="SLIDEID" val="A2499BD0157C4D4BB88B77820A51FE7F"/>
  <p:tag name="SLIDEORDER" val="1"/>
  <p:tag name="SLIDETYPE" val="Q"/>
  <p:tag name="DEMOGRAPHIC" val="False"/>
  <p:tag name="SPEEDSCORING" val="False"/>
  <p:tag name="VALUES" val="Incorrect¤Correct"/>
  <p:tag name="QUESTIONALIAS" val="You have a right to keep stolen property if you did not know it was stolen."/>
  <p:tag name="ANSWERSALIAS" val="True¤False"/>
</p:tagLst>
</file>

<file path=ppt/tags/tag5.xml><?xml version="1.0" encoding="utf-8"?>
<p:tagLst xmlns:a="http://schemas.openxmlformats.org/drawingml/2006/main" xmlns:r="http://schemas.openxmlformats.org/officeDocument/2006/relationships" xmlns:p="http://schemas.openxmlformats.org/presentationml/2006/main">
  <p:tag name="TEXTLENGTH" val="11"/>
  <p:tag name="FONTSIZE" val="28"/>
  <p:tag name="BULLETTYPE" val="ppBulletArabicPeriod"/>
</p:tagLst>
</file>

<file path=ppt/tags/tag6.xml><?xml version="1.0" encoding="utf-8"?>
<p:tagLst xmlns:a="http://schemas.openxmlformats.org/drawingml/2006/main" xmlns:r="http://schemas.openxmlformats.org/officeDocument/2006/relationships" xmlns:p="http://schemas.openxmlformats.org/presentationml/2006/main">
  <p:tag name="SLIDEGUID" val="7A0AD0B49DA143B09A7401EB78CA7680"/>
  <p:tag name="SLIDEID" val="7A0AD0B49DA143B09A7401EB78CA7680"/>
  <p:tag name="SLIDEORDER" val="1"/>
  <p:tag name="SLIDETYPE" val="Q"/>
  <p:tag name="DEMOGRAPHIC" val="False"/>
  <p:tag name="SPEEDSCORING" val="False"/>
  <p:tag name="VALUES" val="Incorrect¤Correct¤Incorrect¤Incorrect"/>
  <p:tag name="QUESTIONALIAS" val="The exclusive right to reproduce and sell a work of art is called a:"/>
  <p:tag name="ANSWERSALIAS" val="patent¤copyright¤trademark¤logo"/>
</p:tagLst>
</file>

<file path=ppt/tags/tag7.xml><?xml version="1.0" encoding="utf-8"?>
<p:tagLst xmlns:a="http://schemas.openxmlformats.org/drawingml/2006/main" xmlns:r="http://schemas.openxmlformats.org/officeDocument/2006/relationships" xmlns:p="http://schemas.openxmlformats.org/presentationml/2006/main">
  <p:tag name="TEXTLENGTH" val="34"/>
  <p:tag name="FONTSIZE" val="28"/>
  <p:tag name="BULLETTYPE" val="ppBulletArabicPeriod"/>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1152</TotalTime>
  <Words>3876</Words>
  <Application>Microsoft Office PowerPoint</Application>
  <PresentationFormat>On-screen Show (4:3)</PresentationFormat>
  <Paragraphs>367</Paragraphs>
  <Slides>29</Slides>
  <Notes>26</Notes>
  <HiddenSlides>0</HiddenSlides>
  <MMClips>27</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29</vt:i4>
      </vt:variant>
    </vt:vector>
  </HeadingPairs>
  <TitlesOfParts>
    <vt:vector size="31" baseType="lpstr">
      <vt:lpstr>Arial</vt:lpstr>
      <vt:lpstr>Default Design</vt:lpstr>
      <vt:lpstr>PowerPoint Presentation</vt:lpstr>
      <vt:lpstr>What You’ll Learn</vt:lpstr>
      <vt:lpstr>PowerPoint Presentation</vt:lpstr>
      <vt:lpstr>PowerPoint Presentation</vt:lpstr>
      <vt:lpstr>Section 8.1 Types of Property</vt:lpstr>
      <vt:lpstr>Section 8.1 Types of Property</vt:lpstr>
      <vt:lpstr>Section 8.1 Types of Property</vt:lpstr>
      <vt:lpstr>Section 8.1 Types of Property</vt:lpstr>
      <vt:lpstr>Section 8.1 Types of Property</vt:lpstr>
      <vt:lpstr>Section 8.1 Types of Property</vt:lpstr>
      <vt:lpstr>Section 8.1 Types of Property</vt:lpstr>
      <vt:lpstr>Section 8.1 Types of Property</vt:lpstr>
      <vt:lpstr>Section 8.1 Types of Property</vt:lpstr>
      <vt:lpstr>Rogers vs. Koons</vt:lpstr>
      <vt:lpstr>The Associated Press vs. Fairey</vt:lpstr>
      <vt:lpstr>Cariou vs. Prince</vt:lpstr>
      <vt:lpstr>Modern Dog Design vs. Target Corporation</vt:lpstr>
      <vt:lpstr>Vanilla Ice vs. David Bowie/Freddie Mercury</vt:lpstr>
      <vt:lpstr>Section 8.1 Types of Property</vt:lpstr>
      <vt:lpstr>Apple vs. Samsung</vt:lpstr>
      <vt:lpstr>Section 8.1 Types of Property</vt:lpstr>
      <vt:lpstr>Toys R Us vs Guns R Us</vt:lpstr>
      <vt:lpstr>PowerPoint Presentation</vt:lpstr>
      <vt:lpstr>1. Most personal property is acquired by:</vt:lpstr>
      <vt:lpstr>2. You have a right to keep stolen property if you did not know it was stolen.</vt:lpstr>
      <vt:lpstr>3. The exclusive right to reproduce and sell a work of art is called a:</vt:lpstr>
      <vt:lpstr>PowerPoint Presentation</vt:lpstr>
      <vt:lpstr>PowerPoint Presentation</vt:lpstr>
      <vt:lpstr>PowerPoint Presentation</vt:lpstr>
    </vt:vector>
  </TitlesOfParts>
  <Company>Textbook Presentations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Nigel Wright</dc:creator>
  <cp:lastModifiedBy>Heidi Robison</cp:lastModifiedBy>
  <cp:revision>47</cp:revision>
  <dcterms:created xsi:type="dcterms:W3CDTF">2006-11-26T23:34:49Z</dcterms:created>
  <dcterms:modified xsi:type="dcterms:W3CDTF">2015-12-30T20:56:50Z</dcterms:modified>
</cp:coreProperties>
</file>