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4"/>
  </p:notesMasterIdLst>
  <p:sldIdLst>
    <p:sldId id="380" r:id="rId2"/>
    <p:sldId id="381" r:id="rId3"/>
    <p:sldId id="382" r:id="rId4"/>
    <p:sldId id="392" r:id="rId5"/>
    <p:sldId id="398" r:id="rId6"/>
    <p:sldId id="383" r:id="rId7"/>
    <p:sldId id="384" r:id="rId8"/>
    <p:sldId id="399" r:id="rId9"/>
    <p:sldId id="386" r:id="rId10"/>
    <p:sldId id="387" r:id="rId11"/>
    <p:sldId id="388" r:id="rId12"/>
    <p:sldId id="389" r:id="rId13"/>
    <p:sldId id="390" r:id="rId14"/>
    <p:sldId id="393" r:id="rId15"/>
    <p:sldId id="394" r:id="rId16"/>
    <p:sldId id="395" r:id="rId17"/>
    <p:sldId id="396" r:id="rId18"/>
    <p:sldId id="391" r:id="rId19"/>
    <p:sldId id="397" r:id="rId20"/>
    <p:sldId id="377" r:id="rId21"/>
    <p:sldId id="378" r:id="rId22"/>
    <p:sldId id="3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 User" initials="CU" lastIdx="32" clrIdx="0"/>
  <p:cmAuthor id="1" name="McLaughlin" initials="C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FAD6A0"/>
    <a:srgbClr val="B6D5AB"/>
    <a:srgbClr val="EA0000"/>
    <a:srgbClr val="77933C"/>
    <a:srgbClr val="FF3300"/>
    <a:srgbClr val="FF0000"/>
    <a:srgbClr val="CC0000"/>
    <a:srgbClr val="73BEF1"/>
    <a:srgbClr val="1376B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2" autoAdjust="0"/>
    <p:restoredTop sz="94686" autoAdjust="0"/>
  </p:normalViewPr>
  <p:slideViewPr>
    <p:cSldViewPr>
      <p:cViewPr varScale="1">
        <p:scale>
          <a:sx n="57" d="100"/>
          <a:sy n="57" d="100"/>
        </p:scale>
        <p:origin x="-16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02248-3E8E-4013-A492-EE2D20E1DA6B}" type="datetimeFigureOut">
              <a:rPr lang="en-US" smtClean="0"/>
              <a:pPr/>
              <a:t>7/25/2015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03EE-1FBA-4CD6-A9B1-250AC4FFD3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665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543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3962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3962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583680"/>
            <a:ext cx="1828800" cy="2743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325880"/>
            <a:ext cx="8686800" cy="0"/>
          </a:xfrm>
          <a:prstGeom prst="line">
            <a:avLst/>
          </a:prstGeom>
          <a:ln w="38100">
            <a:solidFill>
              <a:srgbClr val="AA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ransition>
    <p:wipe dir="r"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Calibri" pitchFamily="34" charset="0"/>
        <a:buChar char="●"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3.m4a"/><Relationship Id="rId5" Type="http://schemas.openxmlformats.org/officeDocument/2006/relationships/image" Target="../media/image1.png"/><Relationship Id="rId4" Type="http://schemas.microsoft.com/office/2007/relationships/media" Target="../media/media2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5.m4a"/><Relationship Id="rId5" Type="http://schemas.openxmlformats.org/officeDocument/2006/relationships/image" Target="../media/image1.png"/><Relationship Id="rId4" Type="http://schemas.microsoft.com/office/2007/relationships/media" Target="../media/media2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7.m4a"/><Relationship Id="rId5" Type="http://schemas.openxmlformats.org/officeDocument/2006/relationships/image" Target="../media/image1.png"/><Relationship Id="rId4" Type="http://schemas.microsoft.com/office/2007/relationships/media" Target="../media/media2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9.m4a"/><Relationship Id="rId5" Type="http://schemas.openxmlformats.org/officeDocument/2006/relationships/image" Target="../media/image1.png"/><Relationship Id="rId4" Type="http://schemas.microsoft.com/office/2007/relationships/media" Target="../media/media2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microsoft.com/office/2007/relationships/media" Target="../media/media30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microsoft.com/office/2007/relationships/media" Target="../media/media31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microsoft.com/office/2007/relationships/media" Target="../media/media3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9.m4a"/><Relationship Id="rId5" Type="http://schemas.openxmlformats.org/officeDocument/2006/relationships/image" Target="../media/image1.png"/><Relationship Id="rId4" Type="http://schemas.microsoft.com/office/2007/relationships/media" Target="../media/media1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together 14-2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600200"/>
            <a:ext cx="8884920" cy="464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Recording entries related to uncollectible accounts receivable</a:t>
            </a:r>
          </a:p>
          <a:p>
            <a:r>
              <a:rPr lang="en-US" dirty="0"/>
              <a:t>Page 15 of a general journal, page 24 of a cash receipts journal, and selected ledger accounts for Olsen Company are given in the Working Papers. Your instructor will guide you through the following examples.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Journalize </a:t>
            </a:r>
            <a:r>
              <a:rPr lang="en-US" dirty="0"/>
              <a:t>the following transactions completed during November and December of the current year. Post the transactions to the accounts receivable ledger when the transactions are recorded in the journals.</a:t>
            </a:r>
          </a:p>
          <a:p>
            <a:r>
              <a:rPr lang="en-US" b="1" dirty="0"/>
              <a:t>Transactions</a:t>
            </a:r>
            <a:r>
              <a:rPr lang="en-US" dirty="0"/>
              <a:t>:</a:t>
            </a:r>
          </a:p>
          <a:p>
            <a:r>
              <a:rPr lang="en-US" dirty="0"/>
              <a:t>Nov. 4. Wrote off Mellon Corp.'s past-due account as uncollectible, $494.00. M145.</a:t>
            </a:r>
          </a:p>
          <a:p>
            <a:pPr lvl="1"/>
            <a:r>
              <a:rPr lang="en-US" dirty="0"/>
              <a:t>15. Wrote off Horne Co.'s past-due account as uncollectible, $1,548.00. M147.</a:t>
            </a:r>
          </a:p>
          <a:p>
            <a:pPr lvl="1"/>
            <a:r>
              <a:rPr lang="en-US" dirty="0"/>
              <a:t>Dec. 8. Received cash in full payment of Mellon Corp.'s account, previously written off as uncollectible, $494.00. M158 and R341.</a:t>
            </a:r>
          </a:p>
          <a:p>
            <a:pPr lvl="1"/>
            <a:r>
              <a:rPr lang="en-US" dirty="0"/>
              <a:t>14. Wrote off Fischer Industries' past-due account as uncollectible, $1,360.00. M161.</a:t>
            </a:r>
          </a:p>
          <a:p>
            <a:pPr lvl="1"/>
            <a:r>
              <a:rPr lang="en-US" dirty="0"/>
              <a:t>16. Received cash in full payment of Horne Co.'s account, previously written off as uncollectible, $1,548.00. M169 and R349.</a:t>
            </a:r>
          </a:p>
          <a:p>
            <a:r>
              <a:rPr lang="en-US" dirty="0"/>
              <a:t>Post general journal entries to the general ledger.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424540"/>
      </p:ext>
    </p:extLst>
  </p:cSld>
  <p:clrMapOvr>
    <a:masterClrMapping/>
  </p:clrMapOvr>
  <p:transition advTm="3254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Reference in the General Journal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674628"/>
              </p:ext>
            </p:extLst>
          </p:nvPr>
        </p:nvGraphicFramePr>
        <p:xfrm>
          <a:off x="1104900" y="1818164"/>
          <a:ext cx="6934200" cy="3949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9"/>
                <a:gridCol w="432673"/>
                <a:gridCol w="328475"/>
                <a:gridCol w="2301870"/>
                <a:gridCol w="500020"/>
                <a:gridCol w="379939"/>
                <a:gridCol w="231902"/>
                <a:gridCol w="254775"/>
                <a:gridCol w="254775"/>
                <a:gridCol w="254775"/>
                <a:gridCol w="297343"/>
                <a:gridCol w="215383"/>
                <a:gridCol w="254140"/>
                <a:gridCol w="254140"/>
                <a:gridCol w="254140"/>
                <a:gridCol w="336735"/>
                <a:gridCol w="175356"/>
              </a:tblGrid>
              <a:tr h="43624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130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 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008940"/>
      </p:ext>
    </p:extLst>
  </p:cSld>
  <p:clrMapOvr>
    <a:masterClrMapping/>
  </p:clrMapOvr>
  <p:transition advTm="2316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Posting the next transaction to Ledgers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/>
          <a:srcRect l="535" t="19741" r="62008" b="17473"/>
          <a:stretch/>
        </p:blipFill>
        <p:spPr bwMode="auto">
          <a:xfrm>
            <a:off x="457200" y="1600200"/>
            <a:ext cx="769620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88794873"/>
      </p:ext>
    </p:extLst>
  </p:cSld>
  <p:clrMapOvr>
    <a:masterClrMapping/>
  </p:clrMapOvr>
  <p:transition advTm="159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Reference in the General Journal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2284626"/>
              </p:ext>
            </p:extLst>
          </p:nvPr>
        </p:nvGraphicFramePr>
        <p:xfrm>
          <a:off x="1104900" y="1775301"/>
          <a:ext cx="6934200" cy="4034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9"/>
                <a:gridCol w="432673"/>
                <a:gridCol w="328475"/>
                <a:gridCol w="2301870"/>
                <a:gridCol w="500020"/>
                <a:gridCol w="379939"/>
                <a:gridCol w="231902"/>
                <a:gridCol w="254775"/>
                <a:gridCol w="254775"/>
                <a:gridCol w="254775"/>
                <a:gridCol w="297343"/>
                <a:gridCol w="215383"/>
                <a:gridCol w="254140"/>
                <a:gridCol w="254140"/>
                <a:gridCol w="254140"/>
                <a:gridCol w="336735"/>
                <a:gridCol w="175356"/>
              </a:tblGrid>
              <a:tr h="43624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120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 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5138467"/>
      </p:ext>
    </p:extLst>
  </p:cSld>
  <p:clrMapOvr>
    <a:masterClrMapping/>
  </p:clrMapOvr>
  <p:transition advTm="1372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the next transaction to Ledgers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/>
          <a:srcRect l="2275" t="19505" r="59598" b="16522"/>
          <a:stretch/>
        </p:blipFill>
        <p:spPr bwMode="auto">
          <a:xfrm>
            <a:off x="381000" y="1600200"/>
            <a:ext cx="5257800" cy="464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110180"/>
      </p:ext>
    </p:extLst>
  </p:cSld>
  <p:clrMapOvr>
    <a:masterClrMapping/>
  </p:clrMapOvr>
  <p:transition advTm="181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Reference in the General Journal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0315951"/>
              </p:ext>
            </p:extLst>
          </p:nvPr>
        </p:nvGraphicFramePr>
        <p:xfrm>
          <a:off x="1104900" y="1732439"/>
          <a:ext cx="6934200" cy="4120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9"/>
                <a:gridCol w="432673"/>
                <a:gridCol w="328475"/>
                <a:gridCol w="2301870"/>
                <a:gridCol w="500020"/>
                <a:gridCol w="379939"/>
                <a:gridCol w="231902"/>
                <a:gridCol w="254775"/>
                <a:gridCol w="254775"/>
                <a:gridCol w="254775"/>
                <a:gridCol w="297343"/>
                <a:gridCol w="215383"/>
                <a:gridCol w="254140"/>
                <a:gridCol w="254140"/>
                <a:gridCol w="254140"/>
                <a:gridCol w="336735"/>
                <a:gridCol w="175356"/>
              </a:tblGrid>
              <a:tr h="43624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1130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130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1130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130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1135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 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256515"/>
      </p:ext>
    </p:extLst>
  </p:cSld>
  <p:clrMapOvr>
    <a:masterClrMapping/>
  </p:clrMapOvr>
  <p:transition advTm="1104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the next transaction to Ledgers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l="52709" t="18312" r="10093" b="8184"/>
          <a:stretch/>
        </p:blipFill>
        <p:spPr bwMode="auto">
          <a:xfrm>
            <a:off x="762000" y="1524000"/>
            <a:ext cx="5181600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445235"/>
      </p:ext>
    </p:extLst>
  </p:cSld>
  <p:clrMapOvr>
    <a:masterClrMapping/>
  </p:clrMapOvr>
  <p:transition advTm="1429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Reference in the General Journal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070069"/>
              </p:ext>
            </p:extLst>
          </p:nvPr>
        </p:nvGraphicFramePr>
        <p:xfrm>
          <a:off x="1104900" y="1717199"/>
          <a:ext cx="6934200" cy="4150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9"/>
                <a:gridCol w="432673"/>
                <a:gridCol w="328475"/>
                <a:gridCol w="2301870"/>
                <a:gridCol w="500020"/>
                <a:gridCol w="379939"/>
                <a:gridCol w="231902"/>
                <a:gridCol w="254775"/>
                <a:gridCol w="254775"/>
                <a:gridCol w="254775"/>
                <a:gridCol w="297343"/>
                <a:gridCol w="215383"/>
                <a:gridCol w="254140"/>
                <a:gridCol w="254140"/>
                <a:gridCol w="254140"/>
                <a:gridCol w="336735"/>
                <a:gridCol w="175356"/>
              </a:tblGrid>
              <a:tr h="43624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130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 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240721"/>
      </p:ext>
    </p:extLst>
  </p:cSld>
  <p:clrMapOvr>
    <a:masterClrMapping/>
  </p:clrMapOvr>
  <p:transition advTm="1230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the next transaction to Ledgers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/>
          <a:srcRect l="2141" t="18792" r="60134" b="8435"/>
          <a:stretch/>
        </p:blipFill>
        <p:spPr bwMode="auto">
          <a:xfrm>
            <a:off x="228600" y="1524000"/>
            <a:ext cx="5562600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269060"/>
      </p:ext>
    </p:extLst>
  </p:cSld>
  <p:clrMapOvr>
    <a:masterClrMapping/>
  </p:clrMapOvr>
  <p:transition advTm="1091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Reference in the General Journal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2065054"/>
              </p:ext>
            </p:extLst>
          </p:nvPr>
        </p:nvGraphicFramePr>
        <p:xfrm>
          <a:off x="1104900" y="1674336"/>
          <a:ext cx="6934200" cy="423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9"/>
                <a:gridCol w="432673"/>
                <a:gridCol w="328475"/>
                <a:gridCol w="2301870"/>
                <a:gridCol w="500020"/>
                <a:gridCol w="379939"/>
                <a:gridCol w="231902"/>
                <a:gridCol w="254775"/>
                <a:gridCol w="254775"/>
                <a:gridCol w="254775"/>
                <a:gridCol w="297343"/>
                <a:gridCol w="215383"/>
                <a:gridCol w="254140"/>
                <a:gridCol w="254140"/>
                <a:gridCol w="254140"/>
                <a:gridCol w="336735"/>
                <a:gridCol w="175356"/>
              </a:tblGrid>
              <a:tr h="43624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1130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 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120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</a:rPr>
                        <a:t>1135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203870"/>
      </p:ext>
    </p:extLst>
  </p:cSld>
  <p:clrMapOvr>
    <a:masterClrMapping/>
  </p:clrMapOvr>
  <p:transition advTm="1016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from cash receipts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l="2676" t="23311" r="51839" b="61709"/>
          <a:stretch/>
        </p:blipFill>
        <p:spPr bwMode="auto">
          <a:xfrm>
            <a:off x="1367928" y="1653540"/>
            <a:ext cx="4876800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/>
          <a:srcRect l="50568" t="17599" r="14242" b="46006"/>
          <a:stretch/>
        </p:blipFill>
        <p:spPr bwMode="auto">
          <a:xfrm>
            <a:off x="1371600" y="3048000"/>
            <a:ext cx="5167829" cy="2836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906964"/>
      </p:ext>
    </p:extLst>
  </p:cSld>
  <p:clrMapOvr>
    <a:masterClrMapping/>
  </p:clrMapOvr>
  <p:transition advTm="2348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Nov. 4. Wrote off Mellon Corp.'s past-due account as uncollectible, $494.00. M145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3403583"/>
              </p:ext>
            </p:extLst>
          </p:nvPr>
        </p:nvGraphicFramePr>
        <p:xfrm>
          <a:off x="457200" y="1676400"/>
          <a:ext cx="8153401" cy="3505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288"/>
                <a:gridCol w="508748"/>
                <a:gridCol w="268942"/>
                <a:gridCol w="2823883"/>
                <a:gridCol w="575983"/>
                <a:gridCol w="458693"/>
                <a:gridCol w="272676"/>
                <a:gridCol w="299571"/>
                <a:gridCol w="299571"/>
                <a:gridCol w="299571"/>
                <a:gridCol w="349623"/>
                <a:gridCol w="253252"/>
                <a:gridCol w="298824"/>
                <a:gridCol w="298824"/>
                <a:gridCol w="298824"/>
                <a:gridCol w="395941"/>
                <a:gridCol w="206187"/>
              </a:tblGrid>
              <a:tr h="88760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GENERAL JOURNAL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PAGE 15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76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DATE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ACCOUNT TITLE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DOC. NO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POST REF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DEBIT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CREDIT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01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Nov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Allowance for Uncollectible Accounts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M145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00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400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Accounts Receivable/Mellon Corp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00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97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739349"/>
      </p:ext>
    </p:extLst>
  </p:cSld>
  <p:clrMapOvr>
    <a:masterClrMapping/>
  </p:clrMapOvr>
  <p:transition advTm="1352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Lesson 14-2 </a:t>
            </a:r>
            <a:r>
              <a:rPr lang="en-US" dirty="0" smtClean="0"/>
              <a:t>Audit Your Understanding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a typeface="Times New Roman"/>
                <a:cs typeface="MyriadPro-Regular"/>
              </a:rPr>
              <a:t>1.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MyriadPro-Regular"/>
              </a:rPr>
              <a:t>	Why is Allowance for Uncollectible Accounts debited when a customer account is written off?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048250" y="228600"/>
            <a:ext cx="4095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sosceles Triangle 5"/>
          <p:cNvSpPr/>
          <p:nvPr/>
        </p:nvSpPr>
        <p:spPr>
          <a:xfrm rot="5400000">
            <a:off x="-228600" y="1084730"/>
            <a:ext cx="914400" cy="457200"/>
          </a:xfrm>
          <a:prstGeom prst="triangle">
            <a:avLst/>
          </a:prstGeom>
          <a:solidFill>
            <a:srgbClr val="FFA4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914400" y="3429000"/>
            <a:ext cx="7315200" cy="269716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</a:t>
            </a:r>
          </a:p>
          <a:p>
            <a:pPr>
              <a:spcBef>
                <a:spcPct val="20000"/>
              </a:spcBef>
              <a:buClr>
                <a:srgbClr val="FF0000"/>
              </a:buClr>
            </a:pPr>
            <a:r>
              <a:rPr lang="en-US" sz="2800" dirty="0" smtClean="0">
                <a:ea typeface="Calibri"/>
                <a:cs typeface="Times New Roman"/>
              </a:rPr>
              <a:t>The balance of the customer account is an actual uncollectible amount and no longer an estimate of an uncollectible amount.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73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Lesson 14-2 </a:t>
            </a:r>
            <a:r>
              <a:rPr lang="en-US" dirty="0" smtClean="0"/>
              <a:t>Audit Your Understanding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a typeface="Times New Roman"/>
                <a:cs typeface="MyriadPro-Regular"/>
              </a:rPr>
              <a:t>2.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MyriadPro-Regular"/>
              </a:rPr>
              <a:t>	Does the book value of accounts receivable differ before and after writing off an account? Explain.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048250" y="228600"/>
            <a:ext cx="4095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sosceles Triangle 5"/>
          <p:cNvSpPr/>
          <p:nvPr/>
        </p:nvSpPr>
        <p:spPr>
          <a:xfrm rot="5400000">
            <a:off x="-228600" y="1084730"/>
            <a:ext cx="914400" cy="457200"/>
          </a:xfrm>
          <a:prstGeom prst="triangle">
            <a:avLst/>
          </a:prstGeom>
          <a:solidFill>
            <a:srgbClr val="FFA4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914400" y="3429000"/>
            <a:ext cx="7315200" cy="269716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</a:t>
            </a:r>
          </a:p>
          <a:p>
            <a:pPr>
              <a:spcBef>
                <a:spcPct val="20000"/>
              </a:spcBef>
              <a:buClr>
                <a:srgbClr val="FF0000"/>
              </a:buClr>
            </a:pPr>
            <a:r>
              <a:rPr lang="en-US" sz="2800" dirty="0" smtClean="0">
                <a:ea typeface="Calibri"/>
                <a:cs typeface="Times New Roman"/>
              </a:rPr>
              <a:t>The book value is the same because the same amount is deducted from the accounts receivable and the allowance accounts.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3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Lesson 14-2 </a:t>
            </a:r>
            <a:r>
              <a:rPr lang="en-US" dirty="0" smtClean="0"/>
              <a:t>Audit Your Understanding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a typeface="Times New Roman"/>
                <a:cs typeface="MyriadPro-Regular"/>
              </a:rPr>
              <a:t>3.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MyriadPro-Regular"/>
              </a:rPr>
              <a:t>	Why is a customer account reopened when the account is paid after being previously written off?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048250" y="228600"/>
            <a:ext cx="4095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sosceles Triangle 5"/>
          <p:cNvSpPr/>
          <p:nvPr/>
        </p:nvSpPr>
        <p:spPr>
          <a:xfrm rot="5400000">
            <a:off x="-228600" y="1084730"/>
            <a:ext cx="914400" cy="457200"/>
          </a:xfrm>
          <a:prstGeom prst="triangle">
            <a:avLst/>
          </a:prstGeom>
          <a:solidFill>
            <a:srgbClr val="FFA4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914400" y="3429001"/>
            <a:ext cx="7315200" cy="18288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</a:t>
            </a:r>
          </a:p>
          <a:p>
            <a:pPr>
              <a:spcBef>
                <a:spcPct val="20000"/>
              </a:spcBef>
              <a:buClr>
                <a:srgbClr val="FF0000"/>
              </a:buClr>
            </a:pPr>
            <a:r>
              <a:rPr lang="en-US" sz="2800" dirty="0" smtClean="0">
                <a:ea typeface="Calibri"/>
                <a:cs typeface="Times New Roman"/>
              </a:rPr>
              <a:t>To show an accurate credit history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18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 Wrote off Horne Co.'s past-due account as uncollectible, $1,548.00. M147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6399516"/>
              </p:ext>
            </p:extLst>
          </p:nvPr>
        </p:nvGraphicFramePr>
        <p:xfrm>
          <a:off x="304800" y="1676397"/>
          <a:ext cx="8534400" cy="4038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703"/>
                <a:gridCol w="532521"/>
                <a:gridCol w="404277"/>
                <a:gridCol w="2833071"/>
                <a:gridCol w="602898"/>
                <a:gridCol w="480128"/>
                <a:gridCol w="285418"/>
                <a:gridCol w="313569"/>
                <a:gridCol w="313569"/>
                <a:gridCol w="313569"/>
                <a:gridCol w="365961"/>
                <a:gridCol w="265087"/>
                <a:gridCol w="312788"/>
                <a:gridCol w="312788"/>
                <a:gridCol w="312788"/>
                <a:gridCol w="414443"/>
                <a:gridCol w="215822"/>
              </a:tblGrid>
              <a:tr h="771772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17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92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9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95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95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95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889090"/>
      </p:ext>
    </p:extLst>
  </p:cSld>
  <p:clrMapOvr>
    <a:masterClrMapping/>
  </p:clrMapOvr>
  <p:transition advTm="157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Dec. 8. Received cash in full payment of Mellon Corp.'s account, previously written off as uncollectible, $494.00. M158 and R341.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4688345"/>
              </p:ext>
            </p:extLst>
          </p:nvPr>
        </p:nvGraphicFramePr>
        <p:xfrm>
          <a:off x="381002" y="2057402"/>
          <a:ext cx="8381996" cy="3657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137"/>
                <a:gridCol w="523011"/>
                <a:gridCol w="397057"/>
                <a:gridCol w="2782481"/>
                <a:gridCol w="592132"/>
                <a:gridCol w="471554"/>
                <a:gridCol w="280322"/>
                <a:gridCol w="307969"/>
                <a:gridCol w="307969"/>
                <a:gridCol w="307969"/>
                <a:gridCol w="359425"/>
                <a:gridCol w="260353"/>
                <a:gridCol w="307202"/>
                <a:gridCol w="307202"/>
                <a:gridCol w="307202"/>
                <a:gridCol w="407043"/>
                <a:gridCol w="211968"/>
              </a:tblGrid>
              <a:tr h="609453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0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1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1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1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8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576993"/>
      </p:ext>
    </p:extLst>
  </p:cSld>
  <p:clrMapOvr>
    <a:masterClrMapping/>
  </p:clrMapOvr>
  <p:transition advTm="1973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Cash Receipt the payment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6050557"/>
              </p:ext>
            </p:extLst>
          </p:nvPr>
        </p:nvGraphicFramePr>
        <p:xfrm>
          <a:off x="766634" y="3076416"/>
          <a:ext cx="7767766" cy="1415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766"/>
                <a:gridCol w="463673"/>
                <a:gridCol w="1193363"/>
                <a:gridCol w="567761"/>
                <a:gridCol w="759551"/>
                <a:gridCol w="709320"/>
                <a:gridCol w="860013"/>
                <a:gridCol w="657567"/>
                <a:gridCol w="709320"/>
                <a:gridCol w="709320"/>
                <a:gridCol w="609112"/>
              </a:tblGrid>
              <a:tr h="29591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Doc #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General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Accounts Receivable 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Sales 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Sales Tax Payable 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Sales Discount 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Cash 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2014 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Melton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R341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494.00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494.00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494490"/>
      </p:ext>
    </p:extLst>
  </p:cSld>
  <p:clrMapOvr>
    <a:masterClrMapping/>
  </p:clrMapOvr>
  <p:transition advTm="226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 Wrote off Fischer Industries' past-due account as uncollectible, $1,360.00. M161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7560932"/>
              </p:ext>
            </p:extLst>
          </p:nvPr>
        </p:nvGraphicFramePr>
        <p:xfrm>
          <a:off x="381002" y="1600201"/>
          <a:ext cx="8381996" cy="4267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137"/>
                <a:gridCol w="523011"/>
                <a:gridCol w="397057"/>
                <a:gridCol w="2782481"/>
                <a:gridCol w="592132"/>
                <a:gridCol w="471554"/>
                <a:gridCol w="280322"/>
                <a:gridCol w="307969"/>
                <a:gridCol w="307969"/>
                <a:gridCol w="307969"/>
                <a:gridCol w="359425"/>
                <a:gridCol w="260353"/>
                <a:gridCol w="307202"/>
                <a:gridCol w="307202"/>
                <a:gridCol w="307202"/>
                <a:gridCol w="407043"/>
                <a:gridCol w="211968"/>
              </a:tblGrid>
              <a:tr h="529833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8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22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1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1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1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72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1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72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1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196476"/>
      </p:ext>
    </p:extLst>
  </p:cSld>
  <p:clrMapOvr>
    <a:masterClrMapping/>
  </p:clrMapOvr>
  <p:transition advTm="1515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16. Received cash in full payment of Horne Co.'s account, previously written off as uncollectible, $1,548.00. M169 and R349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04900" y="1833404"/>
          <a:ext cx="6934199" cy="3848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9"/>
                <a:gridCol w="432673"/>
                <a:gridCol w="328475"/>
                <a:gridCol w="2301870"/>
                <a:gridCol w="489854"/>
                <a:gridCol w="390104"/>
                <a:gridCol w="231902"/>
                <a:gridCol w="254775"/>
                <a:gridCol w="254775"/>
                <a:gridCol w="254775"/>
                <a:gridCol w="297343"/>
                <a:gridCol w="215383"/>
                <a:gridCol w="254140"/>
                <a:gridCol w="254140"/>
                <a:gridCol w="254140"/>
                <a:gridCol w="336735"/>
                <a:gridCol w="175356"/>
              </a:tblGrid>
              <a:tr h="436245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GENERAL JOURNAL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PAGE </a:t>
                      </a: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DOC. NO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POST REF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M147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receivable/Mellon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M158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Receivable/Fischer industries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Accounts receivable/ Horne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M169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0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Allowance for Uncollectible Accounts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392162"/>
      </p:ext>
    </p:extLst>
  </p:cSld>
  <p:clrMapOvr>
    <a:masterClrMapping/>
  </p:clrMapOvr>
  <p:transition advTm="1847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Cash receipt of payment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2246433"/>
              </p:ext>
            </p:extLst>
          </p:nvPr>
        </p:nvGraphicFramePr>
        <p:xfrm>
          <a:off x="766634" y="3012599"/>
          <a:ext cx="7920166" cy="1415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766"/>
                <a:gridCol w="463673"/>
                <a:gridCol w="1193363"/>
                <a:gridCol w="567761"/>
                <a:gridCol w="759551"/>
                <a:gridCol w="709320"/>
                <a:gridCol w="860013"/>
                <a:gridCol w="657567"/>
                <a:gridCol w="709320"/>
                <a:gridCol w="709320"/>
                <a:gridCol w="761512"/>
              </a:tblGrid>
              <a:tr h="29591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ACCOUNT TITLE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Doc #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General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Accounts Receivable 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Sales 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Sales Tax Payable 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Sales Discount 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Cash 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Debit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Credit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2014 Dec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Melton Corp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R341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494.00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494.00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Horner Co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R349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1548.00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1548.00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968217"/>
      </p:ext>
    </p:extLst>
  </p:cSld>
  <p:clrMapOvr>
    <a:masterClrMapping/>
  </p:clrMapOvr>
  <p:transition advTm="196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Posting to Ledgers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/>
          <a:srcRect l="2542" t="23551" r="60535" b="28175"/>
          <a:stretch/>
        </p:blipFill>
        <p:spPr bwMode="auto">
          <a:xfrm>
            <a:off x="533400" y="1676400"/>
            <a:ext cx="5333999" cy="426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989553"/>
      </p:ext>
    </p:extLst>
  </p:cSld>
  <p:clrMapOvr>
    <a:masterClrMapping/>
  </p:clrMapOvr>
  <p:transition advTm="1543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1499</Words>
  <Application>Microsoft Office PowerPoint</Application>
  <PresentationFormat>On-screen Show (4:3)</PresentationFormat>
  <Paragraphs>1707</Paragraphs>
  <Slides>22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Custom Design</vt:lpstr>
      <vt:lpstr>Work together 14-2</vt:lpstr>
      <vt:lpstr>Nov. 4. Wrote off Mellon Corp.'s past-due account as uncollectible, $494.00. M145.</vt:lpstr>
      <vt:lpstr>15. Wrote off Horne Co.'s past-due account as uncollectible, $1,548.00. M147.</vt:lpstr>
      <vt:lpstr>Dec. 8. Received cash in full payment of Mellon Corp.'s account, previously written off as uncollectible, $494.00. M158 and R341.</vt:lpstr>
      <vt:lpstr>Cash Receipt the payment</vt:lpstr>
      <vt:lpstr>14. Wrote off Fischer Industries' past-due account as uncollectible, $1,360.00. M161</vt:lpstr>
      <vt:lpstr>16. Received cash in full payment of Horne Co.'s account, previously written off as uncollectible, $1,548.00. M169 and R349.</vt:lpstr>
      <vt:lpstr>Cash receipt of payment</vt:lpstr>
      <vt:lpstr>Posting to Ledgers</vt:lpstr>
      <vt:lpstr>Post Reference in the General Journal</vt:lpstr>
      <vt:lpstr>Posting the next transaction to Ledgers</vt:lpstr>
      <vt:lpstr>Post Reference in the General Journal</vt:lpstr>
      <vt:lpstr>Posting the next transaction to Ledgers</vt:lpstr>
      <vt:lpstr>Post Reference in the General Journal</vt:lpstr>
      <vt:lpstr>Posting the next transaction to Ledgers</vt:lpstr>
      <vt:lpstr>Post Reference in the General Journal</vt:lpstr>
      <vt:lpstr>Posting the next transaction to Ledgers</vt:lpstr>
      <vt:lpstr>Post Reference in the General Journal</vt:lpstr>
      <vt:lpstr>Post from cash receipts</vt:lpstr>
      <vt:lpstr>Lesson 14-2 Audit Your Understanding</vt:lpstr>
      <vt:lpstr>Lesson 14-2 Audit Your Understanding</vt:lpstr>
      <vt:lpstr>Lesson 14-2 Audit Your Understanding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McLaughlin</dc:creator>
  <cp:lastModifiedBy>Matthew</cp:lastModifiedBy>
  <cp:revision>343</cp:revision>
  <dcterms:created xsi:type="dcterms:W3CDTF">2012-07-02T15:51:50Z</dcterms:created>
  <dcterms:modified xsi:type="dcterms:W3CDTF">2015-07-26T00:46:28Z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-748959103</vt:i4>
  </property>
  <property fmtid="{D5CDD505-2E9C-101B-9397-08002B2CF9AE}" pid="3" name="_NewReviewCycle">
    <vt:lpwstr/>
  </property>
  <property fmtid="{D5CDD505-2E9C-101B-9397-08002B2CF9AE}" pid="4" name="_EmailSubject">
    <vt:lpwstr>C21 PPT Sample Comments</vt:lpwstr>
  </property>
  <property fmtid="{D5CDD505-2E9C-101B-9397-08002B2CF9AE}" pid="5" name="_AuthorEmail">
    <vt:lpwstr>Diane.Bowdler@cengage.com</vt:lpwstr>
  </property>
  <property fmtid="{D5CDD505-2E9C-101B-9397-08002B2CF9AE}" pid="6" name="_AuthorEmailDisplayName">
    <vt:lpwstr>Bowdler, Diane</vt:lpwstr>
  </property>
</Properties>
</file>