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10"/>
  </p:notesMasterIdLst>
  <p:sldIdLst>
    <p:sldId id="347" r:id="rId2"/>
    <p:sldId id="355" r:id="rId3"/>
    <p:sldId id="372" r:id="rId4"/>
    <p:sldId id="365" r:id="rId5"/>
    <p:sldId id="356" r:id="rId6"/>
    <p:sldId id="374" r:id="rId7"/>
    <p:sldId id="357" r:id="rId8"/>
    <p:sldId id="35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 User" initials="CU" lastIdx="32" clrIdx="0"/>
  <p:cmAuthor id="1" name="McLaughlin" initials="C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AD6A0"/>
    <a:srgbClr val="B6D5AB"/>
    <a:srgbClr val="EA0000"/>
    <a:srgbClr val="77933C"/>
    <a:srgbClr val="FF3300"/>
    <a:srgbClr val="FF0000"/>
    <a:srgbClr val="CC0000"/>
    <a:srgbClr val="73BEF1"/>
    <a:srgbClr val="1376B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2" autoAdjust="0"/>
    <p:restoredTop sz="94686" autoAdjust="0"/>
  </p:normalViewPr>
  <p:slideViewPr>
    <p:cSldViewPr>
      <p:cViewPr varScale="1">
        <p:scale>
          <a:sx n="57" d="100"/>
          <a:sy n="57" d="100"/>
        </p:scale>
        <p:origin x="-16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02248-3E8E-4013-A492-EE2D20E1DA6B}" type="datetimeFigureOut">
              <a:rPr lang="en-US" smtClean="0"/>
              <a:pPr/>
              <a:t>7/25/2015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F03EE-1FBA-4CD6-A9B1-250AC4FFD3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9373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5438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62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962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396239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396239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535113"/>
            <a:ext cx="3962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174875"/>
            <a:ext cx="3962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Wave 6"/>
          <p:cNvSpPr/>
          <p:nvPr/>
        </p:nvSpPr>
        <p:spPr>
          <a:xfrm>
            <a:off x="0" y="6400800"/>
            <a:ext cx="9144000" cy="457200"/>
          </a:xfrm>
          <a:prstGeom prst="wave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6600"/>
                </a:solidFill>
              </a:rPr>
              <a:t>© 2014 Cengage Learning. All Rights Reserved.</a:t>
            </a:r>
            <a:endParaRPr lang="en-US" sz="1000" dirty="0">
              <a:solidFill>
                <a:srgbClr val="006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2320" y="6583680"/>
            <a:ext cx="1828800" cy="2743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325880"/>
            <a:ext cx="8686800" cy="0"/>
          </a:xfrm>
          <a:prstGeom prst="line">
            <a:avLst/>
          </a:prstGeom>
          <a:ln w="38100">
            <a:solidFill>
              <a:srgbClr val="AA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transition>
    <p:wipe dir="r"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0000"/>
        </a:buClr>
        <a:buFont typeface="Calibri" pitchFamily="34" charset="0"/>
        <a:buChar char="●"/>
        <a:defRPr lang="en-US" sz="3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●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4a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media" Target="../media/media4.m4a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microsoft.com/office/2007/relationships/media" Target="../media/media6.m4a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microsoft.com/office/2007/relationships/media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600200"/>
            <a:ext cx="91440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 smtClean="0"/>
              <a:t>Learning Objectives</a:t>
            </a:r>
            <a:endParaRPr lang="en-US" sz="2800" dirty="0"/>
          </a:p>
        </p:txBody>
      </p:sp>
      <p:sp>
        <p:nvSpPr>
          <p:cNvPr id="7" name="Wave 6"/>
          <p:cNvSpPr/>
          <p:nvPr/>
        </p:nvSpPr>
        <p:spPr>
          <a:xfrm>
            <a:off x="0" y="6400800"/>
            <a:ext cx="9144000" cy="457200"/>
          </a:xfrm>
          <a:prstGeom prst="wave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6600"/>
                </a:solidFill>
              </a:rPr>
              <a:t>© 2014 Cengage Learning. All Rights Reserved.</a:t>
            </a:r>
            <a:endParaRPr lang="en-US" sz="1000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1" y="2514600"/>
            <a:ext cx="6400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1200"/>
              </a:spcAft>
            </a:pPr>
            <a:r>
              <a:rPr lang="en-US" sz="2400" b="1" dirty="0" smtClean="0"/>
              <a:t>LO</a:t>
            </a:r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r>
              <a:rPr lang="en-US" sz="2400" dirty="0" smtClean="0"/>
              <a:t> 	Record the acceptance of a note receivable.</a:t>
            </a:r>
          </a:p>
          <a:p>
            <a:pPr marL="685800" indent="-685800">
              <a:spcAft>
                <a:spcPts val="1200"/>
              </a:spcAft>
            </a:pPr>
            <a:r>
              <a:rPr lang="en-US" sz="2400" b="1" dirty="0" smtClean="0"/>
              <a:t>LO</a:t>
            </a:r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r>
              <a:rPr lang="en-US" sz="2400" dirty="0" smtClean="0"/>
              <a:t> 	Account for the collection of a note receivable.</a:t>
            </a:r>
          </a:p>
          <a:p>
            <a:pPr marL="685800" indent="-685800">
              <a:spcAft>
                <a:spcPts val="1200"/>
              </a:spcAft>
            </a:pPr>
            <a:r>
              <a:rPr lang="en-US" sz="2400" b="1" dirty="0" smtClean="0"/>
              <a:t>LO</a:t>
            </a:r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r>
              <a:rPr lang="en-US" sz="2400" dirty="0" smtClean="0"/>
              <a:t> 	Account for a dishonored note receivable.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219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09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Understanding Promissory Notes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 written and signed promise to pay a sum of money at a specified time is called a </a:t>
            </a:r>
            <a:r>
              <a:rPr lang="en-US" sz="2400" b="1" dirty="0" smtClean="0">
                <a:solidFill>
                  <a:srgbClr val="0070C0"/>
                </a:solidFill>
              </a:rPr>
              <a:t>promissory note</a:t>
            </a:r>
            <a:r>
              <a:rPr lang="en-US" sz="2400" dirty="0" smtClean="0"/>
              <a:t>. </a:t>
            </a:r>
          </a:p>
          <a:p>
            <a:pPr lvl="1"/>
            <a:r>
              <a:rPr lang="en-US" sz="2000" dirty="0" smtClean="0"/>
              <a:t>A person or business to whom a liability is owed is called a </a:t>
            </a:r>
            <a:r>
              <a:rPr lang="en-US" sz="2000" i="1" dirty="0" smtClean="0">
                <a:solidFill>
                  <a:srgbClr val="0070C0"/>
                </a:solidFill>
              </a:rPr>
              <a:t>creditor</a:t>
            </a:r>
            <a:r>
              <a:rPr lang="en-US" sz="2000" dirty="0" smtClean="0"/>
              <a:t>.</a:t>
            </a:r>
          </a:p>
          <a:p>
            <a:r>
              <a:rPr lang="en-US" sz="2400" dirty="0" smtClean="0"/>
              <a:t>A promissory note signed by a business and given to a creditor is entered in the businesses books as a </a:t>
            </a:r>
            <a:r>
              <a:rPr lang="en-US" sz="2400" b="1" dirty="0" smtClean="0">
                <a:solidFill>
                  <a:srgbClr val="0070C0"/>
                </a:solidFill>
              </a:rPr>
              <a:t>note payable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A promissory note that a business accepts from a customer is entered in the business’s books as a </a:t>
            </a:r>
            <a:r>
              <a:rPr lang="en-US" sz="2400" b="1" dirty="0" smtClean="0">
                <a:solidFill>
                  <a:srgbClr val="0070C0"/>
                </a:solidFill>
              </a:rPr>
              <a:t>note receivable</a:t>
            </a:r>
            <a:r>
              <a:rPr lang="en-US" sz="2400" dirty="0" smtClean="0"/>
              <a:t>. </a:t>
            </a:r>
          </a:p>
          <a:p>
            <a:pPr lvl="1"/>
            <a:r>
              <a:rPr lang="en-US" sz="2000" dirty="0" smtClean="0"/>
              <a:t>Notes payable and notes receivable are frequently referred to simply as </a:t>
            </a:r>
            <a:r>
              <a:rPr lang="en-US" sz="2000" i="1" dirty="0" smtClean="0">
                <a:solidFill>
                  <a:srgbClr val="0070C0"/>
                </a:solidFill>
              </a:rPr>
              <a:t>notes</a:t>
            </a:r>
            <a:r>
              <a:rPr lang="en-US" sz="2000" dirty="0" smtClean="0"/>
              <a:t>.</a:t>
            </a:r>
          </a:p>
          <a:p>
            <a:r>
              <a:rPr lang="en-US" sz="2400" dirty="0"/>
              <a:t>The person or business that signs a note, and thus promises to make payment, is called the </a:t>
            </a:r>
            <a:r>
              <a:rPr lang="en-US" sz="2400" b="1" dirty="0">
                <a:solidFill>
                  <a:srgbClr val="0070C0"/>
                </a:solidFill>
              </a:rPr>
              <a:t>maker of a note</a:t>
            </a:r>
            <a:r>
              <a:rPr lang="en-US" sz="2400" dirty="0">
                <a:solidFill>
                  <a:srgbClr val="006600"/>
                </a:solidFill>
              </a:rPr>
              <a:t>. </a:t>
            </a:r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9" name="Group 12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0" name="Flowchart: Delay 9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14-3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617416" y="5943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Continued on the next slide.</a:t>
            </a:r>
            <a:endParaRPr lang="en-US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085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Understanding Promissory Notes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The person or business to whom the amount of a note is payable is called the </a:t>
            </a:r>
            <a:r>
              <a:rPr lang="en-US" sz="2400" b="1" dirty="0" smtClean="0">
                <a:solidFill>
                  <a:srgbClr val="0070C0"/>
                </a:solidFill>
              </a:rPr>
              <a:t>payee</a:t>
            </a:r>
            <a:r>
              <a:rPr lang="en-US" sz="2400" dirty="0" smtClean="0"/>
              <a:t>. </a:t>
            </a:r>
          </a:p>
          <a:p>
            <a:r>
              <a:rPr lang="en-US" sz="2400" dirty="0"/>
              <a:t>The original amount of a note, sometimes referred to as the </a:t>
            </a:r>
            <a:r>
              <a:rPr lang="en-US" sz="2400" i="1" dirty="0">
                <a:solidFill>
                  <a:srgbClr val="0070C0"/>
                </a:solidFill>
              </a:rPr>
              <a:t>face amount</a:t>
            </a:r>
            <a:r>
              <a:rPr lang="en-US" sz="2400" dirty="0"/>
              <a:t>, is called the </a:t>
            </a:r>
            <a:r>
              <a:rPr lang="en-US" sz="2400" b="1" dirty="0">
                <a:solidFill>
                  <a:srgbClr val="0070C0"/>
                </a:solidFill>
              </a:rPr>
              <a:t>principal</a:t>
            </a:r>
            <a:r>
              <a:rPr lang="en-US" sz="2400" dirty="0"/>
              <a:t>. </a:t>
            </a:r>
          </a:p>
          <a:p>
            <a:r>
              <a:rPr lang="en-US" sz="2400" dirty="0"/>
              <a:t>The percent of the principal that is due for the use of the funds secured by a note is called the </a:t>
            </a:r>
            <a:r>
              <a:rPr lang="en-US" sz="2400" b="1" dirty="0">
                <a:solidFill>
                  <a:srgbClr val="0070C0"/>
                </a:solidFill>
              </a:rPr>
              <a:t>interest rate</a:t>
            </a:r>
            <a:r>
              <a:rPr lang="en-US" sz="2400" dirty="0"/>
              <a:t>. </a:t>
            </a:r>
          </a:p>
          <a:p>
            <a:r>
              <a:rPr lang="en-US" sz="2400" dirty="0"/>
              <a:t>The date on which the principal of a note is due to be repaid is called the </a:t>
            </a:r>
            <a:r>
              <a:rPr lang="en-US" sz="2400" b="1" dirty="0">
                <a:solidFill>
                  <a:srgbClr val="0070C0"/>
                </a:solidFill>
              </a:rPr>
              <a:t>maturity date</a:t>
            </a:r>
            <a:r>
              <a:rPr lang="en-US" sz="2400" dirty="0"/>
              <a:t>. </a:t>
            </a:r>
          </a:p>
          <a:p>
            <a:r>
              <a:rPr lang="en-US" sz="2400" dirty="0"/>
              <a:t>The length of time from the signing date to the maturity date, usually expressed as the number of days, may be referred to as the </a:t>
            </a:r>
            <a:r>
              <a:rPr lang="en-US" sz="2400" b="1" dirty="0">
                <a:solidFill>
                  <a:srgbClr val="0070C0"/>
                </a:solidFill>
              </a:rPr>
              <a:t>time of a note</a:t>
            </a:r>
            <a:r>
              <a:rPr lang="en-US" sz="2400" dirty="0"/>
              <a:t>, or </a:t>
            </a:r>
            <a:r>
              <a:rPr lang="en-US" sz="2400" i="1" dirty="0">
                <a:solidFill>
                  <a:srgbClr val="0070C0"/>
                </a:solidFill>
              </a:rPr>
              <a:t>term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4" name="Group 12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0" name="Flowchart: Delay 9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14-3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232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Chapter 14_Page 4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2088796"/>
            <a:ext cx="6400800" cy="3601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Understanding Promissory Notes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4" name="Group 12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0" name="Flowchart: Delay 9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14-3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2400" y="5029200"/>
            <a:ext cx="2057400" cy="1143000"/>
            <a:chOff x="152400" y="5029200"/>
            <a:chExt cx="2057400" cy="1143000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1447800" y="5029200"/>
              <a:ext cx="762000" cy="9906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152400" y="5802868"/>
              <a:ext cx="191077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non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70C0"/>
                  </a:solidFill>
                </a:rPr>
                <a:t>Maker of the Note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324601" y="4181979"/>
            <a:ext cx="2503985" cy="646331"/>
            <a:chOff x="6324601" y="4181979"/>
            <a:chExt cx="2503985" cy="646331"/>
          </a:xfrm>
        </p:grpSpPr>
        <p:cxnSp>
          <p:nvCxnSpPr>
            <p:cNvPr id="36" name="Straight Arrow Connector 35"/>
            <p:cNvCxnSpPr>
              <a:stCxn id="15" idx="1"/>
            </p:cNvCxnSpPr>
            <p:nvPr/>
          </p:nvCxnSpPr>
          <p:spPr>
            <a:xfrm flipH="1" flipV="1">
              <a:off x="6324601" y="4343401"/>
              <a:ext cx="1447798" cy="161744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7772399" y="4181979"/>
              <a:ext cx="1056187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non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70C0"/>
                  </a:solidFill>
                </a:rPr>
                <a:t>Maturity </a:t>
              </a:r>
              <a:br>
                <a:rPr lang="en-US" dirty="0" smtClean="0">
                  <a:solidFill>
                    <a:srgbClr val="0070C0"/>
                  </a:solidFill>
                </a:rPr>
              </a:br>
              <a:r>
                <a:rPr lang="en-US" dirty="0" smtClean="0">
                  <a:solidFill>
                    <a:srgbClr val="0070C0"/>
                  </a:solidFill>
                </a:rPr>
                <a:t>Date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52400" y="4352365"/>
            <a:ext cx="3693460" cy="815767"/>
            <a:chOff x="152400" y="4352365"/>
            <a:chExt cx="3693460" cy="815767"/>
          </a:xfrm>
        </p:grpSpPr>
        <p:cxnSp>
          <p:nvCxnSpPr>
            <p:cNvPr id="34" name="Straight Arrow Connector 33"/>
            <p:cNvCxnSpPr/>
            <p:nvPr/>
          </p:nvCxnSpPr>
          <p:spPr>
            <a:xfrm flipV="1">
              <a:off x="645460" y="4352365"/>
              <a:ext cx="3200400" cy="5334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52400" y="4521801"/>
              <a:ext cx="961545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non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70C0"/>
                  </a:solidFill>
                </a:rPr>
                <a:t>Interest </a:t>
              </a:r>
              <a:br>
                <a:rPr lang="en-US" dirty="0" smtClean="0">
                  <a:solidFill>
                    <a:srgbClr val="0070C0"/>
                  </a:solidFill>
                </a:rPr>
              </a:br>
              <a:r>
                <a:rPr lang="en-US" dirty="0" smtClean="0">
                  <a:solidFill>
                    <a:srgbClr val="0070C0"/>
                  </a:solidFill>
                </a:rPr>
                <a:t>Rate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52400" y="3681800"/>
            <a:ext cx="1411940" cy="424035"/>
            <a:chOff x="152400" y="3681800"/>
            <a:chExt cx="1411940" cy="424035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1107140" y="3877235"/>
              <a:ext cx="457200" cy="2286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52400" y="3681800"/>
              <a:ext cx="99418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non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70C0"/>
                  </a:solidFill>
                </a:rPr>
                <a:t>Principal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52400" y="2564800"/>
            <a:ext cx="2667000" cy="1245200"/>
            <a:chOff x="152400" y="2564800"/>
            <a:chExt cx="2667000" cy="1245200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1066800" y="2819400"/>
              <a:ext cx="1752600" cy="9906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152400" y="2564800"/>
              <a:ext cx="1012521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non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70C0"/>
                  </a:solidFill>
                </a:rPr>
                <a:t>Time of </a:t>
              </a:r>
              <a:br>
                <a:rPr lang="en-US" dirty="0" smtClean="0">
                  <a:solidFill>
                    <a:srgbClr val="0070C0"/>
                  </a:solidFill>
                </a:rPr>
              </a:br>
              <a:r>
                <a:rPr lang="en-US" dirty="0" smtClean="0">
                  <a:solidFill>
                    <a:srgbClr val="0070C0"/>
                  </a:solidFill>
                </a:rPr>
                <a:t>the Note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52400" y="1600200"/>
            <a:ext cx="3026854" cy="990600"/>
            <a:chOff x="152400" y="1600200"/>
            <a:chExt cx="3026854" cy="990600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685800" y="1828800"/>
              <a:ext cx="1676400" cy="7620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52400" y="1600200"/>
              <a:ext cx="302685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none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70C0"/>
                  </a:solidFill>
                </a:rPr>
                <a:t>Number Assigned to the Note 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657088" y="2953389"/>
            <a:ext cx="3171498" cy="704211"/>
            <a:chOff x="5657088" y="2953389"/>
            <a:chExt cx="3171498" cy="704211"/>
          </a:xfrm>
        </p:grpSpPr>
        <p:cxnSp>
          <p:nvCxnSpPr>
            <p:cNvPr id="40" name="Straight Arrow Connector 39"/>
            <p:cNvCxnSpPr/>
            <p:nvPr/>
          </p:nvCxnSpPr>
          <p:spPr>
            <a:xfrm flipH="1">
              <a:off x="5657088" y="3124200"/>
              <a:ext cx="2514601" cy="5334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8091718" y="2953389"/>
              <a:ext cx="73686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Payee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172200" y="1600200"/>
            <a:ext cx="2656386" cy="914400"/>
            <a:chOff x="6172200" y="1600200"/>
            <a:chExt cx="2656386" cy="914400"/>
          </a:xfrm>
        </p:grpSpPr>
        <p:cxnSp>
          <p:nvCxnSpPr>
            <p:cNvPr id="28" name="Straight Arrow Connector 27"/>
            <p:cNvCxnSpPr/>
            <p:nvPr/>
          </p:nvCxnSpPr>
          <p:spPr>
            <a:xfrm flipH="1">
              <a:off x="6172200" y="1752600"/>
              <a:ext cx="609600" cy="7620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6442099" y="1600200"/>
              <a:ext cx="238648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Date the Note Is Signed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103763" y="4953000"/>
            <a:ext cx="1077837" cy="1219200"/>
            <a:chOff x="4103763" y="4953000"/>
            <a:chExt cx="1077837" cy="1219200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4419600" y="4953000"/>
              <a:ext cx="762000" cy="9906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4103763" y="5802868"/>
              <a:ext cx="936475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Witness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205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2712719" y="5182814"/>
            <a:ext cx="3718561" cy="1032153"/>
            <a:chOff x="2712719" y="5026223"/>
            <a:chExt cx="3718561" cy="1032153"/>
          </a:xfrm>
        </p:grpSpPr>
        <p:sp>
          <p:nvSpPr>
            <p:cNvPr id="64" name="Rectangle 63"/>
            <p:cNvSpPr/>
            <p:nvPr/>
          </p:nvSpPr>
          <p:spPr>
            <a:xfrm>
              <a:off x="4572000" y="5504330"/>
              <a:ext cx="185928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371600" algn="dec"/>
                </a:tabLst>
              </a:pPr>
              <a:r>
                <a:rPr lang="en-US" sz="1400" i="1" dirty="0" smtClean="0"/>
                <a:t>Mar. 18 	</a:t>
              </a:r>
              <a:r>
                <a:rPr lang="en-US" sz="1400" dirty="0" smtClean="0"/>
                <a:t>2,578.35</a:t>
              </a:r>
            </a:p>
          </p:txBody>
        </p:sp>
        <p:grpSp>
          <p:nvGrpSpPr>
            <p:cNvPr id="65" name="Group 53"/>
            <p:cNvGrpSpPr/>
            <p:nvPr/>
          </p:nvGrpSpPr>
          <p:grpSpPr>
            <a:xfrm>
              <a:off x="2712719" y="5026223"/>
              <a:ext cx="3688081" cy="1032153"/>
              <a:chOff x="2712719" y="5026223"/>
              <a:chExt cx="3688081" cy="1032153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3316940" y="5026223"/>
                <a:ext cx="25146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400" dirty="0" smtClean="0">
                    <a:solidFill>
                      <a:srgbClr val="FF0000"/>
                    </a:solidFill>
                  </a:rPr>
                  <a:t>ACCOUNTS RECEIVABLE LEDGER</a:t>
                </a:r>
              </a:p>
            </p:txBody>
          </p:sp>
          <p:grpSp>
            <p:nvGrpSpPr>
              <p:cNvPr id="67" name="Group 52"/>
              <p:cNvGrpSpPr/>
              <p:nvPr/>
            </p:nvGrpSpPr>
            <p:grpSpPr>
              <a:xfrm>
                <a:off x="2712719" y="5254823"/>
                <a:ext cx="3688081" cy="803553"/>
                <a:chOff x="2712719" y="5254823"/>
                <a:chExt cx="3688081" cy="803553"/>
              </a:xfrm>
            </p:grpSpPr>
            <p:grpSp>
              <p:nvGrpSpPr>
                <p:cNvPr id="68" name="Group 55"/>
                <p:cNvGrpSpPr/>
                <p:nvPr/>
              </p:nvGrpSpPr>
              <p:grpSpPr>
                <a:xfrm>
                  <a:off x="2743200" y="5254823"/>
                  <a:ext cx="3657600" cy="803553"/>
                  <a:chOff x="5755849" y="2764393"/>
                  <a:chExt cx="3657600" cy="803553"/>
                </a:xfrm>
              </p:grpSpPr>
              <p:sp>
                <p:nvSpPr>
                  <p:cNvPr id="70" name="Rectangle 69"/>
                  <p:cNvSpPr/>
                  <p:nvPr/>
                </p:nvSpPr>
                <p:spPr>
                  <a:xfrm>
                    <a:off x="6136849" y="2764393"/>
                    <a:ext cx="2871269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Skinner College</a:t>
                    </a:r>
                  </a:p>
                </p:txBody>
              </p:sp>
              <p:cxnSp>
                <p:nvCxnSpPr>
                  <p:cNvPr id="71" name="Straight Connector 70"/>
                  <p:cNvCxnSpPr/>
                  <p:nvPr/>
                </p:nvCxnSpPr>
                <p:spPr>
                  <a:xfrm flipH="1">
                    <a:off x="5755849" y="3019306"/>
                    <a:ext cx="36576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>
                    <a:off x="7584649" y="3019306"/>
                    <a:ext cx="0" cy="5486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9" name="Rectangle 68"/>
                <p:cNvSpPr/>
                <p:nvPr/>
              </p:nvSpPr>
              <p:spPr>
                <a:xfrm>
                  <a:off x="2712719" y="5505545"/>
                  <a:ext cx="1859281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1371600" algn="dec"/>
                    </a:tabLst>
                  </a:pPr>
                  <a:r>
                    <a:rPr lang="en-US" sz="1400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Bal.	2,578.35</a:t>
                  </a:r>
                </a:p>
                <a:p>
                  <a:pPr>
                    <a:tabLst>
                      <a:tab pos="1371600" algn="dec"/>
                    </a:tabLst>
                  </a:pPr>
                  <a:r>
                    <a:rPr lang="en-US" sz="1400" i="1" dirty="0" smtClean="0"/>
                    <a:t>(New Bal.	0.00)</a:t>
                  </a:r>
                </a:p>
              </p:txBody>
            </p:sp>
          </p:grpSp>
        </p:grpSp>
      </p:grpSp>
      <p:grpSp>
        <p:nvGrpSpPr>
          <p:cNvPr id="55" name="Group 54"/>
          <p:cNvGrpSpPr/>
          <p:nvPr/>
        </p:nvGrpSpPr>
        <p:grpSpPr>
          <a:xfrm>
            <a:off x="2743200" y="4039814"/>
            <a:ext cx="3688080" cy="817900"/>
            <a:chOff x="2743200" y="3883223"/>
            <a:chExt cx="3688080" cy="817900"/>
          </a:xfrm>
        </p:grpSpPr>
        <p:grpSp>
          <p:nvGrpSpPr>
            <p:cNvPr id="56" name="Group 23"/>
            <p:cNvGrpSpPr/>
            <p:nvPr/>
          </p:nvGrpSpPr>
          <p:grpSpPr>
            <a:xfrm>
              <a:off x="2743200" y="3883223"/>
              <a:ext cx="3657602" cy="817900"/>
              <a:chOff x="5672999" y="2750046"/>
              <a:chExt cx="3396465" cy="817900"/>
            </a:xfrm>
          </p:grpSpPr>
          <p:grpSp>
            <p:nvGrpSpPr>
              <p:cNvPr id="58" name="Group 55"/>
              <p:cNvGrpSpPr/>
              <p:nvPr/>
            </p:nvGrpSpPr>
            <p:grpSpPr>
              <a:xfrm>
                <a:off x="5673000" y="2750046"/>
                <a:ext cx="3396464" cy="817900"/>
                <a:chOff x="5673000" y="2750046"/>
                <a:chExt cx="3396464" cy="817900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5915155" y="2750046"/>
                  <a:ext cx="2871269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 smtClean="0"/>
                    <a:t>Accounts Receivable</a:t>
                  </a:r>
                </a:p>
              </p:txBody>
            </p:sp>
            <p:cxnSp>
              <p:nvCxnSpPr>
                <p:cNvPr id="61" name="Straight Connector 60"/>
                <p:cNvCxnSpPr/>
                <p:nvPr/>
              </p:nvCxnSpPr>
              <p:spPr>
                <a:xfrm flipH="1">
                  <a:off x="5673000" y="3019306"/>
                  <a:ext cx="339646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7364374" y="3019306"/>
                  <a:ext cx="0" cy="5486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Rectangle 58"/>
              <p:cNvSpPr/>
              <p:nvPr/>
            </p:nvSpPr>
            <p:spPr>
              <a:xfrm>
                <a:off x="5672999" y="3019306"/>
                <a:ext cx="17265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1371600" algn="dec"/>
                  </a:tabLst>
                </a:pPr>
                <a:r>
                  <a:rPr lang="en-US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Bal. 	20,486.25</a:t>
                </a:r>
              </a:p>
              <a:p>
                <a:pPr>
                  <a:tabLst>
                    <a:tab pos="1371600" algn="dec"/>
                  </a:tabLst>
                </a:pPr>
                <a:r>
                  <a:rPr lang="en-US" sz="1400" i="1" dirty="0" smtClean="0"/>
                  <a:t>(New Bal.	17,907.90)</a:t>
                </a:r>
                <a:endParaRPr lang="en-US" sz="1400" dirty="0" smtClean="0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4572000" y="4150660"/>
              <a:ext cx="185928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371600" algn="dec"/>
                </a:tabLst>
              </a:pPr>
              <a:r>
                <a:rPr lang="en-US" sz="1400" dirty="0" smtClean="0"/>
                <a:t>Mar. 18	2,578.35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743200" y="2707051"/>
            <a:ext cx="3657600" cy="1098210"/>
            <a:chOff x="2743200" y="2550460"/>
            <a:chExt cx="3657600" cy="1098210"/>
          </a:xfrm>
        </p:grpSpPr>
        <p:grpSp>
          <p:nvGrpSpPr>
            <p:cNvPr id="46" name="Group 49"/>
            <p:cNvGrpSpPr/>
            <p:nvPr/>
          </p:nvGrpSpPr>
          <p:grpSpPr>
            <a:xfrm>
              <a:off x="2743200" y="2550460"/>
              <a:ext cx="3657600" cy="1098210"/>
              <a:chOff x="2743200" y="2550460"/>
              <a:chExt cx="3657600" cy="1098210"/>
            </a:xfrm>
          </p:grpSpPr>
          <p:grpSp>
            <p:nvGrpSpPr>
              <p:cNvPr id="48" name="Group 17"/>
              <p:cNvGrpSpPr/>
              <p:nvPr/>
            </p:nvGrpSpPr>
            <p:grpSpPr>
              <a:xfrm>
                <a:off x="2743200" y="2816423"/>
                <a:ext cx="3657600" cy="832247"/>
                <a:chOff x="5681705" y="1745099"/>
                <a:chExt cx="3657600" cy="832247"/>
              </a:xfrm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5681705" y="2025134"/>
                  <a:ext cx="1859280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1371600" algn="dec"/>
                    </a:tabLst>
                  </a:pPr>
                  <a:r>
                    <a:rPr lang="en-US" sz="1400" dirty="0" smtClean="0"/>
                    <a:t>Mar. 18	2,578.35</a:t>
                  </a:r>
                </a:p>
              </p:txBody>
            </p:sp>
            <p:grpSp>
              <p:nvGrpSpPr>
                <p:cNvPr id="51" name="Group 53"/>
                <p:cNvGrpSpPr/>
                <p:nvPr/>
              </p:nvGrpSpPr>
              <p:grpSpPr>
                <a:xfrm>
                  <a:off x="5681705" y="1745099"/>
                  <a:ext cx="3657600" cy="832247"/>
                  <a:chOff x="5681705" y="1745099"/>
                  <a:chExt cx="3657600" cy="832247"/>
                </a:xfrm>
              </p:grpSpPr>
              <p:sp>
                <p:nvSpPr>
                  <p:cNvPr id="52" name="Rectangle 51"/>
                  <p:cNvSpPr/>
                  <p:nvPr/>
                </p:nvSpPr>
                <p:spPr>
                  <a:xfrm>
                    <a:off x="6087036" y="1745099"/>
                    <a:ext cx="2871269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Notes Receivable</a:t>
                    </a:r>
                  </a:p>
                  <a:p>
                    <a:pPr algn="ctr"/>
                    <a:r>
                      <a:rPr lang="en-US" sz="1400" dirty="0" smtClean="0"/>
                      <a:t> </a:t>
                    </a:r>
                  </a:p>
                </p:txBody>
              </p:sp>
              <p:cxnSp>
                <p:nvCxnSpPr>
                  <p:cNvPr id="53" name="Straight Connector 52"/>
                  <p:cNvCxnSpPr/>
                  <p:nvPr/>
                </p:nvCxnSpPr>
                <p:spPr>
                  <a:xfrm flipH="1">
                    <a:off x="5681705" y="2028706"/>
                    <a:ext cx="36576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7512034" y="2028706"/>
                    <a:ext cx="0" cy="5486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9" name="Rectangle 48"/>
              <p:cNvSpPr/>
              <p:nvPr/>
            </p:nvSpPr>
            <p:spPr>
              <a:xfrm>
                <a:off x="3818965" y="2550460"/>
                <a:ext cx="148149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1400" dirty="0" smtClean="0">
                    <a:solidFill>
                      <a:srgbClr val="FF0000"/>
                    </a:solidFill>
                  </a:rPr>
                  <a:t>GENERAL LEDGER</a:t>
                </a: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4581356" y="3101790"/>
              <a:ext cx="181944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371600" algn="dec"/>
                </a:tabLst>
              </a:pPr>
              <a:endParaRPr lang="en-US" sz="1400" dirty="0" smtClean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Accepting a Note Receivable from a Customer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600200"/>
            <a:ext cx="7772400" cy="70788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000" dirty="0" smtClean="0"/>
              <a:t>March 18. Accepted a 90-day, 8% note from Skinner College for an extension of time on its account, $2,578.35. Note Receivable No. 6.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LO6</a:t>
            </a:r>
            <a:endParaRPr lang="en-US" dirty="0"/>
          </a:p>
        </p:txBody>
      </p:sp>
      <p:grpSp>
        <p:nvGrpSpPr>
          <p:cNvPr id="11" name="Group 12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2" name="Flowchart: Delay 11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14-3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Down Arrow 41"/>
          <p:cNvSpPr/>
          <p:nvPr/>
        </p:nvSpPr>
        <p:spPr>
          <a:xfrm flipV="1">
            <a:off x="3459480" y="3322320"/>
            <a:ext cx="274320" cy="182880"/>
          </a:xfrm>
          <a:prstGeom prst="down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Down Arrow 42"/>
          <p:cNvSpPr/>
          <p:nvPr/>
        </p:nvSpPr>
        <p:spPr>
          <a:xfrm>
            <a:off x="5342965" y="4361330"/>
            <a:ext cx="274320" cy="182880"/>
          </a:xfrm>
          <a:prstGeom prst="down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Down Arrow 43"/>
          <p:cNvSpPr/>
          <p:nvPr/>
        </p:nvSpPr>
        <p:spPr>
          <a:xfrm>
            <a:off x="5337585" y="5715000"/>
            <a:ext cx="274320" cy="182880"/>
          </a:xfrm>
          <a:prstGeom prst="down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182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pter 14_Page 426.jpg"/>
          <p:cNvPicPr>
            <a:picLocks noChangeAspect="1"/>
          </p:cNvPicPr>
          <p:nvPr/>
        </p:nvPicPr>
        <p:blipFill>
          <a:blip r:embed="rId4" cstate="print"/>
          <a:srcRect b="15810"/>
          <a:stretch>
            <a:fillRect/>
          </a:stretch>
        </p:blipFill>
        <p:spPr>
          <a:xfrm>
            <a:off x="457200" y="3470950"/>
            <a:ext cx="8229600" cy="1786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Accepting a Note Receivable from a Customer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600200"/>
            <a:ext cx="7772400" cy="70788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000" dirty="0" smtClean="0"/>
              <a:t>March 18. Accepted a 90-day, 8% note from Skinner College for an extension of time on its account, $2,578.35. Note Receivable No. 6.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LO6</a:t>
            </a:r>
            <a:endParaRPr lang="en-US" dirty="0"/>
          </a:p>
        </p:txBody>
      </p:sp>
      <p:grpSp>
        <p:nvGrpSpPr>
          <p:cNvPr id="4" name="Group 12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2" name="Flowchart: Delay 11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14-3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78425" y="5181600"/>
            <a:ext cx="2317375" cy="1111625"/>
            <a:chOff x="1066800" y="2354106"/>
            <a:chExt cx="2317375" cy="1111625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1249680" y="2354106"/>
              <a:ext cx="895" cy="64627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7"/>
            <p:cNvSpPr>
              <a:spLocks noChangeArrowheads="1"/>
            </p:cNvSpPr>
            <p:nvPr/>
          </p:nvSpPr>
          <p:spPr bwMode="auto">
            <a:xfrm>
              <a:off x="1066800" y="2821186"/>
              <a:ext cx="365760" cy="365760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dirty="0" smtClean="0"/>
                <a:t>5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47800" y="2819400"/>
              <a:ext cx="1936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Account Title and </a:t>
              </a:r>
              <a:br>
                <a:rPr lang="en-US" dirty="0" smtClean="0">
                  <a:solidFill>
                    <a:srgbClr val="0070C0"/>
                  </a:solidFill>
                </a:rPr>
              </a:br>
              <a:r>
                <a:rPr lang="en-US" dirty="0" smtClean="0">
                  <a:solidFill>
                    <a:srgbClr val="0070C0"/>
                  </a:solidFill>
                </a:rPr>
                <a:t>Customer Name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52400" y="4876800"/>
            <a:ext cx="1143000" cy="1131332"/>
            <a:chOff x="457200" y="2297668"/>
            <a:chExt cx="1143000" cy="1131332"/>
          </a:xfrm>
        </p:grpSpPr>
        <p:cxnSp>
          <p:nvCxnSpPr>
            <p:cNvPr id="56" name="Straight Arrow Connector 55"/>
            <p:cNvCxnSpPr/>
            <p:nvPr/>
          </p:nvCxnSpPr>
          <p:spPr>
            <a:xfrm flipV="1">
              <a:off x="1219200" y="2297668"/>
              <a:ext cx="381000" cy="9906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7"/>
            <p:cNvSpPr>
              <a:spLocks noChangeArrowheads="1"/>
            </p:cNvSpPr>
            <p:nvPr/>
          </p:nvSpPr>
          <p:spPr bwMode="auto">
            <a:xfrm>
              <a:off x="1066800" y="3059668"/>
              <a:ext cx="365760" cy="365760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dirty="0" smtClean="0"/>
                <a:t>1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57200" y="3059668"/>
              <a:ext cx="625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Date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410200" y="5029200"/>
            <a:ext cx="1447800" cy="1264025"/>
            <a:chOff x="-15240" y="2201706"/>
            <a:chExt cx="1447800" cy="1264025"/>
          </a:xfrm>
        </p:grpSpPr>
        <p:cxnSp>
          <p:nvCxnSpPr>
            <p:cNvPr id="67" name="Straight Arrow Connector 66"/>
            <p:cNvCxnSpPr/>
            <p:nvPr/>
          </p:nvCxnSpPr>
          <p:spPr>
            <a:xfrm flipH="1" flipV="1">
              <a:off x="518160" y="2201706"/>
              <a:ext cx="727935" cy="770094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7"/>
            <p:cNvSpPr>
              <a:spLocks noChangeArrowheads="1"/>
            </p:cNvSpPr>
            <p:nvPr/>
          </p:nvSpPr>
          <p:spPr bwMode="auto">
            <a:xfrm>
              <a:off x="1066800" y="2821186"/>
              <a:ext cx="365760" cy="365760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dirty="0" smtClean="0"/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-15240" y="2819400"/>
              <a:ext cx="128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Diagonal Line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858000" y="2892026"/>
            <a:ext cx="1981200" cy="1835112"/>
            <a:chOff x="3657600" y="2819400"/>
            <a:chExt cx="1981200" cy="1835112"/>
          </a:xfrm>
        </p:grpSpPr>
        <p:cxnSp>
          <p:nvCxnSpPr>
            <p:cNvPr id="75" name="Straight Arrow Connector 74"/>
            <p:cNvCxnSpPr/>
            <p:nvPr/>
          </p:nvCxnSpPr>
          <p:spPr>
            <a:xfrm flipH="1">
              <a:off x="3733800" y="2975374"/>
              <a:ext cx="91440" cy="1679138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"/>
            <p:cNvSpPr>
              <a:spLocks noChangeArrowheads="1"/>
            </p:cNvSpPr>
            <p:nvPr/>
          </p:nvSpPr>
          <p:spPr bwMode="auto">
            <a:xfrm>
              <a:off x="3657600" y="2821186"/>
              <a:ext cx="365760" cy="365760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dirty="0" smtClean="0"/>
                <a:t>4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038600" y="2819400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Debit </a:t>
              </a:r>
              <a:br>
                <a:rPr lang="en-US" dirty="0" smtClean="0">
                  <a:solidFill>
                    <a:srgbClr val="0070C0"/>
                  </a:solidFill>
                </a:rPr>
              </a:br>
              <a:r>
                <a:rPr lang="en-US" dirty="0" smtClean="0">
                  <a:solidFill>
                    <a:srgbClr val="0070C0"/>
                  </a:solidFill>
                </a:rPr>
                <a:t>Amount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524000" y="2892026"/>
            <a:ext cx="3733801" cy="1800226"/>
            <a:chOff x="729615" y="2514600"/>
            <a:chExt cx="3733801" cy="1800226"/>
          </a:xfrm>
        </p:grpSpPr>
        <p:cxnSp>
          <p:nvCxnSpPr>
            <p:cNvPr id="79" name="Straight Arrow Connector 78"/>
            <p:cNvCxnSpPr/>
            <p:nvPr/>
          </p:nvCxnSpPr>
          <p:spPr>
            <a:xfrm>
              <a:off x="931321" y="2668906"/>
              <a:ext cx="0" cy="164592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"/>
            <p:cNvSpPr>
              <a:spLocks noChangeArrowheads="1"/>
            </p:cNvSpPr>
            <p:nvPr/>
          </p:nvSpPr>
          <p:spPr bwMode="auto">
            <a:xfrm>
              <a:off x="729615" y="2514600"/>
              <a:ext cx="365760" cy="365760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dirty="0" smtClean="0"/>
                <a:t>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66800" y="2514600"/>
              <a:ext cx="339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Account Title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543800" y="5178026"/>
            <a:ext cx="1295400" cy="1115199"/>
            <a:chOff x="2606040" y="2350532"/>
            <a:chExt cx="1295400" cy="1115199"/>
          </a:xfrm>
        </p:grpSpPr>
        <p:cxnSp>
          <p:nvCxnSpPr>
            <p:cNvPr id="83" name="Straight Arrow Connector 82"/>
            <p:cNvCxnSpPr/>
            <p:nvPr/>
          </p:nvCxnSpPr>
          <p:spPr>
            <a:xfrm flipV="1">
              <a:off x="2758440" y="2350532"/>
              <a:ext cx="0" cy="6858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7"/>
            <p:cNvSpPr>
              <a:spLocks noChangeArrowheads="1"/>
            </p:cNvSpPr>
            <p:nvPr/>
          </p:nvSpPr>
          <p:spPr bwMode="auto">
            <a:xfrm>
              <a:off x="2606040" y="2821186"/>
              <a:ext cx="365760" cy="365760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dirty="0" smtClean="0"/>
                <a:t>7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910840" y="2819400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Credit </a:t>
              </a:r>
              <a:br>
                <a:rPr lang="en-US" dirty="0" smtClean="0">
                  <a:solidFill>
                    <a:srgbClr val="0070C0"/>
                  </a:solidFill>
                </a:rPr>
              </a:br>
              <a:r>
                <a:rPr lang="en-US" dirty="0" smtClean="0">
                  <a:solidFill>
                    <a:srgbClr val="0070C0"/>
                  </a:solidFill>
                </a:rPr>
                <a:t>Amount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038600" y="2898303"/>
            <a:ext cx="2743200" cy="1826097"/>
            <a:chOff x="838200" y="2514600"/>
            <a:chExt cx="2743200" cy="1826097"/>
          </a:xfrm>
        </p:grpSpPr>
        <p:cxnSp>
          <p:nvCxnSpPr>
            <p:cNvPr id="87" name="Straight Arrow Connector 86"/>
            <p:cNvCxnSpPr/>
            <p:nvPr/>
          </p:nvCxnSpPr>
          <p:spPr>
            <a:xfrm flipH="1">
              <a:off x="2209800" y="2743200"/>
              <a:ext cx="577215" cy="1597497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7"/>
            <p:cNvSpPr>
              <a:spLocks noChangeArrowheads="1"/>
            </p:cNvSpPr>
            <p:nvPr/>
          </p:nvSpPr>
          <p:spPr bwMode="auto">
            <a:xfrm>
              <a:off x="2590800" y="2514600"/>
              <a:ext cx="365760" cy="365760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dirty="0" smtClean="0"/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38200" y="2514600"/>
              <a:ext cx="274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Note Receivable</a:t>
              </a:r>
              <a:br>
                <a:rPr lang="en-US" dirty="0" smtClean="0">
                  <a:solidFill>
                    <a:srgbClr val="0070C0"/>
                  </a:solidFill>
                </a:rPr>
              </a:br>
              <a:r>
                <a:rPr lang="en-US" dirty="0" smtClean="0">
                  <a:solidFill>
                    <a:srgbClr val="0070C0"/>
                  </a:solidFill>
                </a:rPr>
                <a:t>Number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37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914400" y="5181600"/>
            <a:ext cx="6553200" cy="91440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35000">
                <a:schemeClr val="accent3">
                  <a:tint val="44500"/>
                  <a:satMod val="160000"/>
                </a:schemeClr>
              </a:gs>
              <a:gs pos="77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14400" y="2514600"/>
            <a:ext cx="6553200" cy="129540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35000">
                <a:schemeClr val="accent3">
                  <a:tint val="44500"/>
                  <a:satMod val="160000"/>
                </a:schemeClr>
              </a:gs>
              <a:gs pos="77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143000" y="2514600"/>
          <a:ext cx="6858000" cy="9220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71600"/>
                <a:gridCol w="457200"/>
                <a:gridCol w="1371600"/>
                <a:gridCol w="457200"/>
                <a:gridCol w="1371600"/>
                <a:gridCol w="457200"/>
                <a:gridCol w="1371600"/>
              </a:tblGrid>
              <a:tr h="830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0070C0"/>
                          </a:solidFill>
                        </a:rPr>
                        <a:t>Principal 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  <a:t>×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  <a:t>Annual</a:t>
                      </a:r>
                      <a:b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  <a:t>Interest</a:t>
                      </a:r>
                      <a:b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  <a:t>Rate 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  <a:t>×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  <a:t>Time</a:t>
                      </a:r>
                      <a:b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  <a:t>as Fraction</a:t>
                      </a:r>
                      <a:b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  <a:t>of a Year </a:t>
                      </a:r>
                      <a:endParaRPr lang="en-US" sz="2000" b="1" i="0" u="none" strike="noStrike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  <a:t>=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  <a:t>Interest</a:t>
                      </a:r>
                      <a:b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  <a:t>for Fraction</a:t>
                      </a:r>
                      <a:b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  <a:t>of Year 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 on Promissory Notes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 amount paid for the use of money for a period </a:t>
            </a:r>
            <a:r>
              <a:rPr lang="en-US" sz="2400" dirty="0" smtClean="0"/>
              <a:t>of time </a:t>
            </a:r>
            <a:r>
              <a:rPr lang="en-US" sz="2400" dirty="0"/>
              <a:t>is called </a:t>
            </a:r>
            <a:r>
              <a:rPr lang="en-US" sz="2400" i="1" dirty="0" smtClean="0">
                <a:solidFill>
                  <a:srgbClr val="0070C0"/>
                </a:solidFill>
              </a:rPr>
              <a:t>interest</a:t>
            </a:r>
            <a:r>
              <a:rPr lang="en-US" sz="2400" i="1" dirty="0" smtClean="0"/>
              <a:t>.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LO7</a:t>
            </a:r>
            <a:endParaRPr lang="en-US" dirty="0"/>
          </a:p>
        </p:txBody>
      </p:sp>
      <p:grpSp>
        <p:nvGrpSpPr>
          <p:cNvPr id="6" name="Group 12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7" name="Flowchart: Delay 6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14-3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143000" y="3429000"/>
          <a:ext cx="6858000" cy="3124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71600"/>
                <a:gridCol w="457200"/>
                <a:gridCol w="1371600"/>
                <a:gridCol w="457200"/>
                <a:gridCol w="1371600"/>
                <a:gridCol w="457200"/>
                <a:gridCol w="1371600"/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/>
                        <a:t>$2,578.35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/>
                        <a:t>×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/>
                        <a:t>×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/>
                        <a:t>90/360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/>
                        <a:t>=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$51.57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11" name="Content Placeholder 3"/>
          <p:cNvSpPr txBox="1">
            <a:spLocks/>
          </p:cNvSpPr>
          <p:nvPr/>
        </p:nvSpPr>
        <p:spPr>
          <a:xfrm>
            <a:off x="457200" y="4191000"/>
            <a:ext cx="8229600" cy="112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itchFamily="34" charset="0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amount that is due on the maturity date of a note is called the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maturity value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828800" y="5752200"/>
          <a:ext cx="5486400" cy="3124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97280"/>
                <a:gridCol w="1097280"/>
                <a:gridCol w="1097280"/>
                <a:gridCol w="1097280"/>
                <a:gridCol w="1097280"/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/>
                        <a:t>$</a:t>
                      </a:r>
                      <a:r>
                        <a:rPr lang="fr-FR" sz="2000" u="none" strike="noStrike" dirty="0" smtClean="0"/>
                        <a:t>2,578.35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 smtClean="0"/>
                        <a:t>+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 </a:t>
                      </a:r>
                      <a:r>
                        <a:rPr lang="fr-FR" sz="2000" u="none" strike="noStrike" dirty="0" smtClean="0"/>
                        <a:t>$51.57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 smtClean="0"/>
                        <a:t>=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u="none" strike="noStrike" dirty="0" smtClean="0"/>
                        <a:t>$2,629.92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828800" y="5150220"/>
          <a:ext cx="5486400" cy="6172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97280"/>
                <a:gridCol w="1097280"/>
                <a:gridCol w="1097280"/>
                <a:gridCol w="1097280"/>
                <a:gridCol w="1097280"/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0070C0"/>
                          </a:solidFill>
                        </a:rPr>
                        <a:t>Principal 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  <a:t>+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  <a:t>Interest 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rgbClr val="0070C0"/>
                          </a:solidFill>
                        </a:rPr>
                        <a:t>=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0070C0"/>
                          </a:solidFill>
                        </a:rPr>
                        <a:t>Maturity Value 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406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 animBg="1"/>
      <p:bldP spid="15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Maturity Date of Promissory Notes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LO7</a:t>
            </a:r>
            <a:endParaRPr lang="en-US" dirty="0"/>
          </a:p>
        </p:txBody>
      </p:sp>
      <p:grpSp>
        <p:nvGrpSpPr>
          <p:cNvPr id="7" name="Group 12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8" name="Flowchart: Delay 7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10012" y="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14-3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46095" y="2514600"/>
          <a:ext cx="6629400" cy="219456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209800"/>
                <a:gridCol w="2209800"/>
                <a:gridCol w="2209800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Days from the Month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Days Remaining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latin typeface="Times New Roman" pitchFamily="18" charset="0"/>
                          <a:cs typeface="Times New Roman" pitchFamily="18" charset="0"/>
                        </a:rPr>
                        <a:t>Term of the Note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March 18–March 31 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April 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May 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en-US" sz="1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June 1–June 16 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990600" y="1600200"/>
            <a:ext cx="3429000" cy="1828800"/>
            <a:chOff x="-1175384" y="2362200"/>
            <a:chExt cx="3429000" cy="1828800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931321" y="2668906"/>
              <a:ext cx="1322295" cy="1522094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729615" y="2514600"/>
              <a:ext cx="365760" cy="365760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dirty="0" smtClean="0"/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175384" y="2362200"/>
              <a:ext cx="2177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70C0"/>
                  </a:solidFill>
                </a:rPr>
                <a:t>Number of days of the first month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05400" y="1600200"/>
            <a:ext cx="2558416" cy="2133600"/>
            <a:chOff x="729615" y="2362200"/>
            <a:chExt cx="2558416" cy="2133600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931321" y="2668906"/>
              <a:ext cx="1322294" cy="1826894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7"/>
            <p:cNvSpPr>
              <a:spLocks noChangeArrowheads="1"/>
            </p:cNvSpPr>
            <p:nvPr/>
          </p:nvSpPr>
          <p:spPr bwMode="auto">
            <a:xfrm>
              <a:off x="729615" y="2514600"/>
              <a:ext cx="365760" cy="365760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dirty="0" smtClean="0"/>
                <a:t>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10615" y="2362200"/>
              <a:ext cx="2177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Days remaining after this month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7200" y="4267200"/>
            <a:ext cx="4084320" cy="1828800"/>
            <a:chOff x="-2133600" y="2069068"/>
            <a:chExt cx="4084320" cy="1828800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1219200" y="2069068"/>
              <a:ext cx="731520" cy="12192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1066800" y="3059668"/>
              <a:ext cx="365760" cy="365760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dirty="0" smtClean="0"/>
                <a:t>3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2133600" y="2974538"/>
              <a:ext cx="3352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70C0"/>
                  </a:solidFill>
                </a:rPr>
                <a:t>Lesser of the days of the month and the days remaining after the previous month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72000" y="4648200"/>
            <a:ext cx="3048000" cy="1267599"/>
            <a:chOff x="2072640" y="2198132"/>
            <a:chExt cx="3048000" cy="1267599"/>
          </a:xfrm>
        </p:grpSpPr>
        <p:cxnSp>
          <p:nvCxnSpPr>
            <p:cNvPr id="33" name="Straight Arrow Connector 32"/>
            <p:cNvCxnSpPr/>
            <p:nvPr/>
          </p:nvCxnSpPr>
          <p:spPr>
            <a:xfrm flipH="1" flipV="1">
              <a:off x="2072640" y="2198132"/>
              <a:ext cx="685800" cy="8382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2606040" y="2821186"/>
              <a:ext cx="365760" cy="365760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US" b="1" dirty="0" smtClean="0"/>
                <a:t>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87040" y="2819400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dirty="0" smtClean="0">
                  <a:solidFill>
                    <a:srgbClr val="0070C0"/>
                  </a:solidFill>
                </a:rPr>
                <a:t>Days remaining for the last month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980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5|6.4|5.6|4.9|4.1|3.8|5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47.4|2.2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2.5|1.6|4.1|4.3|6.2|5.4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3|42.1|7.7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83.4|1.5|2.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5018</TotalTime>
  <Words>575</Words>
  <Application>Microsoft Office PowerPoint</Application>
  <PresentationFormat>On-screen Show (4:3)</PresentationFormat>
  <Paragraphs>130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Custom Design</vt:lpstr>
      <vt:lpstr>Slide 1</vt:lpstr>
      <vt:lpstr>Understanding Promissory Notes</vt:lpstr>
      <vt:lpstr>Understanding Promissory Notes</vt:lpstr>
      <vt:lpstr>Understanding Promissory Notes</vt:lpstr>
      <vt:lpstr>Accepting a Note Receivable from a Customer</vt:lpstr>
      <vt:lpstr>Accepting a Note Receivable from a Customer</vt:lpstr>
      <vt:lpstr>Interest on Promissory Notes</vt:lpstr>
      <vt:lpstr>Maturity Date of Promissory Notes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McLaughlin</dc:creator>
  <cp:lastModifiedBy>Matthew</cp:lastModifiedBy>
  <cp:revision>336</cp:revision>
  <dcterms:created xsi:type="dcterms:W3CDTF">2012-07-02T15:51:50Z</dcterms:created>
  <dcterms:modified xsi:type="dcterms:W3CDTF">2015-07-26T00:55:32Z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-748959103</vt:i4>
  </property>
  <property fmtid="{D5CDD505-2E9C-101B-9397-08002B2CF9AE}" pid="3" name="_NewReviewCycle">
    <vt:lpwstr/>
  </property>
  <property fmtid="{D5CDD505-2E9C-101B-9397-08002B2CF9AE}" pid="4" name="_EmailSubject">
    <vt:lpwstr>C21 PPT Sample Comments</vt:lpwstr>
  </property>
  <property fmtid="{D5CDD505-2E9C-101B-9397-08002B2CF9AE}" pid="5" name="_AuthorEmail">
    <vt:lpwstr>Diane.Bowdler@cengage.com</vt:lpwstr>
  </property>
  <property fmtid="{D5CDD505-2E9C-101B-9397-08002B2CF9AE}" pid="6" name="_AuthorEmailDisplayName">
    <vt:lpwstr>Bowdler, Diane</vt:lpwstr>
  </property>
</Properties>
</file>