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78" r:id="rId10"/>
    <p:sldId id="279" r:id="rId11"/>
    <p:sldId id="283" r:id="rId12"/>
    <p:sldId id="282" r:id="rId13"/>
    <p:sldId id="277" r:id="rId14"/>
    <p:sldId id="276" r:id="rId15"/>
    <p:sldId id="267" r:id="rId16"/>
    <p:sldId id="268" r:id="rId17"/>
    <p:sldId id="269" r:id="rId18"/>
    <p:sldId id="270" r:id="rId19"/>
    <p:sldId id="275" r:id="rId20"/>
    <p:sldId id="274" r:id="rId21"/>
    <p:sldId id="280" r:id="rId22"/>
    <p:sldId id="281" r:id="rId23"/>
    <p:sldId id="264" r:id="rId24"/>
    <p:sldId id="271" r:id="rId25"/>
    <p:sldId id="272" r:id="rId26"/>
    <p:sldId id="273" r:id="rId27"/>
    <p:sldId id="266" r:id="rId28"/>
    <p:sldId id="26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2B04-EA96-4AC7-B25D-33E4F45733E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A77A-05AF-4C50-B5FF-3AB54531F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F97F-72C1-4A5F-B6FF-AD97F31905D3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8FDF-2DBD-4DA4-8A77-D36E6BC4E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5.xml"/><Relationship Id="rId18" Type="http://schemas.openxmlformats.org/officeDocument/2006/relationships/slide" Target="slide30.xml"/><Relationship Id="rId26" Type="http://schemas.openxmlformats.org/officeDocument/2006/relationships/slide" Target="slide31.xml"/><Relationship Id="rId39" Type="http://schemas.openxmlformats.org/officeDocument/2006/relationships/slide" Target="slide27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47.xml"/><Relationship Id="rId34" Type="http://schemas.openxmlformats.org/officeDocument/2006/relationships/slide" Target="slide32.xml"/><Relationship Id="rId42" Type="http://schemas.openxmlformats.org/officeDocument/2006/relationships/slide" Target="slide45.xml"/><Relationship Id="rId7" Type="http://schemas.openxmlformats.org/officeDocument/2006/relationships/slide" Target="slide21.xml"/><Relationship Id="rId12" Type="http://schemas.openxmlformats.org/officeDocument/2006/relationships/slide" Target="slide46.xml"/><Relationship Id="rId17" Type="http://schemas.openxmlformats.org/officeDocument/2006/relationships/slide" Target="slide24.xml"/><Relationship Id="rId25" Type="http://schemas.openxmlformats.org/officeDocument/2006/relationships/slide" Target="slide25.xml"/><Relationship Id="rId33" Type="http://schemas.openxmlformats.org/officeDocument/2006/relationships/slide" Target="slide26.xml"/><Relationship Id="rId38" Type="http://schemas.openxmlformats.org/officeDocument/2006/relationships/slide" Target="slide19.xml"/><Relationship Id="rId2" Type="http://schemas.openxmlformats.org/officeDocument/2006/relationships/audio" Target="../media/media2.mp3"/><Relationship Id="rId16" Type="http://schemas.openxmlformats.org/officeDocument/2006/relationships/slide" Target="slide22.xml"/><Relationship Id="rId20" Type="http://schemas.openxmlformats.org/officeDocument/2006/relationships/slide" Target="slide42.xml"/><Relationship Id="rId29" Type="http://schemas.openxmlformats.org/officeDocument/2006/relationships/slide" Target="slide48.xml"/><Relationship Id="rId41" Type="http://schemas.openxmlformats.org/officeDocument/2006/relationships/slide" Target="slide39.xml"/><Relationship Id="rId1" Type="http://schemas.microsoft.com/office/2007/relationships/media" Target="../media/media2.mp3"/><Relationship Id="rId6" Type="http://schemas.openxmlformats.org/officeDocument/2006/relationships/slide" Target="slide15.xml"/><Relationship Id="rId11" Type="http://schemas.openxmlformats.org/officeDocument/2006/relationships/slide" Target="slide41.xml"/><Relationship Id="rId24" Type="http://schemas.openxmlformats.org/officeDocument/2006/relationships/slide" Target="slide17.xml"/><Relationship Id="rId32" Type="http://schemas.openxmlformats.org/officeDocument/2006/relationships/slide" Target="slide18.xml"/><Relationship Id="rId37" Type="http://schemas.openxmlformats.org/officeDocument/2006/relationships/slide" Target="slide9.xml"/><Relationship Id="rId40" Type="http://schemas.openxmlformats.org/officeDocument/2006/relationships/slide" Target="slide33.xml"/><Relationship Id="rId5" Type="http://schemas.openxmlformats.org/officeDocument/2006/relationships/slide" Target="slide10.xml"/><Relationship Id="rId15" Type="http://schemas.openxmlformats.org/officeDocument/2006/relationships/slide" Target="slide16.xml"/><Relationship Id="rId23" Type="http://schemas.openxmlformats.org/officeDocument/2006/relationships/slide" Target="slide13.xml"/><Relationship Id="rId28" Type="http://schemas.openxmlformats.org/officeDocument/2006/relationships/slide" Target="slide43.xml"/><Relationship Id="rId36" Type="http://schemas.openxmlformats.org/officeDocument/2006/relationships/slide" Target="slide44.xml"/><Relationship Id="rId10" Type="http://schemas.openxmlformats.org/officeDocument/2006/relationships/slide" Target="slide35.xml"/><Relationship Id="rId19" Type="http://schemas.openxmlformats.org/officeDocument/2006/relationships/slide" Target="slide36.xml"/><Relationship Id="rId31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29.xml"/><Relationship Id="rId14" Type="http://schemas.openxmlformats.org/officeDocument/2006/relationships/slide" Target="slide11.xml"/><Relationship Id="rId22" Type="http://schemas.openxmlformats.org/officeDocument/2006/relationships/slide" Target="slide7.xml"/><Relationship Id="rId27" Type="http://schemas.openxmlformats.org/officeDocument/2006/relationships/slide" Target="slide37.xml"/><Relationship Id="rId30" Type="http://schemas.openxmlformats.org/officeDocument/2006/relationships/slide" Target="slide8.xml"/><Relationship Id="rId35" Type="http://schemas.openxmlformats.org/officeDocument/2006/relationships/slide" Target="slide38.xml"/><Relationship Id="rId4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Review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Jeopardy</a:t>
            </a:r>
            <a:endParaRPr lang="en-US" sz="96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  <p:pic>
        <p:nvPicPr>
          <p:cNvPr id="3" name="Game Show Theme - Jeopardy (Newe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is is 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stock market has stock prices that are increasing, it is referred to as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bull market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3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3 ways financial planners get paid.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7467600" cy="3505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commissions from the funds they represent that you buy</a:t>
            </a:r>
            <a:r>
              <a:rPr lang="en-US" sz="3600" dirty="0" smtClean="0"/>
              <a:t>,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a percentage of the money you invest</a:t>
            </a:r>
            <a:r>
              <a:rPr lang="en-US" sz="3600" dirty="0" smtClean="0"/>
              <a:t>, and</a:t>
            </a:r>
          </a:p>
          <a:p>
            <a:pPr algn="ctr">
              <a:buNone/>
            </a:pPr>
            <a:r>
              <a:rPr lang="en-US" sz="3600" b="1" dirty="0" smtClean="0"/>
              <a:t>a flat hourly fee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This term refers to spreading your risk among a wide variety of investments.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diversification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how you should change your investment portfolio as you get older.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shift a larger percentage of your portfolio into safer investments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b="1" dirty="0" smtClean="0"/>
              <a:t>STOCK </a:t>
            </a:r>
            <a:r>
              <a:rPr lang="en-US" dirty="0" smtClean="0"/>
              <a:t>or </a:t>
            </a:r>
            <a:r>
              <a:rPr lang="en-US" b="1" dirty="0" smtClean="0"/>
              <a:t>BOND</a:t>
            </a:r>
            <a:r>
              <a:rPr lang="en-US" dirty="0" smtClean="0"/>
              <a:t>: this type of investment is part ownership of a company.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STOCK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b="1" dirty="0" smtClean="0"/>
              <a:t>STOCK </a:t>
            </a:r>
            <a:r>
              <a:rPr lang="en-US" dirty="0" smtClean="0"/>
              <a:t>or </a:t>
            </a:r>
            <a:r>
              <a:rPr lang="en-US" b="1" dirty="0" smtClean="0"/>
              <a:t>BOND</a:t>
            </a:r>
            <a:r>
              <a:rPr lang="en-US" dirty="0" smtClean="0"/>
              <a:t>: this type of investment is a form of loan to a company.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BOND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b="1" dirty="0" smtClean="0"/>
              <a:t>STOCK </a:t>
            </a:r>
            <a:r>
              <a:rPr lang="en-US" dirty="0" smtClean="0"/>
              <a:t>or </a:t>
            </a:r>
            <a:r>
              <a:rPr lang="en-US" b="1" dirty="0" smtClean="0"/>
              <a:t>BOND</a:t>
            </a:r>
            <a:r>
              <a:rPr lang="en-US" dirty="0" smtClean="0"/>
              <a:t>: this type of investment will never be paid back by a company.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STOCK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b="1" dirty="0" smtClean="0"/>
              <a:t>STOCK </a:t>
            </a:r>
            <a:r>
              <a:rPr lang="en-US" dirty="0" smtClean="0"/>
              <a:t>or </a:t>
            </a:r>
            <a:r>
              <a:rPr lang="en-US" b="1" dirty="0" smtClean="0"/>
              <a:t>BOND</a:t>
            </a:r>
            <a:r>
              <a:rPr lang="en-US" dirty="0" smtClean="0"/>
              <a:t>: this type of investment will be paid back by a company on its maturity date.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BOND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2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10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3820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Investment</a:t>
                      </a:r>
                    </a:p>
                    <a:p>
                      <a:pPr algn="ctr"/>
                      <a:r>
                        <a:rPr lang="en-US" b="1" dirty="0" smtClean="0"/>
                        <a:t>Basics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Stock</a:t>
                      </a:r>
                      <a:r>
                        <a:rPr lang="en-US" b="1" baseline="0" dirty="0" smtClean="0"/>
                        <a:t> &amp; Bond</a:t>
                      </a:r>
                    </a:p>
                    <a:p>
                      <a:pPr algn="ctr"/>
                      <a:r>
                        <a:rPr lang="en-US" b="1" baseline="0" dirty="0" smtClean="0"/>
                        <a:t>Basics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Mutual Fund Basics</a:t>
                      </a:r>
                      <a:endParaRPr lang="en-US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Retirement</a:t>
                      </a:r>
                    </a:p>
                    <a:p>
                      <a:pPr algn="ctr"/>
                      <a:r>
                        <a:rPr lang="en-US" b="1" dirty="0" smtClean="0"/>
                        <a:t>Planning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Buying a Home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4" action="ppaction://hlinksldjump"/>
                        </a:rPr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5" action="ppaction://hlinksldjump"/>
                        </a:rPr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6" action="ppaction://hlinksldjump"/>
                        </a:rPr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7" action="ppaction://hlinksldjump"/>
                        </a:rPr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8" action="ppaction://hlinksldjump"/>
                        </a:rPr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9" action="ppaction://hlinksldjump"/>
                        </a:rPr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0" action="ppaction://hlinksldjump"/>
                        </a:rPr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1" action="ppaction://hlinksldjump"/>
                        </a:rPr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2" action="ppaction://hlinksldjump"/>
                        </a:rPr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3" action="ppaction://hlinksldjump"/>
                        </a:rPr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4" action="ppaction://hlinksldjump"/>
                        </a:rPr>
                        <a:t>7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5" action="ppaction://hlinksldjump"/>
                        </a:rPr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6" action="ppaction://hlinksldjump"/>
                        </a:rPr>
                        <a:t>7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7" action="ppaction://hlinksldjump"/>
                        </a:rPr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8" action="ppaction://hlinksldjump"/>
                        </a:rPr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19" action="ppaction://hlinksldjump"/>
                        </a:rPr>
                        <a:t>7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0" action="ppaction://hlinksldjump"/>
                        </a:rPr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1" action="ppaction://hlinksldjump"/>
                        </a:rPr>
                        <a:t>7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2" action="ppaction://hlinksldjump"/>
                        </a:rPr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3" action="ppaction://hlinksldjump"/>
                        </a:rPr>
                        <a:t>8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4" action="ppaction://hlinksldjump"/>
                        </a:rPr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5" action="ppaction://hlinksldjump"/>
                        </a:rPr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6" action="ppaction://hlinksldjump"/>
                        </a:rPr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7" action="ppaction://hlinksldjump"/>
                        </a:rPr>
                        <a:t>8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8" action="ppaction://hlinksldjump"/>
                        </a:rPr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9" action="ppaction://hlinksldjump"/>
                        </a:rPr>
                        <a:t>8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0" action="ppaction://hlinksldjump"/>
                        </a:rPr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1" action="ppaction://hlinksldjump"/>
                        </a:rPr>
                        <a:t>9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2" action="ppaction://hlinksldjump"/>
                        </a:rPr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3" action="ppaction://hlinksldjump"/>
                        </a:rPr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4" action="ppaction://hlinksldjump"/>
                        </a:rPr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5" action="ppaction://hlinksldjump"/>
                        </a:rPr>
                        <a:t>9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6" action="ppaction://hlinksldjump"/>
                        </a:rPr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7" action="ppaction://hlinksldjump"/>
                        </a:rPr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8" action="ppaction://hlinksldjump"/>
                        </a:rPr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9" action="ppaction://hlinksldjump"/>
                        </a:rPr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40" action="ppaction://hlinksldjump"/>
                        </a:rPr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41" action="ppaction://hlinksldjump"/>
                        </a:rPr>
                        <a:t>10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42" action="ppaction://hlinksldjump"/>
                        </a:rPr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Jeopardy Board Fi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4294239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You can buy a share of stock in these two ways.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directly from the company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</a:p>
          <a:p>
            <a:pPr algn="ctr">
              <a:buNone/>
            </a:pPr>
            <a:r>
              <a:rPr lang="en-US" sz="3600" b="1" dirty="0" smtClean="0"/>
              <a:t>from a broker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LARGE CAP </a:t>
            </a:r>
            <a:r>
              <a:rPr lang="en-US" dirty="0" smtClean="0"/>
              <a:t>or </a:t>
            </a:r>
            <a:r>
              <a:rPr lang="en-US" b="1" dirty="0" smtClean="0"/>
              <a:t>SMALL CAP</a:t>
            </a:r>
            <a:r>
              <a:rPr lang="en-US" dirty="0" smtClean="0"/>
              <a:t>: this stock is a large company that normally has relatively stable stock prices.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LARGE CAP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LARGE CAP </a:t>
            </a:r>
            <a:r>
              <a:rPr lang="en-US" dirty="0" smtClean="0"/>
              <a:t>or </a:t>
            </a:r>
            <a:r>
              <a:rPr lang="en-US" b="1" dirty="0" smtClean="0"/>
              <a:t>SMALL CAP</a:t>
            </a:r>
            <a:r>
              <a:rPr lang="en-US" dirty="0" smtClean="0"/>
              <a:t>: this stock is a small company that may have more growth potential since the stock price is usually relatively low.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SMALL CAP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This type of investment buys a broad range of stocks and/or bonds, making it easier for you to diversify a limited amount of investment money.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mutual fund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124200"/>
          </a:xfrm>
        </p:spPr>
        <p:txBody>
          <a:bodyPr>
            <a:normAutofit/>
          </a:bodyPr>
          <a:lstStyle/>
          <a:p>
            <a:r>
              <a:rPr lang="en-US" b="1" dirty="0" smtClean="0"/>
              <a:t>MANAGED FUND </a:t>
            </a:r>
            <a:r>
              <a:rPr lang="en-US" dirty="0" smtClean="0"/>
              <a:t>or </a:t>
            </a:r>
            <a:r>
              <a:rPr lang="en-US" b="1" dirty="0" smtClean="0"/>
              <a:t>INDEX FUND</a:t>
            </a:r>
            <a:r>
              <a:rPr lang="en-US" dirty="0" smtClean="0"/>
              <a:t>: this type of fund has relatively low expense fees paid by holders of the fund.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an</a:t>
            </a:r>
          </a:p>
          <a:p>
            <a:pPr algn="ctr">
              <a:buNone/>
            </a:pPr>
            <a:r>
              <a:rPr lang="en-US" sz="3600" b="1" dirty="0" smtClean="0"/>
              <a:t>INDEX FUND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038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MANAGED FUND </a:t>
            </a:r>
            <a:r>
              <a:rPr lang="en-US" sz="3600" dirty="0" smtClean="0"/>
              <a:t>or </a:t>
            </a:r>
            <a:r>
              <a:rPr lang="en-US" sz="3600" b="1" dirty="0" smtClean="0"/>
              <a:t>INDEX FUND</a:t>
            </a:r>
            <a:r>
              <a:rPr lang="en-US" sz="3600" dirty="0" smtClean="0"/>
              <a:t>: this type of fund’s performance is easy to track because it normally mirrors the Dow Jones Industrial Average, Standard &amp; Poor’s 500, or other similar statistics.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an</a:t>
            </a:r>
          </a:p>
          <a:p>
            <a:pPr algn="ctr">
              <a:buNone/>
            </a:pPr>
            <a:r>
              <a:rPr lang="en-US" sz="3600" b="1" dirty="0" smtClean="0"/>
              <a:t>INDEX FUND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MANAGED FUND </a:t>
            </a:r>
            <a:r>
              <a:rPr lang="en-US" sz="3600" dirty="0" smtClean="0"/>
              <a:t>or </a:t>
            </a:r>
            <a:r>
              <a:rPr lang="en-US" sz="3600" b="1" dirty="0" smtClean="0"/>
              <a:t>INDEX FUND</a:t>
            </a:r>
            <a:r>
              <a:rPr lang="en-US" sz="3600" dirty="0" smtClean="0"/>
              <a:t>: this type of fund is run by experienced funds managers who try to ensure only stocks that are increasing in price are held by the fund.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MANAGED FUND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3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dirty="0" smtClean="0"/>
              <a:t>The fees normally associated with mutual funds.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front end load</a:t>
            </a:r>
          </a:p>
          <a:p>
            <a:pPr algn="ctr">
              <a:buNone/>
            </a:pPr>
            <a:r>
              <a:rPr lang="en-US" sz="3600" b="1" dirty="0" smtClean="0"/>
              <a:t>back end load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</a:p>
          <a:p>
            <a:pPr algn="ctr">
              <a:buNone/>
            </a:pPr>
            <a:r>
              <a:rPr lang="en-US" sz="3600" b="1" dirty="0" smtClean="0"/>
              <a:t>annual expense ratio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age at which you can retire and receive </a:t>
            </a:r>
            <a:r>
              <a:rPr lang="en-US" b="1" i="1" dirty="0" smtClean="0"/>
              <a:t>reduced </a:t>
            </a:r>
            <a:r>
              <a:rPr lang="en-US" dirty="0" smtClean="0"/>
              <a:t>benefits under Social Security.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5800"/>
            <a:ext cx="7467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62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3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age at which you can retire and receive </a:t>
            </a:r>
            <a:r>
              <a:rPr lang="en-US" b="1" i="1" dirty="0" smtClean="0"/>
              <a:t>full </a:t>
            </a:r>
            <a:r>
              <a:rPr lang="en-US" dirty="0" smtClean="0"/>
              <a:t>benefits under Social Security.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5800"/>
            <a:ext cx="7467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67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percentage of your pre-retirement income that is </a:t>
            </a:r>
            <a:r>
              <a:rPr lang="en-US" smtClean="0"/>
              <a:t>normally replaced </a:t>
            </a:r>
            <a:r>
              <a:rPr lang="en-US" dirty="0" smtClean="0"/>
              <a:t>by Social Security.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5800"/>
            <a:ext cx="7467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40%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This type of retirement plan is an arrangement where your employer continues to provide you income, even after you retire.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5800"/>
            <a:ext cx="7467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pension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3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features of a 401(k)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600" cy="4495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money is normally deducted from your paycheck before you see it</a:t>
            </a:r>
            <a:r>
              <a:rPr lang="en-US" sz="3600" dirty="0" smtClean="0"/>
              <a:t>,</a:t>
            </a:r>
          </a:p>
          <a:p>
            <a:pPr algn="ctr">
              <a:buNone/>
            </a:pPr>
            <a:r>
              <a:rPr lang="en-US" sz="3600" b="1" dirty="0" smtClean="0"/>
              <a:t>many employers often match up to a certain percentage of your contribution</a:t>
            </a:r>
            <a:r>
              <a:rPr lang="en-US" sz="3600" dirty="0" smtClean="0"/>
              <a:t>, 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</a:p>
          <a:p>
            <a:pPr algn="ctr">
              <a:buNone/>
            </a:pPr>
            <a:r>
              <a:rPr lang="en-US" sz="3600" b="1" dirty="0"/>
              <a:t>y</a:t>
            </a:r>
            <a:r>
              <a:rPr lang="en-US" sz="3600" b="1" dirty="0" smtClean="0"/>
              <a:t>our contributions are not taxed until withdrawn </a:t>
            </a:r>
            <a:r>
              <a:rPr lang="en-US" sz="3600" b="1" smtClean="0"/>
              <a:t>at retirement</a:t>
            </a:r>
            <a:r>
              <a:rPr lang="en-US" sz="360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IRA </a:t>
            </a:r>
            <a:r>
              <a:rPr lang="en-US" dirty="0" smtClean="0"/>
              <a:t>or </a:t>
            </a:r>
            <a:r>
              <a:rPr lang="en-US" b="1" dirty="0" smtClean="0"/>
              <a:t>ROTH IRA</a:t>
            </a:r>
            <a:r>
              <a:rPr lang="en-US" dirty="0" smtClean="0"/>
              <a:t>: this type of IRA allows you to deduct some or all of your contributions from your taxable income.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TRADITIONAL IRA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IRA </a:t>
            </a:r>
            <a:r>
              <a:rPr lang="en-US" dirty="0" smtClean="0"/>
              <a:t>or </a:t>
            </a:r>
            <a:r>
              <a:rPr lang="en-US" b="1" dirty="0" smtClean="0"/>
              <a:t>ROTH IRA</a:t>
            </a:r>
            <a:r>
              <a:rPr lang="en-US" dirty="0" smtClean="0"/>
              <a:t>: this type of IRA’s contributions cannot be deducted from your taxable income.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ROTH IRA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IRA </a:t>
            </a:r>
            <a:r>
              <a:rPr lang="en-US" dirty="0" smtClean="0"/>
              <a:t>or </a:t>
            </a:r>
            <a:r>
              <a:rPr lang="en-US" b="1" dirty="0" smtClean="0"/>
              <a:t>ROTH IRA</a:t>
            </a:r>
            <a:r>
              <a:rPr lang="en-US" dirty="0" smtClean="0"/>
              <a:t>: with this type of IRA you can withdraw any of your contributions without paying a penalty.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ROTH IRA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IRA </a:t>
            </a:r>
            <a:r>
              <a:rPr lang="en-US" dirty="0" smtClean="0"/>
              <a:t>or </a:t>
            </a:r>
            <a:r>
              <a:rPr lang="en-US" b="1" dirty="0" smtClean="0"/>
              <a:t>ROTH IRA</a:t>
            </a:r>
            <a:r>
              <a:rPr lang="en-US" dirty="0" smtClean="0"/>
              <a:t>: with this type of IRA you will pay a penalty if you withdraw your contributions before age 59.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3400"/>
            <a:ext cx="7467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TRADITIONAL IRA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3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dirty="0" smtClean="0"/>
              <a:t>These types of investments have </a:t>
            </a:r>
            <a:r>
              <a:rPr lang="en-US" b="1" i="1" dirty="0" smtClean="0"/>
              <a:t>guaranteed </a:t>
            </a:r>
            <a:r>
              <a:rPr lang="en-US" dirty="0" smtClean="0"/>
              <a:t>rates of return.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bonds</a:t>
            </a:r>
          </a:p>
          <a:p>
            <a:pPr algn="ctr">
              <a:buNone/>
            </a:pPr>
            <a:r>
              <a:rPr lang="en-US" sz="3600" b="1" dirty="0" smtClean="0"/>
              <a:t>money market accounts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/>
              <a:t>s</a:t>
            </a:r>
            <a:r>
              <a:rPr lang="en-US" sz="3600" b="1" dirty="0" smtClean="0"/>
              <a:t>avings accounts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types of people who can use a Keogh plan for their retirement savings.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4676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Who are</a:t>
            </a:r>
          </a:p>
          <a:p>
            <a:pPr algn="ctr">
              <a:buNone/>
            </a:pPr>
            <a:r>
              <a:rPr lang="en-US" sz="3600" b="1" dirty="0" smtClean="0"/>
              <a:t>self-employed professionals</a:t>
            </a:r>
            <a:r>
              <a:rPr lang="en-US" sz="3600" dirty="0" smtClean="0"/>
              <a:t>,</a:t>
            </a:r>
          </a:p>
          <a:p>
            <a:pPr algn="ctr">
              <a:buNone/>
            </a:pPr>
            <a:r>
              <a:rPr lang="en-US" sz="3600" b="1" dirty="0" smtClean="0"/>
              <a:t>small business owners</a:t>
            </a:r>
            <a:r>
              <a:rPr lang="en-US" sz="3600" dirty="0" smtClean="0"/>
              <a:t>, 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</a:p>
          <a:p>
            <a:pPr algn="ctr">
              <a:buNone/>
            </a:pPr>
            <a:r>
              <a:rPr lang="en-US" sz="3600" b="1" dirty="0" smtClean="0"/>
              <a:t>employees of small businesses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maximum recommended percentage of your monthly pre-tax income that you should spend on housing costs.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28%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maximum recommended percentage of your monthly pre-tax income that should be debt.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36%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 “point” is this percentage of the loan amount.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1%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 “point” that you pay to reduce the interest rate on your mortgage is called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discount point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 “point” that you pay to cover the various processing expenses for your mortgage is called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an</a:t>
            </a:r>
          </a:p>
          <a:p>
            <a:pPr algn="ctr">
              <a:buNone/>
            </a:pPr>
            <a:r>
              <a:rPr lang="en-US" sz="3600" b="1" dirty="0" smtClean="0"/>
              <a:t>origination point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 mortgage in which the APR is set at closing and you make payments on the mortgage for a very long time until it is paid off is called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fixed-rate mortgage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 mortgage in which you only make payments for a relatively short period of time (5 – 7 years) at which time the entire balance on the loan is due is called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balloon mortgage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To determine how much of your home you actually “own” you subtract your current loan balance from this amount.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4800"/>
            <a:ext cx="74676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the</a:t>
            </a:r>
          </a:p>
          <a:p>
            <a:pPr algn="ctr">
              <a:buNone/>
            </a:pPr>
            <a:r>
              <a:rPr lang="en-US" sz="3600" b="1" dirty="0" smtClean="0"/>
              <a:t>current market value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2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Possible</a:t>
            </a:r>
            <a:b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</a:br>
            <a:r>
              <a:rPr lang="en-US" sz="9600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Answers</a:t>
            </a:r>
            <a:endParaRPr lang="en-US" sz="9600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dirty="0" smtClean="0"/>
              <a:t>These types of investments </a:t>
            </a:r>
            <a:r>
              <a:rPr lang="en-US" b="1" i="1" dirty="0" smtClean="0"/>
              <a:t>do not </a:t>
            </a:r>
            <a:r>
              <a:rPr lang="en-US" dirty="0" smtClean="0"/>
              <a:t>have guaranteed</a:t>
            </a:r>
            <a:r>
              <a:rPr lang="en-US" b="1" i="1" dirty="0" smtClean="0"/>
              <a:t> </a:t>
            </a:r>
            <a:r>
              <a:rPr lang="en-US" dirty="0" smtClean="0"/>
              <a:t>rates of return.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are</a:t>
            </a:r>
          </a:p>
          <a:p>
            <a:pPr algn="ctr">
              <a:buNone/>
            </a:pPr>
            <a:r>
              <a:rPr lang="en-US" sz="3600" b="1" dirty="0" smtClean="0"/>
              <a:t>stocks</a:t>
            </a:r>
          </a:p>
          <a:p>
            <a:pPr algn="ctr">
              <a:buNone/>
            </a:pPr>
            <a:r>
              <a:rPr lang="en-US" sz="3600" dirty="0" smtClean="0"/>
              <a:t>and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mutual funds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/>
          <a:lstStyle/>
          <a:p>
            <a:r>
              <a:rPr lang="en-US" dirty="0" smtClean="0"/>
              <a:t>This is the maximum amount of a deposit insured by the FDIC (as of October 3, 2008).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$250,000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If an investment earned you </a:t>
            </a:r>
            <a:r>
              <a:rPr lang="en-US" b="1" dirty="0" smtClean="0">
                <a:solidFill>
                  <a:srgbClr val="FFFF00"/>
                </a:solidFill>
              </a:rPr>
              <a:t>10% </a:t>
            </a:r>
            <a:r>
              <a:rPr lang="en-US" dirty="0" smtClean="0"/>
              <a:t>over a year and the inflation rate was </a:t>
            </a:r>
            <a:r>
              <a:rPr lang="en-US" b="1" dirty="0" smtClean="0">
                <a:solidFill>
                  <a:srgbClr val="FFFF00"/>
                </a:solidFill>
              </a:rPr>
              <a:t>3%</a:t>
            </a:r>
            <a:r>
              <a:rPr lang="en-US" dirty="0" smtClean="0"/>
              <a:t> during that same year, then the real rate of return on that investment was this percentage.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</a:t>
            </a:r>
          </a:p>
          <a:p>
            <a:pPr algn="ctr">
              <a:buNone/>
            </a:pPr>
            <a:r>
              <a:rPr lang="en-US" sz="3600" b="1" dirty="0" smtClean="0"/>
              <a:t>7%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stock market has stock prices that are flat or decreasing, it is referred to as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is a</a:t>
            </a:r>
          </a:p>
          <a:p>
            <a:pPr algn="ctr">
              <a:buNone/>
            </a:pPr>
            <a:r>
              <a:rPr lang="en-US" sz="3600" b="1" dirty="0" smtClean="0"/>
              <a:t>bear market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5" name="Action Button: Help 4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8382000" y="2819400"/>
            <a:ext cx="533400" cy="609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3" name="buzzer_x.wav"/>
            </a:hlinkClick>
          </p:cNvPr>
          <p:cNvSpPr/>
          <p:nvPr/>
        </p:nvSpPr>
        <p:spPr>
          <a:xfrm>
            <a:off x="8382000" y="3848100"/>
            <a:ext cx="533400" cy="60960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8382000" y="4876800"/>
            <a:ext cx="533400" cy="685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Jeopardy">
      <a:dk1>
        <a:srgbClr val="FFFFFF"/>
      </a:dk1>
      <a:lt1>
        <a:srgbClr val="0000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1113</Words>
  <Application>Microsoft Office PowerPoint</Application>
  <PresentationFormat>On-screen Show (4:3)</PresentationFormat>
  <Paragraphs>190</Paragraphs>
  <Slides>48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Review Jeopardy</vt:lpstr>
      <vt:lpstr>PowerPoint Presentation</vt:lpstr>
      <vt:lpstr>3 Possible Answers</vt:lpstr>
      <vt:lpstr>These types of investments have guaranteed rates of return.</vt:lpstr>
      <vt:lpstr>2 Possible Answers</vt:lpstr>
      <vt:lpstr>These types of investments do not have guaranteed rates of return.</vt:lpstr>
      <vt:lpstr>This is the maximum amount of a deposit insured by the FDIC (as of October 3, 2008).</vt:lpstr>
      <vt:lpstr>If an investment earned you 10% over a year and the inflation rate was 3% during that same year, then the real rate of return on that investment was this percentage.</vt:lpstr>
      <vt:lpstr>When the stock market has stock prices that are flat or decreasing, it is referred to as this.</vt:lpstr>
      <vt:lpstr>When the stock market has stock prices that are increasing, it is referred to as this.</vt:lpstr>
      <vt:lpstr>3 Possible Answers</vt:lpstr>
      <vt:lpstr>The 3 ways financial planners get paid.</vt:lpstr>
      <vt:lpstr>This term refers to spreading your risk among a wide variety of investments.</vt:lpstr>
      <vt:lpstr>This is how you should change your investment portfolio as you get older.</vt:lpstr>
      <vt:lpstr>STOCK or BOND: this type of investment is part ownership of a company.</vt:lpstr>
      <vt:lpstr>STOCK or BOND: this type of investment is a form of loan to a company.</vt:lpstr>
      <vt:lpstr>STOCK or BOND: this type of investment will never be paid back by a company.</vt:lpstr>
      <vt:lpstr>STOCK or BOND: this type of investment will be paid back by a company on its maturity date.</vt:lpstr>
      <vt:lpstr>2 Possible Answers</vt:lpstr>
      <vt:lpstr>You can buy a share of stock in these two ways.</vt:lpstr>
      <vt:lpstr>LARGE CAP or SMALL CAP: this stock is a large company that normally has relatively stable stock prices.</vt:lpstr>
      <vt:lpstr>LARGE CAP or SMALL CAP: this stock is a small company that may have more growth potential since the stock price is usually relatively low.</vt:lpstr>
      <vt:lpstr>This type of investment buys a broad range of stocks and/or bonds, making it easier for you to diversify a limited amount of investment money.</vt:lpstr>
      <vt:lpstr>MANAGED FUND or INDEX FUND: this type of fund has relatively low expense fees paid by holders of the fund.</vt:lpstr>
      <vt:lpstr>MANAGED FUND or INDEX FUND: this type of fund’s performance is easy to track because it normally mirrors the Dow Jones Industrial Average, Standard &amp; Poor’s 500, or other similar statistics.</vt:lpstr>
      <vt:lpstr>MANAGED FUND or INDEX FUND: this type of fund is run by experienced funds managers who try to ensure only stocks that are increasing in price are held by the fund.</vt:lpstr>
      <vt:lpstr>3 Possible Answers</vt:lpstr>
      <vt:lpstr>The fees normally associated with mutual funds.</vt:lpstr>
      <vt:lpstr>The age at which you can retire and receive reduced benefits under Social Security.</vt:lpstr>
      <vt:lpstr>The age at which you can retire and receive full benefits under Social Security.</vt:lpstr>
      <vt:lpstr>The percentage of your pre-retirement income that is normally replaced by Social Security.</vt:lpstr>
      <vt:lpstr>This type of retirement plan is an arrangement where your employer continues to provide you income, even after you retire.</vt:lpstr>
      <vt:lpstr>3 Possible Answers</vt:lpstr>
      <vt:lpstr>The features of a 401(k) plan.</vt:lpstr>
      <vt:lpstr>TRADITIONAL IRA or ROTH IRA: this type of IRA allows you to deduct some or all of your contributions from your taxable income.</vt:lpstr>
      <vt:lpstr>TRADITIONAL IRA or ROTH IRA: this type of IRA’s contributions cannot be deducted from your taxable income.</vt:lpstr>
      <vt:lpstr>TRADITIONAL IRA or ROTH IRA: with this type of IRA you can withdraw any of your contributions without paying a penalty.</vt:lpstr>
      <vt:lpstr>TRADITIONAL IRA or ROTH IRA: with this type of IRA you will pay a penalty if you withdraw your contributions before age 59.</vt:lpstr>
      <vt:lpstr>3 Possible Answers</vt:lpstr>
      <vt:lpstr>The types of people who can use a Keogh plan for their retirement savings.</vt:lpstr>
      <vt:lpstr>The maximum recommended percentage of your monthly pre-tax income that you should spend on housing costs.</vt:lpstr>
      <vt:lpstr>The maximum recommended percentage of your monthly pre-tax income that should be debt.</vt:lpstr>
      <vt:lpstr>A “point” is this percentage of the loan amount.</vt:lpstr>
      <vt:lpstr>A “point” that you pay to reduce the interest rate on your mortgage is called this.</vt:lpstr>
      <vt:lpstr>A “point” that you pay to cover the various processing expenses for your mortgage is called this.</vt:lpstr>
      <vt:lpstr>A mortgage in which the APR is set at closing and you make payments on the mortgage for a very long time until it is paid off is called this.</vt:lpstr>
      <vt:lpstr>A mortgage in which you only make payments for a relatively short period of time (5 – 7 years) at which time the entire balance on the loan is due is called this.</vt:lpstr>
      <vt:lpstr>To determine how much of your home you actually “own” you subtract your current loan balance from this amount.</vt:lpstr>
    </vt:vector>
  </TitlesOfParts>
  <Company>FCPS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Jeopardy</dc:title>
  <dc:creator>Mike Onda</dc:creator>
  <cp:lastModifiedBy>Michael J. Onda</cp:lastModifiedBy>
  <cp:revision>68</cp:revision>
  <dcterms:created xsi:type="dcterms:W3CDTF">2010-11-01T11:19:06Z</dcterms:created>
  <dcterms:modified xsi:type="dcterms:W3CDTF">2012-11-15T14:28:26Z</dcterms:modified>
</cp:coreProperties>
</file>