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91" r:id="rId5"/>
    <p:sldId id="292" r:id="rId6"/>
    <p:sldId id="294" r:id="rId7"/>
    <p:sldId id="295" r:id="rId8"/>
    <p:sldId id="293" r:id="rId9"/>
    <p:sldId id="296" r:id="rId10"/>
    <p:sldId id="297" r:id="rId11"/>
    <p:sldId id="299" r:id="rId12"/>
    <p:sldId id="298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289" r:id="rId23"/>
    <p:sldId id="290" r:id="rId24"/>
    <p:sldId id="309" r:id="rId25"/>
    <p:sldId id="310" r:id="rId26"/>
    <p:sldId id="311" r:id="rId27"/>
    <p:sldId id="312" r:id="rId28"/>
    <p:sldId id="313" r:id="rId29"/>
    <p:sldId id="314" r:id="rId30"/>
    <p:sldId id="315" r:id="rId31"/>
    <p:sldId id="316" r:id="rId32"/>
    <p:sldId id="317" r:id="rId33"/>
    <p:sldId id="318" r:id="rId34"/>
    <p:sldId id="319" r:id="rId35"/>
    <p:sldId id="320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F73CC-22D9-4B1C-9C82-A530D5FE7A8D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F062-0D87-42E0-8E5D-B9134C4166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F73CC-22D9-4B1C-9C82-A530D5FE7A8D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F062-0D87-42E0-8E5D-B9134C4166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F73CC-22D9-4B1C-9C82-A530D5FE7A8D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F062-0D87-42E0-8E5D-B9134C4166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F73CC-22D9-4B1C-9C82-A530D5FE7A8D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F062-0D87-42E0-8E5D-B9134C4166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F73CC-22D9-4B1C-9C82-A530D5FE7A8D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F062-0D87-42E0-8E5D-B9134C4166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F73CC-22D9-4B1C-9C82-A530D5FE7A8D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F062-0D87-42E0-8E5D-B9134C4166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F73CC-22D9-4B1C-9C82-A530D5FE7A8D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F062-0D87-42E0-8E5D-B9134C4166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F73CC-22D9-4B1C-9C82-A530D5FE7A8D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F062-0D87-42E0-8E5D-B9134C4166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F73CC-22D9-4B1C-9C82-A530D5FE7A8D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F062-0D87-42E0-8E5D-B9134C4166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F73CC-22D9-4B1C-9C82-A530D5FE7A8D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F062-0D87-42E0-8E5D-B9134C4166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F73CC-22D9-4B1C-9C82-A530D5FE7A8D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F062-0D87-42E0-8E5D-B9134C4166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F73CC-22D9-4B1C-9C82-A530D5FE7A8D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4F062-0D87-42E0-8E5D-B9134C4166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.png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slide" Target="slide9.xml"/><Relationship Id="rId18" Type="http://schemas.openxmlformats.org/officeDocument/2006/relationships/slide" Target="slide30.xml"/><Relationship Id="rId26" Type="http://schemas.openxmlformats.org/officeDocument/2006/relationships/slide" Target="slide13.xml"/><Relationship Id="rId3" Type="http://schemas.openxmlformats.org/officeDocument/2006/relationships/slideLayout" Target="../slideLayouts/slideLayout2.xml"/><Relationship Id="rId21" Type="http://schemas.openxmlformats.org/officeDocument/2006/relationships/slide" Target="slide17.xml"/><Relationship Id="rId34" Type="http://schemas.openxmlformats.org/officeDocument/2006/relationships/image" Target="../media/image1.png"/><Relationship Id="rId7" Type="http://schemas.openxmlformats.org/officeDocument/2006/relationships/slide" Target="slide15.xml"/><Relationship Id="rId12" Type="http://schemas.openxmlformats.org/officeDocument/2006/relationships/slide" Target="slide4.xml"/><Relationship Id="rId17" Type="http://schemas.openxmlformats.org/officeDocument/2006/relationships/slide" Target="slide27.xml"/><Relationship Id="rId25" Type="http://schemas.openxmlformats.org/officeDocument/2006/relationships/slide" Target="slide6.xml"/><Relationship Id="rId33" Type="http://schemas.openxmlformats.org/officeDocument/2006/relationships/slide" Target="slide33.xml"/><Relationship Id="rId2" Type="http://schemas.openxmlformats.org/officeDocument/2006/relationships/audio" Target="../media/media2.mp3"/><Relationship Id="rId16" Type="http://schemas.openxmlformats.org/officeDocument/2006/relationships/slide" Target="slide20.xml"/><Relationship Id="rId20" Type="http://schemas.openxmlformats.org/officeDocument/2006/relationships/slide" Target="slide12.xml"/><Relationship Id="rId29" Type="http://schemas.openxmlformats.org/officeDocument/2006/relationships/slide" Target="slide32.xml"/><Relationship Id="rId1" Type="http://schemas.microsoft.com/office/2007/relationships/media" Target="../media/media2.mp3"/><Relationship Id="rId6" Type="http://schemas.openxmlformats.org/officeDocument/2006/relationships/slide" Target="slide10.xml"/><Relationship Id="rId11" Type="http://schemas.openxmlformats.org/officeDocument/2006/relationships/slide" Target="slide35.xml"/><Relationship Id="rId24" Type="http://schemas.openxmlformats.org/officeDocument/2006/relationships/slide" Target="slide31.xml"/><Relationship Id="rId32" Type="http://schemas.openxmlformats.org/officeDocument/2006/relationships/slide" Target="slide24.xml"/><Relationship Id="rId5" Type="http://schemas.openxmlformats.org/officeDocument/2006/relationships/slide" Target="slide8.xml"/><Relationship Id="rId15" Type="http://schemas.openxmlformats.org/officeDocument/2006/relationships/slide" Target="slide16.xml"/><Relationship Id="rId23" Type="http://schemas.openxmlformats.org/officeDocument/2006/relationships/slide" Target="slide28.xml"/><Relationship Id="rId28" Type="http://schemas.openxmlformats.org/officeDocument/2006/relationships/slide" Target="slide22.xml"/><Relationship Id="rId10" Type="http://schemas.openxmlformats.org/officeDocument/2006/relationships/slide" Target="slide29.xml"/><Relationship Id="rId19" Type="http://schemas.openxmlformats.org/officeDocument/2006/relationships/slide" Target="slide5.xml"/><Relationship Id="rId31" Type="http://schemas.openxmlformats.org/officeDocument/2006/relationships/slide" Target="slide14.xml"/><Relationship Id="rId4" Type="http://schemas.openxmlformats.org/officeDocument/2006/relationships/slide" Target="slide3.xml"/><Relationship Id="rId9" Type="http://schemas.openxmlformats.org/officeDocument/2006/relationships/slide" Target="slide26.xml"/><Relationship Id="rId14" Type="http://schemas.openxmlformats.org/officeDocument/2006/relationships/slide" Target="slide11.xml"/><Relationship Id="rId22" Type="http://schemas.openxmlformats.org/officeDocument/2006/relationships/slide" Target="slide21.xml"/><Relationship Id="rId27" Type="http://schemas.openxmlformats.org/officeDocument/2006/relationships/slide" Target="slide18.xml"/><Relationship Id="rId30" Type="http://schemas.openxmlformats.org/officeDocument/2006/relationships/slide" Target="slide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00200" y="1906012"/>
            <a:ext cx="579120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9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Review</a:t>
            </a:r>
          </a:p>
          <a:p>
            <a:pPr algn="ctr"/>
            <a:r>
              <a:rPr lang="en-US" sz="9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Jeopardy</a:t>
            </a:r>
          </a:p>
        </p:txBody>
      </p:sp>
      <p:pic>
        <p:nvPicPr>
          <p:cNvPr id="2" name="Game Show Theme - Jeopardy (Newer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17609" y="5562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his is jeopard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300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3200400"/>
          </a:xfrm>
        </p:spPr>
        <p:txBody>
          <a:bodyPr>
            <a:normAutofit/>
          </a:bodyPr>
          <a:lstStyle/>
          <a:p>
            <a:r>
              <a:rPr lang="en-US" b="1" dirty="0" smtClean="0"/>
              <a:t>TRUE or FALSE</a:t>
            </a:r>
            <a:r>
              <a:rPr lang="en-US" dirty="0" smtClean="0"/>
              <a:t>: the labor market works like any other market and is driven by the supply of and demand for labor.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2438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What is</a:t>
            </a:r>
          </a:p>
          <a:p>
            <a:r>
              <a:rPr lang="en-US" sz="3600" b="1" dirty="0" smtClean="0"/>
              <a:t>TRUE</a:t>
            </a:r>
            <a:r>
              <a:rPr lang="en-US" sz="3600" dirty="0" smtClean="0"/>
              <a:t>?</a:t>
            </a:r>
            <a:endParaRPr lang="en-US" sz="3600" b="1" dirty="0"/>
          </a:p>
        </p:txBody>
      </p:sp>
      <p:sp>
        <p:nvSpPr>
          <p:cNvPr id="4" name="Action Button: Help 3">
            <a:hlinkClick r:id="" action="ppaction://noaction" highlightClick="1">
              <a:snd r:embed="rId2" name="jeopardy think theme song.wav"/>
            </a:hlinkClick>
          </p:cNvPr>
          <p:cNvSpPr/>
          <p:nvPr/>
        </p:nvSpPr>
        <p:spPr>
          <a:xfrm>
            <a:off x="152400" y="4114800"/>
            <a:ext cx="838200" cy="762000"/>
          </a:xfrm>
          <a:prstGeom prst="actionButtonHelp">
            <a:avLst/>
          </a:prstGeom>
          <a:solidFill>
            <a:schemeClr val="bg2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Return 4">
            <a:hlinkClick r:id="rId3" action="ppaction://hlinksldjump" highlightClick="1">
              <a:snd r:embed="rId4" name="applause.wav"/>
            </a:hlinkClick>
          </p:cNvPr>
          <p:cNvSpPr/>
          <p:nvPr/>
        </p:nvSpPr>
        <p:spPr>
          <a:xfrm>
            <a:off x="152400" y="6019800"/>
            <a:ext cx="838200" cy="685800"/>
          </a:xfrm>
          <a:prstGeom prst="actionButtonReturn">
            <a:avLst/>
          </a:prstGeom>
          <a:solidFill>
            <a:schemeClr val="bg2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Sound 5">
            <a:hlinkClick r:id="" action="ppaction://noaction" highlightClick="1">
              <a:snd r:embed="rId5" name="buzzer_x.wav"/>
            </a:hlinkClick>
          </p:cNvPr>
          <p:cNvSpPr/>
          <p:nvPr/>
        </p:nvSpPr>
        <p:spPr>
          <a:xfrm>
            <a:off x="152400" y="5105400"/>
            <a:ext cx="838200" cy="685800"/>
          </a:xfrm>
          <a:prstGeom prst="actionButtonSound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3886200"/>
          </a:xfrm>
        </p:spPr>
        <p:txBody>
          <a:bodyPr>
            <a:normAutofit/>
          </a:bodyPr>
          <a:lstStyle/>
          <a:p>
            <a:r>
              <a:rPr lang="en-US" b="1" dirty="0" smtClean="0"/>
              <a:t>HIGH or LOW</a:t>
            </a:r>
            <a:r>
              <a:rPr lang="en-US" dirty="0" smtClean="0"/>
              <a:t>: the level of supply of qualified applicants for a job for which there is a low level of skill education and/or experience.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2057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What is</a:t>
            </a:r>
          </a:p>
          <a:p>
            <a:r>
              <a:rPr lang="en-US" sz="3600" b="1" dirty="0" smtClean="0"/>
              <a:t>HIGH</a:t>
            </a:r>
            <a:r>
              <a:rPr lang="en-US" sz="3600" dirty="0" smtClean="0"/>
              <a:t>?</a:t>
            </a:r>
            <a:endParaRPr lang="en-US" sz="3600" b="1" dirty="0"/>
          </a:p>
        </p:txBody>
      </p:sp>
      <p:sp>
        <p:nvSpPr>
          <p:cNvPr id="4" name="Action Button: Help 3">
            <a:hlinkClick r:id="" action="ppaction://noaction" highlightClick="1">
              <a:snd r:embed="rId2" name="jeopardy think theme song.wav"/>
            </a:hlinkClick>
          </p:cNvPr>
          <p:cNvSpPr/>
          <p:nvPr/>
        </p:nvSpPr>
        <p:spPr>
          <a:xfrm>
            <a:off x="152400" y="4114800"/>
            <a:ext cx="838200" cy="762000"/>
          </a:xfrm>
          <a:prstGeom prst="actionButtonHelp">
            <a:avLst/>
          </a:prstGeom>
          <a:solidFill>
            <a:schemeClr val="bg2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Return 4">
            <a:hlinkClick r:id="rId3" action="ppaction://hlinksldjump" highlightClick="1">
              <a:snd r:embed="rId4" name="applause.wav"/>
            </a:hlinkClick>
          </p:cNvPr>
          <p:cNvSpPr/>
          <p:nvPr/>
        </p:nvSpPr>
        <p:spPr>
          <a:xfrm>
            <a:off x="152400" y="6019800"/>
            <a:ext cx="838200" cy="685800"/>
          </a:xfrm>
          <a:prstGeom prst="actionButtonReturn">
            <a:avLst/>
          </a:prstGeom>
          <a:solidFill>
            <a:schemeClr val="bg2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Sound 5">
            <a:hlinkClick r:id="" action="ppaction://noaction" highlightClick="1">
              <a:snd r:embed="rId5" name="buzzer_x.wav"/>
            </a:hlinkClick>
          </p:cNvPr>
          <p:cNvSpPr/>
          <p:nvPr/>
        </p:nvSpPr>
        <p:spPr>
          <a:xfrm>
            <a:off x="152400" y="5105400"/>
            <a:ext cx="838200" cy="685800"/>
          </a:xfrm>
          <a:prstGeom prst="actionButtonSound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4114800"/>
          </a:xfrm>
        </p:spPr>
        <p:txBody>
          <a:bodyPr>
            <a:normAutofit/>
          </a:bodyPr>
          <a:lstStyle/>
          <a:p>
            <a:r>
              <a:rPr lang="en-US" b="1" dirty="0" smtClean="0"/>
              <a:t>HIGH or LOW</a:t>
            </a:r>
            <a:r>
              <a:rPr lang="en-US" dirty="0" smtClean="0"/>
              <a:t>: the level of supply of qualified applicants for a job for which the working conditions are worse than other jobs with similar education skill and/or experience requirements.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752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What is</a:t>
            </a:r>
          </a:p>
          <a:p>
            <a:r>
              <a:rPr lang="en-US" sz="3600" b="1" dirty="0" smtClean="0"/>
              <a:t>LOW</a:t>
            </a:r>
            <a:r>
              <a:rPr lang="en-US" sz="3600" dirty="0" smtClean="0"/>
              <a:t>?</a:t>
            </a:r>
            <a:endParaRPr lang="en-US" sz="3600" b="1" dirty="0"/>
          </a:p>
        </p:txBody>
      </p:sp>
      <p:sp>
        <p:nvSpPr>
          <p:cNvPr id="4" name="Action Button: Help 3">
            <a:hlinkClick r:id="" action="ppaction://noaction" highlightClick="1">
              <a:snd r:embed="rId2" name="jeopardy think theme song.wav"/>
            </a:hlinkClick>
          </p:cNvPr>
          <p:cNvSpPr/>
          <p:nvPr/>
        </p:nvSpPr>
        <p:spPr>
          <a:xfrm>
            <a:off x="152400" y="4114800"/>
            <a:ext cx="838200" cy="762000"/>
          </a:xfrm>
          <a:prstGeom prst="actionButtonHelp">
            <a:avLst/>
          </a:prstGeom>
          <a:solidFill>
            <a:schemeClr val="bg2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Return 4">
            <a:hlinkClick r:id="rId3" action="ppaction://hlinksldjump" highlightClick="1">
              <a:snd r:embed="rId4" name="applause.wav"/>
            </a:hlinkClick>
          </p:cNvPr>
          <p:cNvSpPr/>
          <p:nvPr/>
        </p:nvSpPr>
        <p:spPr>
          <a:xfrm>
            <a:off x="152400" y="6019800"/>
            <a:ext cx="838200" cy="685800"/>
          </a:xfrm>
          <a:prstGeom prst="actionButtonReturn">
            <a:avLst/>
          </a:prstGeom>
          <a:solidFill>
            <a:schemeClr val="bg2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Sound 5">
            <a:hlinkClick r:id="" action="ppaction://noaction" highlightClick="1">
              <a:snd r:embed="rId5" name="buzzer_x.wav"/>
            </a:hlinkClick>
          </p:cNvPr>
          <p:cNvSpPr/>
          <p:nvPr/>
        </p:nvSpPr>
        <p:spPr>
          <a:xfrm>
            <a:off x="152400" y="5105400"/>
            <a:ext cx="838200" cy="685800"/>
          </a:xfrm>
          <a:prstGeom prst="actionButtonSound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4114800"/>
          </a:xfrm>
        </p:spPr>
        <p:txBody>
          <a:bodyPr>
            <a:normAutofit/>
          </a:bodyPr>
          <a:lstStyle/>
          <a:p>
            <a:r>
              <a:rPr lang="en-US" b="1" dirty="0" smtClean="0"/>
              <a:t>HIGH or LOW</a:t>
            </a:r>
            <a:r>
              <a:rPr lang="en-US" dirty="0" smtClean="0"/>
              <a:t>: the level of supply of qualified applicants for a job in rural or less populated areas.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752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What is</a:t>
            </a:r>
          </a:p>
          <a:p>
            <a:r>
              <a:rPr lang="en-US" sz="3600" b="1" dirty="0" smtClean="0"/>
              <a:t>LOW</a:t>
            </a:r>
            <a:r>
              <a:rPr lang="en-US" sz="3600" dirty="0" smtClean="0"/>
              <a:t>?</a:t>
            </a:r>
            <a:endParaRPr lang="en-US" sz="3600" b="1" dirty="0"/>
          </a:p>
        </p:txBody>
      </p:sp>
      <p:sp>
        <p:nvSpPr>
          <p:cNvPr id="4" name="Action Button: Help 3">
            <a:hlinkClick r:id="" action="ppaction://noaction" highlightClick="1">
              <a:snd r:embed="rId2" name="jeopardy think theme song.wav"/>
            </a:hlinkClick>
          </p:cNvPr>
          <p:cNvSpPr/>
          <p:nvPr/>
        </p:nvSpPr>
        <p:spPr>
          <a:xfrm>
            <a:off x="152400" y="4114800"/>
            <a:ext cx="838200" cy="762000"/>
          </a:xfrm>
          <a:prstGeom prst="actionButtonHelp">
            <a:avLst/>
          </a:prstGeom>
          <a:solidFill>
            <a:schemeClr val="bg2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Return 4">
            <a:hlinkClick r:id="rId3" action="ppaction://hlinksldjump" highlightClick="1">
              <a:snd r:embed="rId4" name="applause.wav"/>
            </a:hlinkClick>
          </p:cNvPr>
          <p:cNvSpPr/>
          <p:nvPr/>
        </p:nvSpPr>
        <p:spPr>
          <a:xfrm>
            <a:off x="152400" y="6019800"/>
            <a:ext cx="838200" cy="685800"/>
          </a:xfrm>
          <a:prstGeom prst="actionButtonReturn">
            <a:avLst/>
          </a:prstGeom>
          <a:solidFill>
            <a:schemeClr val="bg2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Sound 5">
            <a:hlinkClick r:id="" action="ppaction://noaction" highlightClick="1">
              <a:snd r:embed="rId5" name="buzzer_x.wav"/>
            </a:hlinkClick>
          </p:cNvPr>
          <p:cNvSpPr/>
          <p:nvPr/>
        </p:nvSpPr>
        <p:spPr>
          <a:xfrm>
            <a:off x="152400" y="5105400"/>
            <a:ext cx="838200" cy="685800"/>
          </a:xfrm>
          <a:prstGeom prst="actionButtonSound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4114800"/>
          </a:xfrm>
        </p:spPr>
        <p:txBody>
          <a:bodyPr>
            <a:normAutofit/>
          </a:bodyPr>
          <a:lstStyle/>
          <a:p>
            <a:r>
              <a:rPr lang="en-US" b="1" dirty="0" smtClean="0"/>
              <a:t>HIGH or LOW</a:t>
            </a:r>
            <a:r>
              <a:rPr lang="en-US" dirty="0" smtClean="0"/>
              <a:t>: the level of demand for qualified applicants who have a high level of productivity.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752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What is</a:t>
            </a:r>
          </a:p>
          <a:p>
            <a:r>
              <a:rPr lang="en-US" sz="3600" b="1" dirty="0" smtClean="0"/>
              <a:t>HIGH</a:t>
            </a:r>
            <a:r>
              <a:rPr lang="en-US" sz="3600" dirty="0" smtClean="0"/>
              <a:t>?</a:t>
            </a:r>
            <a:endParaRPr lang="en-US" sz="3600" b="1" dirty="0"/>
          </a:p>
        </p:txBody>
      </p:sp>
      <p:sp>
        <p:nvSpPr>
          <p:cNvPr id="4" name="Action Button: Help 3">
            <a:hlinkClick r:id="" action="ppaction://noaction" highlightClick="1">
              <a:snd r:embed="rId2" name="jeopardy think theme song.wav"/>
            </a:hlinkClick>
          </p:cNvPr>
          <p:cNvSpPr/>
          <p:nvPr/>
        </p:nvSpPr>
        <p:spPr>
          <a:xfrm>
            <a:off x="152400" y="4114800"/>
            <a:ext cx="838200" cy="762000"/>
          </a:xfrm>
          <a:prstGeom prst="actionButtonHelp">
            <a:avLst/>
          </a:prstGeom>
          <a:solidFill>
            <a:schemeClr val="bg2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Return 4">
            <a:hlinkClick r:id="rId3" action="ppaction://hlinksldjump" highlightClick="1">
              <a:snd r:embed="rId4" name="applause.wav"/>
            </a:hlinkClick>
          </p:cNvPr>
          <p:cNvSpPr/>
          <p:nvPr/>
        </p:nvSpPr>
        <p:spPr>
          <a:xfrm>
            <a:off x="152400" y="6019800"/>
            <a:ext cx="838200" cy="685800"/>
          </a:xfrm>
          <a:prstGeom prst="actionButtonReturn">
            <a:avLst/>
          </a:prstGeom>
          <a:solidFill>
            <a:schemeClr val="bg2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Sound 5">
            <a:hlinkClick r:id="" action="ppaction://noaction" highlightClick="1">
              <a:snd r:embed="rId5" name="buzzer_x.wav"/>
            </a:hlinkClick>
          </p:cNvPr>
          <p:cNvSpPr/>
          <p:nvPr/>
        </p:nvSpPr>
        <p:spPr>
          <a:xfrm>
            <a:off x="152400" y="5105400"/>
            <a:ext cx="838200" cy="685800"/>
          </a:xfrm>
          <a:prstGeom prst="actionButtonSound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4114800"/>
          </a:xfrm>
        </p:spPr>
        <p:txBody>
          <a:bodyPr>
            <a:normAutofit/>
          </a:bodyPr>
          <a:lstStyle/>
          <a:p>
            <a:r>
              <a:rPr lang="en-US" b="1" dirty="0" smtClean="0"/>
              <a:t>HIGH or LOW</a:t>
            </a:r>
            <a:r>
              <a:rPr lang="en-US" dirty="0" smtClean="0"/>
              <a:t>: the level of demand for workers whose output (what they do) is very needed.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752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What is</a:t>
            </a:r>
          </a:p>
          <a:p>
            <a:r>
              <a:rPr lang="en-US" sz="3600" b="1" dirty="0" smtClean="0"/>
              <a:t>HIGH</a:t>
            </a:r>
            <a:r>
              <a:rPr lang="en-US" sz="3600" dirty="0" smtClean="0"/>
              <a:t>?</a:t>
            </a:r>
            <a:endParaRPr lang="en-US" sz="3600" b="1" dirty="0"/>
          </a:p>
        </p:txBody>
      </p:sp>
      <p:sp>
        <p:nvSpPr>
          <p:cNvPr id="4" name="Action Button: Help 3">
            <a:hlinkClick r:id="" action="ppaction://noaction" highlightClick="1">
              <a:snd r:embed="rId2" name="jeopardy think theme song.wav"/>
            </a:hlinkClick>
          </p:cNvPr>
          <p:cNvSpPr/>
          <p:nvPr/>
        </p:nvSpPr>
        <p:spPr>
          <a:xfrm>
            <a:off x="152400" y="4114800"/>
            <a:ext cx="838200" cy="762000"/>
          </a:xfrm>
          <a:prstGeom prst="actionButtonHelp">
            <a:avLst/>
          </a:prstGeom>
          <a:solidFill>
            <a:schemeClr val="bg2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Return 4">
            <a:hlinkClick r:id="rId3" action="ppaction://hlinksldjump" highlightClick="1">
              <a:snd r:embed="rId4" name="applause.wav"/>
            </a:hlinkClick>
          </p:cNvPr>
          <p:cNvSpPr/>
          <p:nvPr/>
        </p:nvSpPr>
        <p:spPr>
          <a:xfrm>
            <a:off x="152400" y="6019800"/>
            <a:ext cx="838200" cy="685800"/>
          </a:xfrm>
          <a:prstGeom prst="actionButtonReturn">
            <a:avLst/>
          </a:prstGeom>
          <a:solidFill>
            <a:schemeClr val="bg2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Sound 5">
            <a:hlinkClick r:id="" action="ppaction://noaction" highlightClick="1">
              <a:snd r:embed="rId5" name="buzzer_x.wav"/>
            </a:hlinkClick>
          </p:cNvPr>
          <p:cNvSpPr/>
          <p:nvPr/>
        </p:nvSpPr>
        <p:spPr>
          <a:xfrm>
            <a:off x="152400" y="5105400"/>
            <a:ext cx="838200" cy="685800"/>
          </a:xfrm>
          <a:prstGeom prst="actionButtonSound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4114800"/>
          </a:xfrm>
        </p:spPr>
        <p:txBody>
          <a:bodyPr>
            <a:normAutofit/>
          </a:bodyPr>
          <a:lstStyle/>
          <a:p>
            <a:r>
              <a:rPr lang="en-US" dirty="0" smtClean="0"/>
              <a:t>This is why there tends to be fewer workers with a high level of productivity that are available for a given job.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4343400"/>
            <a:ext cx="7467600" cy="2209800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What is</a:t>
            </a:r>
          </a:p>
          <a:p>
            <a:r>
              <a:rPr lang="en-US" sz="3600" b="1" dirty="0" smtClean="0"/>
              <a:t>there are fewer workers with the level of education skills and/or experience in the labor force</a:t>
            </a:r>
            <a:r>
              <a:rPr lang="en-US" sz="3600" dirty="0" smtClean="0"/>
              <a:t>?</a:t>
            </a:r>
            <a:endParaRPr lang="en-US" sz="3600" b="1" dirty="0"/>
          </a:p>
        </p:txBody>
      </p:sp>
      <p:sp>
        <p:nvSpPr>
          <p:cNvPr id="4" name="Action Button: Help 3">
            <a:hlinkClick r:id="" action="ppaction://noaction" highlightClick="1">
              <a:snd r:embed="rId2" name="jeopardy think theme song.wav"/>
            </a:hlinkClick>
          </p:cNvPr>
          <p:cNvSpPr/>
          <p:nvPr/>
        </p:nvSpPr>
        <p:spPr>
          <a:xfrm>
            <a:off x="152400" y="4114800"/>
            <a:ext cx="838200" cy="762000"/>
          </a:xfrm>
          <a:prstGeom prst="actionButtonHelp">
            <a:avLst/>
          </a:prstGeom>
          <a:solidFill>
            <a:schemeClr val="bg2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Return 4">
            <a:hlinkClick r:id="rId3" action="ppaction://hlinksldjump" highlightClick="1">
              <a:snd r:embed="rId4" name="applause.wav"/>
            </a:hlinkClick>
          </p:cNvPr>
          <p:cNvSpPr/>
          <p:nvPr/>
        </p:nvSpPr>
        <p:spPr>
          <a:xfrm>
            <a:off x="152400" y="6019800"/>
            <a:ext cx="838200" cy="685800"/>
          </a:xfrm>
          <a:prstGeom prst="actionButtonReturn">
            <a:avLst/>
          </a:prstGeom>
          <a:solidFill>
            <a:schemeClr val="bg2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Sound 5">
            <a:hlinkClick r:id="" action="ppaction://noaction" highlightClick="1">
              <a:snd r:embed="rId5" name="buzzer_x.wav"/>
            </a:hlinkClick>
          </p:cNvPr>
          <p:cNvSpPr/>
          <p:nvPr/>
        </p:nvSpPr>
        <p:spPr>
          <a:xfrm>
            <a:off x="152400" y="5105400"/>
            <a:ext cx="838200" cy="685800"/>
          </a:xfrm>
          <a:prstGeom prst="actionButtonSound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4114800"/>
          </a:xfrm>
        </p:spPr>
        <p:txBody>
          <a:bodyPr>
            <a:normAutofit/>
          </a:bodyPr>
          <a:lstStyle/>
          <a:p>
            <a:r>
              <a:rPr lang="en-US" b="1" dirty="0" smtClean="0"/>
              <a:t>SURPLUS or SHORTAGE</a:t>
            </a:r>
            <a:r>
              <a:rPr lang="en-US" dirty="0" smtClean="0"/>
              <a:t>: this describes the relative level of qualified applicants when an employer offers a pay level that is too </a:t>
            </a:r>
            <a:r>
              <a:rPr lang="en-US" b="1" dirty="0" smtClean="0"/>
              <a:t>low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752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What is a</a:t>
            </a:r>
          </a:p>
          <a:p>
            <a:r>
              <a:rPr lang="en-US" sz="3600" b="1" dirty="0" smtClean="0"/>
              <a:t>SHORTAGE</a:t>
            </a:r>
            <a:r>
              <a:rPr lang="en-US" sz="3600" dirty="0" smtClean="0"/>
              <a:t>?</a:t>
            </a:r>
            <a:endParaRPr lang="en-US" sz="3600" b="1" dirty="0"/>
          </a:p>
        </p:txBody>
      </p:sp>
      <p:sp>
        <p:nvSpPr>
          <p:cNvPr id="4" name="Action Button: Help 3">
            <a:hlinkClick r:id="" action="ppaction://noaction" highlightClick="1">
              <a:snd r:embed="rId2" name="jeopardy think theme song.wav"/>
            </a:hlinkClick>
          </p:cNvPr>
          <p:cNvSpPr/>
          <p:nvPr/>
        </p:nvSpPr>
        <p:spPr>
          <a:xfrm>
            <a:off x="152400" y="4114800"/>
            <a:ext cx="838200" cy="762000"/>
          </a:xfrm>
          <a:prstGeom prst="actionButtonHelp">
            <a:avLst/>
          </a:prstGeom>
          <a:solidFill>
            <a:schemeClr val="bg2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Return 4">
            <a:hlinkClick r:id="rId3" action="ppaction://hlinksldjump" highlightClick="1">
              <a:snd r:embed="rId4" name="applause.wav"/>
            </a:hlinkClick>
          </p:cNvPr>
          <p:cNvSpPr/>
          <p:nvPr/>
        </p:nvSpPr>
        <p:spPr>
          <a:xfrm>
            <a:off x="152400" y="6019800"/>
            <a:ext cx="838200" cy="685800"/>
          </a:xfrm>
          <a:prstGeom prst="actionButtonReturn">
            <a:avLst/>
          </a:prstGeom>
          <a:solidFill>
            <a:schemeClr val="bg2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Sound 5">
            <a:hlinkClick r:id="" action="ppaction://noaction" highlightClick="1">
              <a:snd r:embed="rId5" name="buzzer_x.wav"/>
            </a:hlinkClick>
          </p:cNvPr>
          <p:cNvSpPr/>
          <p:nvPr/>
        </p:nvSpPr>
        <p:spPr>
          <a:xfrm>
            <a:off x="152400" y="5105400"/>
            <a:ext cx="838200" cy="685800"/>
          </a:xfrm>
          <a:prstGeom prst="actionButtonSound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4114800"/>
          </a:xfrm>
        </p:spPr>
        <p:txBody>
          <a:bodyPr>
            <a:normAutofit/>
          </a:bodyPr>
          <a:lstStyle/>
          <a:p>
            <a:r>
              <a:rPr lang="en-US" b="1" dirty="0" smtClean="0"/>
              <a:t>SURPLUS or SHORTAGE</a:t>
            </a:r>
            <a:r>
              <a:rPr lang="en-US" dirty="0" smtClean="0"/>
              <a:t>: this describes the relative level of qualified applicants when an employer offers a pay level that is too </a:t>
            </a:r>
            <a:r>
              <a:rPr lang="en-US" b="1" dirty="0" smtClean="0"/>
              <a:t>high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752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What is a</a:t>
            </a:r>
          </a:p>
          <a:p>
            <a:r>
              <a:rPr lang="en-US" sz="3600" b="1" dirty="0" smtClean="0"/>
              <a:t>SURPLUS</a:t>
            </a:r>
            <a:r>
              <a:rPr lang="en-US" sz="3600" dirty="0" smtClean="0"/>
              <a:t>?</a:t>
            </a:r>
            <a:endParaRPr lang="en-US" sz="3600" b="1" dirty="0"/>
          </a:p>
        </p:txBody>
      </p:sp>
      <p:sp>
        <p:nvSpPr>
          <p:cNvPr id="4" name="Action Button: Help 3">
            <a:hlinkClick r:id="" action="ppaction://noaction" highlightClick="1">
              <a:snd r:embed="rId2" name="jeopardy think theme song.wav"/>
            </a:hlinkClick>
          </p:cNvPr>
          <p:cNvSpPr/>
          <p:nvPr/>
        </p:nvSpPr>
        <p:spPr>
          <a:xfrm>
            <a:off x="152400" y="4114800"/>
            <a:ext cx="838200" cy="762000"/>
          </a:xfrm>
          <a:prstGeom prst="actionButtonHelp">
            <a:avLst/>
          </a:prstGeom>
          <a:solidFill>
            <a:schemeClr val="bg2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Return 4">
            <a:hlinkClick r:id="rId3" action="ppaction://hlinksldjump" highlightClick="1">
              <a:snd r:embed="rId4" name="applause.wav"/>
            </a:hlinkClick>
          </p:cNvPr>
          <p:cNvSpPr/>
          <p:nvPr/>
        </p:nvSpPr>
        <p:spPr>
          <a:xfrm>
            <a:off x="152400" y="6019800"/>
            <a:ext cx="838200" cy="685800"/>
          </a:xfrm>
          <a:prstGeom prst="actionButtonReturn">
            <a:avLst/>
          </a:prstGeom>
          <a:solidFill>
            <a:schemeClr val="bg2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Sound 5">
            <a:hlinkClick r:id="" action="ppaction://noaction" highlightClick="1">
              <a:snd r:embed="rId5" name="buzzer_x.wav"/>
            </a:hlinkClick>
          </p:cNvPr>
          <p:cNvSpPr/>
          <p:nvPr/>
        </p:nvSpPr>
        <p:spPr>
          <a:xfrm>
            <a:off x="152400" y="5105400"/>
            <a:ext cx="838200" cy="685800"/>
          </a:xfrm>
          <a:prstGeom prst="actionButtonSound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4114800"/>
          </a:xfrm>
        </p:spPr>
        <p:txBody>
          <a:bodyPr>
            <a:normAutofit/>
          </a:bodyPr>
          <a:lstStyle/>
          <a:p>
            <a:r>
              <a:rPr lang="en-US" b="1" dirty="0" smtClean="0"/>
              <a:t>TRUE or FALSE</a:t>
            </a:r>
            <a:r>
              <a:rPr lang="en-US" dirty="0" smtClean="0"/>
              <a:t>: the labor cost is a “cost of doing business” for an employer that must be paid for by the money made from the sale of the employer’s output.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752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What is</a:t>
            </a:r>
          </a:p>
          <a:p>
            <a:r>
              <a:rPr lang="en-US" sz="3600" b="1" dirty="0" smtClean="0"/>
              <a:t>TRUE</a:t>
            </a:r>
            <a:r>
              <a:rPr lang="en-US" sz="3600" dirty="0" smtClean="0"/>
              <a:t>?</a:t>
            </a:r>
            <a:endParaRPr lang="en-US" sz="3600" b="1" dirty="0"/>
          </a:p>
        </p:txBody>
      </p:sp>
      <p:sp>
        <p:nvSpPr>
          <p:cNvPr id="4" name="Action Button: Help 3">
            <a:hlinkClick r:id="" action="ppaction://noaction" highlightClick="1">
              <a:snd r:embed="rId2" name="jeopardy think theme song.wav"/>
            </a:hlinkClick>
          </p:cNvPr>
          <p:cNvSpPr/>
          <p:nvPr/>
        </p:nvSpPr>
        <p:spPr>
          <a:xfrm>
            <a:off x="152400" y="4114800"/>
            <a:ext cx="838200" cy="762000"/>
          </a:xfrm>
          <a:prstGeom prst="actionButtonHelp">
            <a:avLst/>
          </a:prstGeom>
          <a:solidFill>
            <a:schemeClr val="bg2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Return 4">
            <a:hlinkClick r:id="rId3" action="ppaction://hlinksldjump" highlightClick="1">
              <a:snd r:embed="rId4" name="applause.wav"/>
            </a:hlinkClick>
          </p:cNvPr>
          <p:cNvSpPr/>
          <p:nvPr/>
        </p:nvSpPr>
        <p:spPr>
          <a:xfrm>
            <a:off x="152400" y="6019800"/>
            <a:ext cx="838200" cy="685800"/>
          </a:xfrm>
          <a:prstGeom prst="actionButtonReturn">
            <a:avLst/>
          </a:prstGeom>
          <a:solidFill>
            <a:schemeClr val="bg2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Sound 5">
            <a:hlinkClick r:id="" action="ppaction://noaction" highlightClick="1">
              <a:snd r:embed="rId5" name="buzzer_x.wav"/>
            </a:hlinkClick>
          </p:cNvPr>
          <p:cNvSpPr/>
          <p:nvPr/>
        </p:nvSpPr>
        <p:spPr>
          <a:xfrm>
            <a:off x="152400" y="5105400"/>
            <a:ext cx="838200" cy="685800"/>
          </a:xfrm>
          <a:prstGeom prst="actionButtonSound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381000"/>
          <a:ext cx="8229600" cy="563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</a:tblGrid>
              <a:tr h="939800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Methods of Earning Pay</a:t>
                      </a:r>
                      <a:endParaRPr lang="en-US" b="1" dirty="0"/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baseline="0" dirty="0" smtClean="0"/>
                        <a:t>Worker </a:t>
                      </a:r>
                      <a:r>
                        <a:rPr lang="en-US" b="1" dirty="0" smtClean="0"/>
                        <a:t>Supply</a:t>
                      </a:r>
                      <a:r>
                        <a:rPr lang="en-US" b="1" baseline="0" dirty="0" smtClean="0"/>
                        <a:t> &amp; Demand</a:t>
                      </a:r>
                      <a:endParaRPr lang="en-US" b="1" dirty="0"/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Constraints</a:t>
                      </a:r>
                      <a:r>
                        <a:rPr lang="en-US" b="1" baseline="0" dirty="0" smtClean="0"/>
                        <a:t> on Pay</a:t>
                      </a:r>
                      <a:endParaRPr lang="en-US" b="1" dirty="0"/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Effects on Income &amp; Increasing</a:t>
                      </a:r>
                      <a:r>
                        <a:rPr lang="en-US" b="1" baseline="0" dirty="0" smtClean="0"/>
                        <a:t> Human Capital</a:t>
                      </a:r>
                      <a:endParaRPr lang="en-US" b="1" dirty="0"/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93980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hlinkClick r:id="rId4" action="ppaction://hlinksldjump"/>
                        </a:rPr>
                        <a:t>1</a:t>
                      </a:r>
                      <a:endParaRPr 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hlinkClick r:id="rId5" action="ppaction://hlinksldjump"/>
                        </a:rPr>
                        <a:t>6</a:t>
                      </a:r>
                      <a:endParaRPr 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hlinkClick r:id="rId6" action="ppaction://hlinksldjump"/>
                        </a:rPr>
                        <a:t>1</a:t>
                      </a:r>
                      <a:endParaRPr 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hlinkClick r:id="rId7" action="ppaction://hlinksldjump"/>
                        </a:rPr>
                        <a:t>6</a:t>
                      </a:r>
                      <a:endParaRPr 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hlinkClick r:id="rId8" action="ppaction://hlinksldjump"/>
                        </a:rPr>
                        <a:t>1</a:t>
                      </a:r>
                      <a:endParaRPr 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hlinkClick r:id="rId9" action="ppaction://hlinksldjump"/>
                        </a:rPr>
                        <a:t>6</a:t>
                      </a:r>
                      <a:endParaRPr 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hlinkClick r:id="rId10" action="ppaction://hlinksldjump"/>
                        </a:rPr>
                        <a:t>1</a:t>
                      </a:r>
                      <a:endParaRPr lang="en-US" sz="40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hlinkClick r:id="rId11" action="ppaction://hlinksldjump"/>
                        </a:rPr>
                        <a:t>6</a:t>
                      </a:r>
                      <a:endParaRPr lang="en-US" sz="4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93980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hlinkClick r:id="rId12" action="ppaction://hlinksldjump"/>
                        </a:rPr>
                        <a:t>2</a:t>
                      </a:r>
                      <a:endParaRPr 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hlinkClick r:id="rId13" action="ppaction://hlinksldjump"/>
                        </a:rPr>
                        <a:t>7</a:t>
                      </a:r>
                      <a:endParaRPr 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hlinkClick r:id="rId14" action="ppaction://hlinksldjump"/>
                        </a:rPr>
                        <a:t>2</a:t>
                      </a:r>
                      <a:endParaRPr 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hlinkClick r:id="rId15" action="ppaction://hlinksldjump"/>
                        </a:rPr>
                        <a:t>7</a:t>
                      </a:r>
                      <a:endParaRPr 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hlinkClick r:id="rId16" action="ppaction://hlinksldjump"/>
                        </a:rPr>
                        <a:t>2</a:t>
                      </a:r>
                      <a:endParaRPr 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hlinkClick r:id="rId17" action="ppaction://hlinksldjump"/>
                        </a:rPr>
                        <a:t>7</a:t>
                      </a:r>
                      <a:endParaRPr 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hlinkClick r:id="rId18" action="ppaction://hlinksldjump"/>
                        </a:rPr>
                        <a:t>2</a:t>
                      </a:r>
                      <a:endParaRPr lang="en-US" sz="40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93980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hlinkClick r:id="rId19" action="ppaction://hlinksldjump"/>
                        </a:rPr>
                        <a:t>3</a:t>
                      </a:r>
                      <a:endParaRPr 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hlinkClick r:id="rId20" action="ppaction://hlinksldjump"/>
                        </a:rPr>
                        <a:t>3</a:t>
                      </a:r>
                      <a:endParaRPr 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hlinkClick r:id="rId21" action="ppaction://hlinksldjump"/>
                        </a:rPr>
                        <a:t>8</a:t>
                      </a:r>
                      <a:endParaRPr 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hlinkClick r:id="rId22" action="ppaction://hlinksldjump"/>
                        </a:rPr>
                        <a:t>3</a:t>
                      </a:r>
                      <a:endParaRPr 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hlinkClick r:id="rId23" action="ppaction://hlinksldjump"/>
                        </a:rPr>
                        <a:t>8</a:t>
                      </a:r>
                      <a:endParaRPr 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hlinkClick r:id="rId24" action="ppaction://hlinksldjump"/>
                        </a:rPr>
                        <a:t>3</a:t>
                      </a:r>
                      <a:endParaRPr lang="en-US" sz="40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93980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hlinkClick r:id="rId25" action="ppaction://hlinksldjump"/>
                        </a:rPr>
                        <a:t>4</a:t>
                      </a:r>
                      <a:endParaRPr 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hlinkClick r:id="rId26" action="ppaction://hlinksldjump"/>
                        </a:rPr>
                        <a:t>4</a:t>
                      </a:r>
                      <a:endParaRPr 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hlinkClick r:id="rId27" action="ppaction://hlinksldjump"/>
                        </a:rPr>
                        <a:t>9</a:t>
                      </a:r>
                      <a:endParaRPr 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hlinkClick r:id="rId28" action="ppaction://hlinksldjump"/>
                        </a:rPr>
                        <a:t>4</a:t>
                      </a:r>
                      <a:endParaRPr 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hlinkClick r:id="rId29" action="ppaction://hlinksldjump"/>
                        </a:rPr>
                        <a:t>4</a:t>
                      </a:r>
                      <a:endParaRPr lang="en-US" sz="40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93980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hlinkClick r:id="rId30" action="ppaction://hlinksldjump"/>
                        </a:rPr>
                        <a:t>5</a:t>
                      </a:r>
                      <a:endParaRPr 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hlinkClick r:id="rId31" action="ppaction://hlinksldjump"/>
                        </a:rPr>
                        <a:t>5</a:t>
                      </a:r>
                      <a:endParaRPr 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hlinkClick r:id="rId32" action="ppaction://hlinksldjump"/>
                        </a:rPr>
                        <a:t>5</a:t>
                      </a:r>
                      <a:endParaRPr 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hlinkClick r:id="rId33" action="ppaction://hlinksldjump"/>
                        </a:rPr>
                        <a:t>5</a:t>
                      </a:r>
                      <a:endParaRPr lang="en-US" sz="40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2" name="Jeopardy Board Fill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39624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4114800"/>
          </a:xfrm>
        </p:spPr>
        <p:txBody>
          <a:bodyPr>
            <a:normAutofit/>
          </a:bodyPr>
          <a:lstStyle/>
          <a:p>
            <a:r>
              <a:rPr lang="en-US" b="1" dirty="0" smtClean="0"/>
              <a:t>TRUE or FALSE</a:t>
            </a:r>
            <a:r>
              <a:rPr lang="en-US" dirty="0" smtClean="0"/>
              <a:t>: an increase in the price of a business’s output (sales of its product) due to increased labor costs will result in a decrease in demand for that product.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752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What is</a:t>
            </a:r>
          </a:p>
          <a:p>
            <a:r>
              <a:rPr lang="en-US" sz="3600" b="1" dirty="0" smtClean="0"/>
              <a:t>TRUE</a:t>
            </a:r>
            <a:r>
              <a:rPr lang="en-US" sz="3600" dirty="0" smtClean="0"/>
              <a:t>?</a:t>
            </a:r>
            <a:endParaRPr lang="en-US" sz="3600" b="1" dirty="0"/>
          </a:p>
        </p:txBody>
      </p:sp>
      <p:sp>
        <p:nvSpPr>
          <p:cNvPr id="4" name="Action Button: Help 3">
            <a:hlinkClick r:id="" action="ppaction://noaction" highlightClick="1">
              <a:snd r:embed="rId2" name="jeopardy think theme song.wav"/>
            </a:hlinkClick>
          </p:cNvPr>
          <p:cNvSpPr/>
          <p:nvPr/>
        </p:nvSpPr>
        <p:spPr>
          <a:xfrm>
            <a:off x="152400" y="4114800"/>
            <a:ext cx="838200" cy="762000"/>
          </a:xfrm>
          <a:prstGeom prst="actionButtonHelp">
            <a:avLst/>
          </a:prstGeom>
          <a:solidFill>
            <a:schemeClr val="bg2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Return 4">
            <a:hlinkClick r:id="rId3" action="ppaction://hlinksldjump" highlightClick="1">
              <a:snd r:embed="rId4" name="applause.wav"/>
            </a:hlinkClick>
          </p:cNvPr>
          <p:cNvSpPr/>
          <p:nvPr/>
        </p:nvSpPr>
        <p:spPr>
          <a:xfrm>
            <a:off x="152400" y="6019800"/>
            <a:ext cx="838200" cy="685800"/>
          </a:xfrm>
          <a:prstGeom prst="actionButtonReturn">
            <a:avLst/>
          </a:prstGeom>
          <a:solidFill>
            <a:schemeClr val="bg2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Sound 5">
            <a:hlinkClick r:id="" action="ppaction://noaction" highlightClick="1">
              <a:snd r:embed="rId5" name="buzzer_x.wav"/>
            </a:hlinkClick>
          </p:cNvPr>
          <p:cNvSpPr/>
          <p:nvPr/>
        </p:nvSpPr>
        <p:spPr>
          <a:xfrm>
            <a:off x="152400" y="5105400"/>
            <a:ext cx="838200" cy="685800"/>
          </a:xfrm>
          <a:prstGeom prst="actionButtonSound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4114800"/>
          </a:xfrm>
        </p:spPr>
        <p:txBody>
          <a:bodyPr>
            <a:normAutofit/>
          </a:bodyPr>
          <a:lstStyle/>
          <a:p>
            <a:r>
              <a:rPr lang="en-US" b="1" dirty="0" smtClean="0"/>
              <a:t>TRUE or FALSE</a:t>
            </a:r>
            <a:r>
              <a:rPr lang="en-US" dirty="0" smtClean="0"/>
              <a:t>: employers will continue adding employees as long as the benefit from that additional employee exceeds the cost of that employee.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752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What is</a:t>
            </a:r>
          </a:p>
          <a:p>
            <a:r>
              <a:rPr lang="en-US" sz="3600" b="1" dirty="0" smtClean="0"/>
              <a:t>TRUE</a:t>
            </a:r>
            <a:r>
              <a:rPr lang="en-US" sz="3600" dirty="0" smtClean="0"/>
              <a:t>?</a:t>
            </a:r>
            <a:endParaRPr lang="en-US" sz="3600" b="1" dirty="0"/>
          </a:p>
        </p:txBody>
      </p:sp>
      <p:sp>
        <p:nvSpPr>
          <p:cNvPr id="4" name="Action Button: Help 3">
            <a:hlinkClick r:id="" action="ppaction://noaction" highlightClick="1">
              <a:snd r:embed="rId2" name="jeopardy think theme song.wav"/>
            </a:hlinkClick>
          </p:cNvPr>
          <p:cNvSpPr/>
          <p:nvPr/>
        </p:nvSpPr>
        <p:spPr>
          <a:xfrm>
            <a:off x="152400" y="4114800"/>
            <a:ext cx="838200" cy="762000"/>
          </a:xfrm>
          <a:prstGeom prst="actionButtonHelp">
            <a:avLst/>
          </a:prstGeom>
          <a:solidFill>
            <a:schemeClr val="bg2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Return 4">
            <a:hlinkClick r:id="rId3" action="ppaction://hlinksldjump" highlightClick="1">
              <a:snd r:embed="rId4" name="applause.wav"/>
            </a:hlinkClick>
          </p:cNvPr>
          <p:cNvSpPr/>
          <p:nvPr/>
        </p:nvSpPr>
        <p:spPr>
          <a:xfrm>
            <a:off x="152400" y="6019800"/>
            <a:ext cx="838200" cy="685800"/>
          </a:xfrm>
          <a:prstGeom prst="actionButtonReturn">
            <a:avLst/>
          </a:prstGeom>
          <a:solidFill>
            <a:schemeClr val="bg2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Sound 5">
            <a:hlinkClick r:id="" action="ppaction://noaction" highlightClick="1">
              <a:snd r:embed="rId5" name="buzzer_x.wav"/>
            </a:hlinkClick>
          </p:cNvPr>
          <p:cNvSpPr/>
          <p:nvPr/>
        </p:nvSpPr>
        <p:spPr>
          <a:xfrm>
            <a:off x="152400" y="5105400"/>
            <a:ext cx="838200" cy="685800"/>
          </a:xfrm>
          <a:prstGeom prst="actionButtonSound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28800" y="1905000"/>
            <a:ext cx="5563125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9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4 possible answers</a:t>
            </a:r>
            <a:endParaRPr lang="en-US" sz="9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2362200"/>
          </a:xfrm>
        </p:spPr>
        <p:txBody>
          <a:bodyPr>
            <a:normAutofit/>
          </a:bodyPr>
          <a:lstStyle/>
          <a:p>
            <a:r>
              <a:rPr lang="en-US" dirty="0" smtClean="0"/>
              <a:t>Four possible </a:t>
            </a:r>
            <a:r>
              <a:rPr lang="en-US" b="1" i="1" dirty="0" smtClean="0"/>
              <a:t>fringe benefits</a:t>
            </a:r>
            <a:r>
              <a:rPr lang="en-US" dirty="0" smtClean="0"/>
              <a:t> commonly offered by employers.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38400"/>
            <a:ext cx="6400800" cy="3733800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What are</a:t>
            </a:r>
          </a:p>
          <a:p>
            <a:r>
              <a:rPr lang="en-US" sz="3600" b="1" dirty="0" smtClean="0"/>
              <a:t>paid vacation,</a:t>
            </a:r>
          </a:p>
          <a:p>
            <a:r>
              <a:rPr lang="en-US" sz="3600" b="1" dirty="0" smtClean="0"/>
              <a:t>retirement plans,</a:t>
            </a:r>
          </a:p>
          <a:p>
            <a:r>
              <a:rPr lang="en-US" sz="3600" b="1" dirty="0" smtClean="0"/>
              <a:t>health insurance,</a:t>
            </a:r>
          </a:p>
          <a:p>
            <a:r>
              <a:rPr lang="en-US" sz="3600" b="1" dirty="0" smtClean="0"/>
              <a:t>and</a:t>
            </a:r>
          </a:p>
          <a:p>
            <a:r>
              <a:rPr lang="en-US" sz="3600" b="1" dirty="0" smtClean="0"/>
              <a:t>tuition  reimbursement</a:t>
            </a:r>
            <a:r>
              <a:rPr lang="en-US" sz="3600" dirty="0" smtClean="0"/>
              <a:t>?</a:t>
            </a:r>
            <a:endParaRPr lang="en-US" sz="3600" b="1" dirty="0"/>
          </a:p>
        </p:txBody>
      </p:sp>
      <p:sp>
        <p:nvSpPr>
          <p:cNvPr id="4" name="Action Button: Help 3">
            <a:hlinkClick r:id="" action="ppaction://noaction" highlightClick="1">
              <a:snd r:embed="rId2" name="jeopardy think theme song.wav"/>
            </a:hlinkClick>
          </p:cNvPr>
          <p:cNvSpPr/>
          <p:nvPr/>
        </p:nvSpPr>
        <p:spPr>
          <a:xfrm>
            <a:off x="152400" y="4114800"/>
            <a:ext cx="838200" cy="762000"/>
          </a:xfrm>
          <a:prstGeom prst="actionButtonHelp">
            <a:avLst/>
          </a:prstGeom>
          <a:solidFill>
            <a:schemeClr val="bg2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Return 4">
            <a:hlinkClick r:id="rId3" action="ppaction://hlinksldjump" highlightClick="1">
              <a:snd r:embed="rId4" name="applause.wav"/>
            </a:hlinkClick>
          </p:cNvPr>
          <p:cNvSpPr/>
          <p:nvPr/>
        </p:nvSpPr>
        <p:spPr>
          <a:xfrm>
            <a:off x="152400" y="6019800"/>
            <a:ext cx="838200" cy="685800"/>
          </a:xfrm>
          <a:prstGeom prst="actionButtonReturn">
            <a:avLst/>
          </a:prstGeom>
          <a:solidFill>
            <a:schemeClr val="bg2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Sound 5">
            <a:hlinkClick r:id="" action="ppaction://noaction" highlightClick="1">
              <a:snd r:embed="rId5" name="buzzer_x.wav"/>
            </a:hlinkClick>
          </p:cNvPr>
          <p:cNvSpPr/>
          <p:nvPr/>
        </p:nvSpPr>
        <p:spPr>
          <a:xfrm>
            <a:off x="152400" y="5105400"/>
            <a:ext cx="838200" cy="685800"/>
          </a:xfrm>
          <a:prstGeom prst="actionButtonSound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28800" y="1905000"/>
            <a:ext cx="5563125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9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3 possible answers</a:t>
            </a:r>
            <a:endParaRPr lang="en-US" sz="9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2362200"/>
          </a:xfrm>
        </p:spPr>
        <p:txBody>
          <a:bodyPr>
            <a:normAutofit/>
          </a:bodyPr>
          <a:lstStyle/>
          <a:p>
            <a:r>
              <a:rPr lang="en-US" dirty="0" smtClean="0"/>
              <a:t>Three costs employers must pay for each employee they have.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514600"/>
            <a:ext cx="7391400" cy="3733800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What are</a:t>
            </a:r>
          </a:p>
          <a:p>
            <a:r>
              <a:rPr lang="en-US" sz="3600" b="1" dirty="0" smtClean="0"/>
              <a:t>matching FICA contributions,</a:t>
            </a:r>
          </a:p>
          <a:p>
            <a:r>
              <a:rPr lang="en-US" sz="3600" b="1" dirty="0" smtClean="0"/>
              <a:t>Federal &amp; state unemployment insurance,</a:t>
            </a:r>
          </a:p>
          <a:p>
            <a:r>
              <a:rPr lang="en-US" sz="3600" b="1" dirty="0" smtClean="0"/>
              <a:t>and</a:t>
            </a:r>
          </a:p>
          <a:p>
            <a:r>
              <a:rPr lang="en-US" sz="3600" b="1" dirty="0" smtClean="0"/>
              <a:t>workers’ compensation insurance</a:t>
            </a:r>
            <a:r>
              <a:rPr lang="en-US" sz="3600" dirty="0" smtClean="0"/>
              <a:t>?</a:t>
            </a:r>
            <a:endParaRPr lang="en-US" sz="3600" b="1" dirty="0"/>
          </a:p>
        </p:txBody>
      </p:sp>
      <p:sp>
        <p:nvSpPr>
          <p:cNvPr id="4" name="Action Button: Help 3">
            <a:hlinkClick r:id="" action="ppaction://noaction" highlightClick="1">
              <a:snd r:embed="rId2" name="jeopardy think theme song.wav"/>
            </a:hlinkClick>
          </p:cNvPr>
          <p:cNvSpPr/>
          <p:nvPr/>
        </p:nvSpPr>
        <p:spPr>
          <a:xfrm>
            <a:off x="152400" y="4114800"/>
            <a:ext cx="838200" cy="762000"/>
          </a:xfrm>
          <a:prstGeom prst="actionButtonHelp">
            <a:avLst/>
          </a:prstGeom>
          <a:solidFill>
            <a:schemeClr val="bg2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Return 4">
            <a:hlinkClick r:id="rId3" action="ppaction://hlinksldjump" highlightClick="1">
              <a:snd r:embed="rId4" name="applause.wav"/>
            </a:hlinkClick>
          </p:cNvPr>
          <p:cNvSpPr/>
          <p:nvPr/>
        </p:nvSpPr>
        <p:spPr>
          <a:xfrm>
            <a:off x="152400" y="6019800"/>
            <a:ext cx="838200" cy="685800"/>
          </a:xfrm>
          <a:prstGeom prst="actionButtonReturn">
            <a:avLst/>
          </a:prstGeom>
          <a:solidFill>
            <a:schemeClr val="bg2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Sound 5">
            <a:hlinkClick r:id="" action="ppaction://noaction" highlightClick="1">
              <a:snd r:embed="rId5" name="buzzer_x.wav"/>
            </a:hlinkClick>
          </p:cNvPr>
          <p:cNvSpPr/>
          <p:nvPr/>
        </p:nvSpPr>
        <p:spPr>
          <a:xfrm>
            <a:off x="152400" y="5105400"/>
            <a:ext cx="838200" cy="685800"/>
          </a:xfrm>
          <a:prstGeom prst="actionButtonSound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4114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TRUE or FALSE</a:t>
            </a:r>
            <a:r>
              <a:rPr lang="en-US" dirty="0" smtClean="0"/>
              <a:t>: a Federal- or state-mandated minimum wage that is above the market equilibrium rate for certain occupations will result in higher unemployment (surplus labor) for workers in that occupation.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752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What is</a:t>
            </a:r>
          </a:p>
          <a:p>
            <a:r>
              <a:rPr lang="en-US" sz="3600" b="1" dirty="0" smtClean="0"/>
              <a:t>TRUE</a:t>
            </a:r>
            <a:r>
              <a:rPr lang="en-US" sz="3600" dirty="0" smtClean="0"/>
              <a:t>?</a:t>
            </a:r>
            <a:endParaRPr lang="en-US" sz="3600" b="1" dirty="0"/>
          </a:p>
        </p:txBody>
      </p:sp>
      <p:sp>
        <p:nvSpPr>
          <p:cNvPr id="4" name="Action Button: Help 3">
            <a:hlinkClick r:id="" action="ppaction://noaction" highlightClick="1">
              <a:snd r:embed="rId2" name="jeopardy think theme song.wav"/>
            </a:hlinkClick>
          </p:cNvPr>
          <p:cNvSpPr/>
          <p:nvPr/>
        </p:nvSpPr>
        <p:spPr>
          <a:xfrm>
            <a:off x="152400" y="4114800"/>
            <a:ext cx="838200" cy="762000"/>
          </a:xfrm>
          <a:prstGeom prst="actionButtonHelp">
            <a:avLst/>
          </a:prstGeom>
          <a:solidFill>
            <a:schemeClr val="bg2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Return 4">
            <a:hlinkClick r:id="rId3" action="ppaction://hlinksldjump" highlightClick="1">
              <a:snd r:embed="rId4" name="applause.wav"/>
            </a:hlinkClick>
          </p:cNvPr>
          <p:cNvSpPr/>
          <p:nvPr/>
        </p:nvSpPr>
        <p:spPr>
          <a:xfrm>
            <a:off x="152400" y="6019800"/>
            <a:ext cx="838200" cy="685800"/>
          </a:xfrm>
          <a:prstGeom prst="actionButtonReturn">
            <a:avLst/>
          </a:prstGeom>
          <a:solidFill>
            <a:schemeClr val="bg2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Sound 5">
            <a:hlinkClick r:id="" action="ppaction://noaction" highlightClick="1">
              <a:snd r:embed="rId5" name="buzzer_x.wav"/>
            </a:hlinkClick>
          </p:cNvPr>
          <p:cNvSpPr/>
          <p:nvPr/>
        </p:nvSpPr>
        <p:spPr>
          <a:xfrm>
            <a:off x="152400" y="5105400"/>
            <a:ext cx="838200" cy="685800"/>
          </a:xfrm>
          <a:prstGeom prst="actionButtonSound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4114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TRUE or FALSE</a:t>
            </a:r>
            <a:r>
              <a:rPr lang="en-US" dirty="0" smtClean="0"/>
              <a:t>: a Federal- or state-mandated minimum wage that is above the market equilibrium rate for certain occupations gives employers a greater opportunity to hire more skilled &amp; experienced workers.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752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What is</a:t>
            </a:r>
          </a:p>
          <a:p>
            <a:r>
              <a:rPr lang="en-US" sz="3600" b="1" dirty="0" smtClean="0"/>
              <a:t>TRUE</a:t>
            </a:r>
            <a:r>
              <a:rPr lang="en-US" sz="3600" dirty="0" smtClean="0"/>
              <a:t>?</a:t>
            </a:r>
            <a:endParaRPr lang="en-US" sz="3600" b="1" dirty="0"/>
          </a:p>
        </p:txBody>
      </p:sp>
      <p:sp>
        <p:nvSpPr>
          <p:cNvPr id="4" name="Action Button: Help 3">
            <a:hlinkClick r:id="" action="ppaction://noaction" highlightClick="1">
              <a:snd r:embed="rId2" name="jeopardy think theme song.wav"/>
            </a:hlinkClick>
          </p:cNvPr>
          <p:cNvSpPr/>
          <p:nvPr/>
        </p:nvSpPr>
        <p:spPr>
          <a:xfrm>
            <a:off x="152400" y="4114800"/>
            <a:ext cx="838200" cy="762000"/>
          </a:xfrm>
          <a:prstGeom prst="actionButtonHelp">
            <a:avLst/>
          </a:prstGeom>
          <a:solidFill>
            <a:schemeClr val="bg2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Return 4">
            <a:hlinkClick r:id="rId3" action="ppaction://hlinksldjump" highlightClick="1">
              <a:snd r:embed="rId4" name="applause.wav"/>
            </a:hlinkClick>
          </p:cNvPr>
          <p:cNvSpPr/>
          <p:nvPr/>
        </p:nvSpPr>
        <p:spPr>
          <a:xfrm>
            <a:off x="152400" y="6019800"/>
            <a:ext cx="838200" cy="685800"/>
          </a:xfrm>
          <a:prstGeom prst="actionButtonReturn">
            <a:avLst/>
          </a:prstGeom>
          <a:solidFill>
            <a:schemeClr val="bg2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Sound 5">
            <a:hlinkClick r:id="" action="ppaction://noaction" highlightClick="1">
              <a:snd r:embed="rId5" name="buzzer_x.wav"/>
            </a:hlinkClick>
          </p:cNvPr>
          <p:cNvSpPr/>
          <p:nvPr/>
        </p:nvSpPr>
        <p:spPr>
          <a:xfrm>
            <a:off x="152400" y="5105400"/>
            <a:ext cx="838200" cy="685800"/>
          </a:xfrm>
          <a:prstGeom prst="actionButtonSound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4114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TRUE or FALSE</a:t>
            </a:r>
            <a:r>
              <a:rPr lang="en-US" dirty="0" smtClean="0"/>
              <a:t>: a Federal- or state-mandated minimum wage that is above the market equilibrium rate for certain occupations results in workers with less skill &amp; experience getting “priced out” of what would normally be entry-level jobs.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752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What is</a:t>
            </a:r>
          </a:p>
          <a:p>
            <a:r>
              <a:rPr lang="en-US" sz="3600" b="1" dirty="0" smtClean="0"/>
              <a:t>TRUE</a:t>
            </a:r>
            <a:r>
              <a:rPr lang="en-US" sz="3600" dirty="0" smtClean="0"/>
              <a:t>?</a:t>
            </a:r>
            <a:endParaRPr lang="en-US" sz="3600" b="1" dirty="0"/>
          </a:p>
        </p:txBody>
      </p:sp>
      <p:sp>
        <p:nvSpPr>
          <p:cNvPr id="4" name="Action Button: Help 3">
            <a:hlinkClick r:id="" action="ppaction://noaction" highlightClick="1">
              <a:snd r:embed="rId2" name="jeopardy think theme song.wav"/>
            </a:hlinkClick>
          </p:cNvPr>
          <p:cNvSpPr/>
          <p:nvPr/>
        </p:nvSpPr>
        <p:spPr>
          <a:xfrm>
            <a:off x="152400" y="4114800"/>
            <a:ext cx="838200" cy="762000"/>
          </a:xfrm>
          <a:prstGeom prst="actionButtonHelp">
            <a:avLst/>
          </a:prstGeom>
          <a:solidFill>
            <a:schemeClr val="bg2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Return 4">
            <a:hlinkClick r:id="rId3" action="ppaction://hlinksldjump" highlightClick="1">
              <a:snd r:embed="rId4" name="applause.wav"/>
            </a:hlinkClick>
          </p:cNvPr>
          <p:cNvSpPr/>
          <p:nvPr/>
        </p:nvSpPr>
        <p:spPr>
          <a:xfrm>
            <a:off x="152400" y="6019800"/>
            <a:ext cx="838200" cy="685800"/>
          </a:xfrm>
          <a:prstGeom prst="actionButtonReturn">
            <a:avLst/>
          </a:prstGeom>
          <a:solidFill>
            <a:schemeClr val="bg2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Sound 5">
            <a:hlinkClick r:id="" action="ppaction://noaction" highlightClick="1">
              <a:snd r:embed="rId5" name="buzzer_x.wav"/>
            </a:hlinkClick>
          </p:cNvPr>
          <p:cNvSpPr/>
          <p:nvPr/>
        </p:nvSpPr>
        <p:spPr>
          <a:xfrm>
            <a:off x="152400" y="5105400"/>
            <a:ext cx="838200" cy="685800"/>
          </a:xfrm>
          <a:prstGeom prst="actionButtonSound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3200400"/>
          </a:xfrm>
        </p:spPr>
        <p:txBody>
          <a:bodyPr>
            <a:normAutofit/>
          </a:bodyPr>
          <a:lstStyle/>
          <a:p>
            <a:r>
              <a:rPr lang="en-US" dirty="0" smtClean="0"/>
              <a:t>This term refers to the demand for labor in a company that results from increased demand for that company’s products.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2438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What is</a:t>
            </a:r>
          </a:p>
          <a:p>
            <a:r>
              <a:rPr lang="en-US" sz="3600" b="1" dirty="0" smtClean="0"/>
              <a:t>derived demand</a:t>
            </a:r>
            <a:r>
              <a:rPr lang="en-US" sz="3600" dirty="0" smtClean="0"/>
              <a:t>?</a:t>
            </a:r>
            <a:endParaRPr lang="en-US" sz="3600" b="1" dirty="0"/>
          </a:p>
        </p:txBody>
      </p:sp>
      <p:sp>
        <p:nvSpPr>
          <p:cNvPr id="4" name="Action Button: Help 3">
            <a:hlinkClick r:id="" action="ppaction://noaction" highlightClick="1">
              <a:snd r:embed="rId2" name="jeopardy think theme song.wav"/>
            </a:hlinkClick>
          </p:cNvPr>
          <p:cNvSpPr/>
          <p:nvPr/>
        </p:nvSpPr>
        <p:spPr>
          <a:xfrm>
            <a:off x="152400" y="4114800"/>
            <a:ext cx="838200" cy="762000"/>
          </a:xfrm>
          <a:prstGeom prst="actionButtonHelp">
            <a:avLst/>
          </a:prstGeom>
          <a:solidFill>
            <a:schemeClr val="bg2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Return 4">
            <a:hlinkClick r:id="rId3" action="ppaction://hlinksldjump" highlightClick="1">
              <a:snd r:embed="rId4" name="applause.wav"/>
            </a:hlinkClick>
          </p:cNvPr>
          <p:cNvSpPr/>
          <p:nvPr/>
        </p:nvSpPr>
        <p:spPr>
          <a:xfrm>
            <a:off x="152400" y="6019800"/>
            <a:ext cx="838200" cy="685800"/>
          </a:xfrm>
          <a:prstGeom prst="actionButtonReturn">
            <a:avLst/>
          </a:prstGeom>
          <a:solidFill>
            <a:schemeClr val="bg2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Sound 5">
            <a:hlinkClick r:id="" action="ppaction://noaction" highlightClick="1">
              <a:snd r:embed="rId5" name="buzzer_x.wav"/>
            </a:hlinkClick>
          </p:cNvPr>
          <p:cNvSpPr/>
          <p:nvPr/>
        </p:nvSpPr>
        <p:spPr>
          <a:xfrm>
            <a:off x="152400" y="5105400"/>
            <a:ext cx="838200" cy="685800"/>
          </a:xfrm>
          <a:prstGeom prst="actionButtonSound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3200400"/>
          </a:xfrm>
        </p:spPr>
        <p:txBody>
          <a:bodyPr>
            <a:normAutofit/>
          </a:bodyPr>
          <a:lstStyle/>
          <a:p>
            <a:r>
              <a:rPr lang="en-US" dirty="0" smtClean="0"/>
              <a:t>This method of earning pay involves receiving a fixed annual amount normally divided into 12 equal monthly payments.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2438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What is a</a:t>
            </a:r>
          </a:p>
          <a:p>
            <a:r>
              <a:rPr lang="en-US" sz="3600" b="1" dirty="0" smtClean="0"/>
              <a:t>salary</a:t>
            </a:r>
            <a:r>
              <a:rPr lang="en-US" sz="3600" dirty="0" smtClean="0"/>
              <a:t>?</a:t>
            </a:r>
            <a:endParaRPr lang="en-US" sz="3600" b="1" dirty="0"/>
          </a:p>
        </p:txBody>
      </p:sp>
      <p:sp>
        <p:nvSpPr>
          <p:cNvPr id="4" name="Action Button: Help 3">
            <a:hlinkClick r:id="" action="ppaction://noaction" highlightClick="1">
              <a:snd r:embed="rId2" name="jeopardy think theme song.wav"/>
            </a:hlinkClick>
          </p:cNvPr>
          <p:cNvSpPr/>
          <p:nvPr/>
        </p:nvSpPr>
        <p:spPr>
          <a:xfrm>
            <a:off x="152400" y="4114800"/>
            <a:ext cx="838200" cy="762000"/>
          </a:xfrm>
          <a:prstGeom prst="actionButtonHelp">
            <a:avLst/>
          </a:prstGeom>
          <a:solidFill>
            <a:schemeClr val="bg2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Return 4">
            <a:hlinkClick r:id="rId3" action="ppaction://hlinksldjump" highlightClick="1">
              <a:snd r:embed="rId4" name="applause.wav"/>
            </a:hlinkClick>
          </p:cNvPr>
          <p:cNvSpPr/>
          <p:nvPr/>
        </p:nvSpPr>
        <p:spPr>
          <a:xfrm>
            <a:off x="152400" y="6019800"/>
            <a:ext cx="838200" cy="685800"/>
          </a:xfrm>
          <a:prstGeom prst="actionButtonReturn">
            <a:avLst/>
          </a:prstGeom>
          <a:solidFill>
            <a:schemeClr val="bg2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Sound 5">
            <a:hlinkClick r:id="" action="ppaction://noaction" highlightClick="1">
              <a:snd r:embed="rId5" name="buzzer_x.wav"/>
            </a:hlinkClick>
          </p:cNvPr>
          <p:cNvSpPr/>
          <p:nvPr/>
        </p:nvSpPr>
        <p:spPr>
          <a:xfrm>
            <a:off x="152400" y="5105400"/>
            <a:ext cx="838200" cy="685800"/>
          </a:xfrm>
          <a:prstGeom prst="actionButtonSound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4114800"/>
          </a:xfrm>
        </p:spPr>
        <p:txBody>
          <a:bodyPr>
            <a:normAutofit/>
          </a:bodyPr>
          <a:lstStyle/>
          <a:p>
            <a:r>
              <a:rPr lang="en-US" b="1" dirty="0" smtClean="0"/>
              <a:t>INCREASE or DECREASE:</a:t>
            </a:r>
            <a:r>
              <a:rPr lang="en-US" dirty="0" smtClean="0"/>
              <a:t> this is what will happen to employee incomes at a company that has an increase in demand for its products.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752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What is</a:t>
            </a:r>
          </a:p>
          <a:p>
            <a:r>
              <a:rPr lang="en-US" sz="3600" b="1" dirty="0" smtClean="0"/>
              <a:t>INCREASE</a:t>
            </a:r>
            <a:r>
              <a:rPr lang="en-US" sz="3600" dirty="0" smtClean="0"/>
              <a:t>?</a:t>
            </a:r>
            <a:endParaRPr lang="en-US" sz="3600" b="1" dirty="0"/>
          </a:p>
        </p:txBody>
      </p:sp>
      <p:sp>
        <p:nvSpPr>
          <p:cNvPr id="4" name="Action Button: Help 3">
            <a:hlinkClick r:id="" action="ppaction://noaction" highlightClick="1">
              <a:snd r:embed="rId2" name="jeopardy think theme song.wav"/>
            </a:hlinkClick>
          </p:cNvPr>
          <p:cNvSpPr/>
          <p:nvPr/>
        </p:nvSpPr>
        <p:spPr>
          <a:xfrm>
            <a:off x="152400" y="4114800"/>
            <a:ext cx="838200" cy="762000"/>
          </a:xfrm>
          <a:prstGeom prst="actionButtonHelp">
            <a:avLst/>
          </a:prstGeom>
          <a:solidFill>
            <a:schemeClr val="bg2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Return 4">
            <a:hlinkClick r:id="rId3" action="ppaction://hlinksldjump" highlightClick="1">
              <a:snd r:embed="rId4" name="applause.wav"/>
            </a:hlinkClick>
          </p:cNvPr>
          <p:cNvSpPr/>
          <p:nvPr/>
        </p:nvSpPr>
        <p:spPr>
          <a:xfrm>
            <a:off x="152400" y="6019800"/>
            <a:ext cx="838200" cy="685800"/>
          </a:xfrm>
          <a:prstGeom prst="actionButtonReturn">
            <a:avLst/>
          </a:prstGeom>
          <a:solidFill>
            <a:schemeClr val="bg2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Sound 5">
            <a:hlinkClick r:id="" action="ppaction://noaction" highlightClick="1">
              <a:snd r:embed="rId5" name="buzzer_x.wav"/>
            </a:hlinkClick>
          </p:cNvPr>
          <p:cNvSpPr/>
          <p:nvPr/>
        </p:nvSpPr>
        <p:spPr>
          <a:xfrm>
            <a:off x="152400" y="5105400"/>
            <a:ext cx="838200" cy="685800"/>
          </a:xfrm>
          <a:prstGeom prst="actionButtonSound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4114800"/>
          </a:xfrm>
        </p:spPr>
        <p:txBody>
          <a:bodyPr>
            <a:normAutofit/>
          </a:bodyPr>
          <a:lstStyle/>
          <a:p>
            <a:r>
              <a:rPr lang="en-US" b="1" dirty="0" smtClean="0"/>
              <a:t>INCREASE or DECREASE:</a:t>
            </a:r>
            <a:r>
              <a:rPr lang="en-US" dirty="0" smtClean="0"/>
              <a:t> this is what will happen to employee incomes at a company that decides to increase the supply of its products.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752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What is</a:t>
            </a:r>
          </a:p>
          <a:p>
            <a:r>
              <a:rPr lang="en-US" sz="3600" b="1" dirty="0" smtClean="0"/>
              <a:t>INCREASE</a:t>
            </a:r>
            <a:r>
              <a:rPr lang="en-US" sz="3600" dirty="0" smtClean="0"/>
              <a:t>?</a:t>
            </a:r>
            <a:endParaRPr lang="en-US" sz="3600" b="1" dirty="0"/>
          </a:p>
        </p:txBody>
      </p:sp>
      <p:sp>
        <p:nvSpPr>
          <p:cNvPr id="4" name="Action Button: Help 3">
            <a:hlinkClick r:id="" action="ppaction://noaction" highlightClick="1">
              <a:snd r:embed="rId2" name="jeopardy think theme song.wav"/>
            </a:hlinkClick>
          </p:cNvPr>
          <p:cNvSpPr/>
          <p:nvPr/>
        </p:nvSpPr>
        <p:spPr>
          <a:xfrm>
            <a:off x="152400" y="4114800"/>
            <a:ext cx="838200" cy="762000"/>
          </a:xfrm>
          <a:prstGeom prst="actionButtonHelp">
            <a:avLst/>
          </a:prstGeom>
          <a:solidFill>
            <a:schemeClr val="bg2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Return 4">
            <a:hlinkClick r:id="rId3" action="ppaction://hlinksldjump" highlightClick="1">
              <a:snd r:embed="rId4" name="applause.wav"/>
            </a:hlinkClick>
          </p:cNvPr>
          <p:cNvSpPr/>
          <p:nvPr/>
        </p:nvSpPr>
        <p:spPr>
          <a:xfrm>
            <a:off x="152400" y="6019800"/>
            <a:ext cx="838200" cy="685800"/>
          </a:xfrm>
          <a:prstGeom prst="actionButtonReturn">
            <a:avLst/>
          </a:prstGeom>
          <a:solidFill>
            <a:schemeClr val="bg2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Sound 5">
            <a:hlinkClick r:id="" action="ppaction://noaction" highlightClick="1">
              <a:snd r:embed="rId5" name="buzzer_x.wav"/>
            </a:hlinkClick>
          </p:cNvPr>
          <p:cNvSpPr/>
          <p:nvPr/>
        </p:nvSpPr>
        <p:spPr>
          <a:xfrm>
            <a:off x="152400" y="5105400"/>
            <a:ext cx="838200" cy="685800"/>
          </a:xfrm>
          <a:prstGeom prst="actionButtonSound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4114800"/>
          </a:xfrm>
        </p:spPr>
        <p:txBody>
          <a:bodyPr>
            <a:normAutofit/>
          </a:bodyPr>
          <a:lstStyle/>
          <a:p>
            <a:r>
              <a:rPr lang="en-US" b="1" dirty="0" smtClean="0"/>
              <a:t>INCREASE or DECREASE:</a:t>
            </a:r>
            <a:r>
              <a:rPr lang="en-US" dirty="0" smtClean="0"/>
              <a:t> this is what will happen to employee incomes at a company that has a surplus of its products.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752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What is</a:t>
            </a:r>
          </a:p>
          <a:p>
            <a:r>
              <a:rPr lang="en-US" sz="3600" b="1" dirty="0" smtClean="0"/>
              <a:t>DECREASE</a:t>
            </a:r>
            <a:r>
              <a:rPr lang="en-US" sz="3600" dirty="0" smtClean="0"/>
              <a:t>?</a:t>
            </a:r>
            <a:endParaRPr lang="en-US" sz="3600" b="1" dirty="0"/>
          </a:p>
        </p:txBody>
      </p:sp>
      <p:sp>
        <p:nvSpPr>
          <p:cNvPr id="4" name="Action Button: Help 3">
            <a:hlinkClick r:id="" action="ppaction://noaction" highlightClick="1">
              <a:snd r:embed="rId2" name="jeopardy think theme song.wav"/>
            </a:hlinkClick>
          </p:cNvPr>
          <p:cNvSpPr/>
          <p:nvPr/>
        </p:nvSpPr>
        <p:spPr>
          <a:xfrm>
            <a:off x="152400" y="4114800"/>
            <a:ext cx="838200" cy="762000"/>
          </a:xfrm>
          <a:prstGeom prst="actionButtonHelp">
            <a:avLst/>
          </a:prstGeom>
          <a:solidFill>
            <a:schemeClr val="bg2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Return 4">
            <a:hlinkClick r:id="rId3" action="ppaction://hlinksldjump" highlightClick="1">
              <a:snd r:embed="rId4" name="applause.wav"/>
            </a:hlinkClick>
          </p:cNvPr>
          <p:cNvSpPr/>
          <p:nvPr/>
        </p:nvSpPr>
        <p:spPr>
          <a:xfrm>
            <a:off x="152400" y="6019800"/>
            <a:ext cx="838200" cy="685800"/>
          </a:xfrm>
          <a:prstGeom prst="actionButtonReturn">
            <a:avLst/>
          </a:prstGeom>
          <a:solidFill>
            <a:schemeClr val="bg2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Sound 5">
            <a:hlinkClick r:id="" action="ppaction://noaction" highlightClick="1">
              <a:snd r:embed="rId5" name="buzzer_x.wav"/>
            </a:hlinkClick>
          </p:cNvPr>
          <p:cNvSpPr/>
          <p:nvPr/>
        </p:nvSpPr>
        <p:spPr>
          <a:xfrm>
            <a:off x="152400" y="5105400"/>
            <a:ext cx="838200" cy="685800"/>
          </a:xfrm>
          <a:prstGeom prst="actionButtonSound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28800" y="1905000"/>
            <a:ext cx="5563125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9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5 possible answers</a:t>
            </a:r>
            <a:endParaRPr lang="en-US" sz="9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Five things someone can do to increase his/her human capital.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905000"/>
            <a:ext cx="7620000" cy="4648200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 smtClean="0"/>
              <a:t>What are</a:t>
            </a:r>
          </a:p>
          <a:p>
            <a:r>
              <a:rPr lang="en-US" sz="3600" b="1" dirty="0" smtClean="0"/>
              <a:t>determine aptitudes, interests, &amp; aspirations,</a:t>
            </a:r>
          </a:p>
          <a:p>
            <a:r>
              <a:rPr lang="en-US" sz="3600" b="1" dirty="0" smtClean="0"/>
              <a:t>become qualified through education, certification, &amp; licensing,</a:t>
            </a:r>
          </a:p>
          <a:p>
            <a:r>
              <a:rPr lang="en-US" sz="3600" b="1" dirty="0" smtClean="0"/>
              <a:t>get work experience &amp; on-the-job training,</a:t>
            </a:r>
          </a:p>
          <a:p>
            <a:r>
              <a:rPr lang="en-US" sz="3600" b="1" dirty="0" smtClean="0"/>
              <a:t>increase personal productivity</a:t>
            </a:r>
          </a:p>
          <a:p>
            <a:r>
              <a:rPr lang="en-US" sz="3600" b="1" dirty="0" smtClean="0"/>
              <a:t>and</a:t>
            </a:r>
          </a:p>
          <a:p>
            <a:r>
              <a:rPr lang="en-US" sz="3600" b="1" dirty="0" smtClean="0"/>
              <a:t>build a professional network</a:t>
            </a:r>
            <a:r>
              <a:rPr lang="en-US" sz="3600" dirty="0" smtClean="0"/>
              <a:t>?</a:t>
            </a:r>
            <a:endParaRPr lang="en-US" sz="3600" b="1" dirty="0"/>
          </a:p>
        </p:txBody>
      </p:sp>
      <p:sp>
        <p:nvSpPr>
          <p:cNvPr id="4" name="Action Button: Help 3">
            <a:hlinkClick r:id="" action="ppaction://noaction" highlightClick="1">
              <a:snd r:embed="rId2" name="jeopardy think theme song.wav"/>
            </a:hlinkClick>
          </p:cNvPr>
          <p:cNvSpPr/>
          <p:nvPr/>
        </p:nvSpPr>
        <p:spPr>
          <a:xfrm>
            <a:off x="152400" y="4114800"/>
            <a:ext cx="838200" cy="762000"/>
          </a:xfrm>
          <a:prstGeom prst="actionButtonHelp">
            <a:avLst/>
          </a:prstGeom>
          <a:solidFill>
            <a:schemeClr val="bg2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Return 4">
            <a:hlinkClick r:id="rId3" action="ppaction://hlinksldjump" highlightClick="1">
              <a:snd r:embed="rId4" name="applause.wav"/>
            </a:hlinkClick>
          </p:cNvPr>
          <p:cNvSpPr/>
          <p:nvPr/>
        </p:nvSpPr>
        <p:spPr>
          <a:xfrm>
            <a:off x="152400" y="6019800"/>
            <a:ext cx="838200" cy="685800"/>
          </a:xfrm>
          <a:prstGeom prst="actionButtonReturn">
            <a:avLst/>
          </a:prstGeom>
          <a:solidFill>
            <a:schemeClr val="bg2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Sound 5">
            <a:hlinkClick r:id="" action="ppaction://noaction" highlightClick="1">
              <a:snd r:embed="rId5" name="buzzer_x.wav"/>
            </a:hlinkClick>
          </p:cNvPr>
          <p:cNvSpPr/>
          <p:nvPr/>
        </p:nvSpPr>
        <p:spPr>
          <a:xfrm>
            <a:off x="152400" y="5105400"/>
            <a:ext cx="838200" cy="685800"/>
          </a:xfrm>
          <a:prstGeom prst="actionButtonSound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3886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term that refers to developing personal &amp; professional contacts through professional organizations &amp; community involvement that will may provide job contacts &amp; opportunities for professional growth.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1828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What is</a:t>
            </a:r>
          </a:p>
          <a:p>
            <a:r>
              <a:rPr lang="en-US" sz="3600" b="1" dirty="0" smtClean="0"/>
              <a:t>networking</a:t>
            </a:r>
            <a:r>
              <a:rPr lang="en-US" sz="3600" dirty="0" smtClean="0"/>
              <a:t>?</a:t>
            </a:r>
            <a:endParaRPr lang="en-US" sz="3600" b="1" dirty="0"/>
          </a:p>
        </p:txBody>
      </p:sp>
      <p:sp>
        <p:nvSpPr>
          <p:cNvPr id="4" name="Action Button: Help 3">
            <a:hlinkClick r:id="" action="ppaction://noaction" highlightClick="1">
              <a:snd r:embed="rId2" name="jeopardy think theme song.wav"/>
            </a:hlinkClick>
          </p:cNvPr>
          <p:cNvSpPr/>
          <p:nvPr/>
        </p:nvSpPr>
        <p:spPr>
          <a:xfrm>
            <a:off x="152400" y="4114800"/>
            <a:ext cx="838200" cy="762000"/>
          </a:xfrm>
          <a:prstGeom prst="actionButtonHelp">
            <a:avLst/>
          </a:prstGeom>
          <a:solidFill>
            <a:schemeClr val="bg2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Return 4">
            <a:hlinkClick r:id="rId3" action="ppaction://hlinksldjump" highlightClick="1">
              <a:snd r:embed="rId4" name="applause.wav"/>
            </a:hlinkClick>
          </p:cNvPr>
          <p:cNvSpPr/>
          <p:nvPr/>
        </p:nvSpPr>
        <p:spPr>
          <a:xfrm>
            <a:off x="152400" y="6019800"/>
            <a:ext cx="838200" cy="685800"/>
          </a:xfrm>
          <a:prstGeom prst="actionButtonReturn">
            <a:avLst/>
          </a:prstGeom>
          <a:solidFill>
            <a:schemeClr val="bg2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Sound 5">
            <a:hlinkClick r:id="" action="ppaction://noaction" highlightClick="1">
              <a:snd r:embed="rId5" name="buzzer_x.wav"/>
            </a:hlinkClick>
          </p:cNvPr>
          <p:cNvSpPr/>
          <p:nvPr/>
        </p:nvSpPr>
        <p:spPr>
          <a:xfrm>
            <a:off x="152400" y="5105400"/>
            <a:ext cx="838200" cy="685800"/>
          </a:xfrm>
          <a:prstGeom prst="actionButtonSound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3200400"/>
          </a:xfrm>
        </p:spPr>
        <p:txBody>
          <a:bodyPr>
            <a:normAutofit/>
          </a:bodyPr>
          <a:lstStyle/>
          <a:p>
            <a:r>
              <a:rPr lang="en-US" dirty="0" smtClean="0"/>
              <a:t>This method of earning pay involves being paid a percentage of the business generated by the employee.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2438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What is a</a:t>
            </a:r>
          </a:p>
          <a:p>
            <a:r>
              <a:rPr lang="en-US" sz="3600" b="1" dirty="0" smtClean="0"/>
              <a:t>commission</a:t>
            </a:r>
            <a:r>
              <a:rPr lang="en-US" sz="3600" dirty="0" smtClean="0"/>
              <a:t>?</a:t>
            </a:r>
            <a:endParaRPr lang="en-US" sz="3600" b="1" dirty="0"/>
          </a:p>
        </p:txBody>
      </p:sp>
      <p:sp>
        <p:nvSpPr>
          <p:cNvPr id="4" name="Action Button: Help 3">
            <a:hlinkClick r:id="" action="ppaction://noaction" highlightClick="1">
              <a:snd r:embed="rId2" name="jeopardy think theme song.wav"/>
            </a:hlinkClick>
          </p:cNvPr>
          <p:cNvSpPr/>
          <p:nvPr/>
        </p:nvSpPr>
        <p:spPr>
          <a:xfrm>
            <a:off x="152400" y="4114800"/>
            <a:ext cx="838200" cy="762000"/>
          </a:xfrm>
          <a:prstGeom prst="actionButtonHelp">
            <a:avLst/>
          </a:prstGeom>
          <a:solidFill>
            <a:schemeClr val="bg2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Return 4">
            <a:hlinkClick r:id="rId3" action="ppaction://hlinksldjump" highlightClick="1">
              <a:snd r:embed="rId4" name="applause.wav"/>
            </a:hlinkClick>
          </p:cNvPr>
          <p:cNvSpPr/>
          <p:nvPr/>
        </p:nvSpPr>
        <p:spPr>
          <a:xfrm>
            <a:off x="152400" y="6019800"/>
            <a:ext cx="838200" cy="685800"/>
          </a:xfrm>
          <a:prstGeom prst="actionButtonReturn">
            <a:avLst/>
          </a:prstGeom>
          <a:solidFill>
            <a:schemeClr val="bg2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Sound 5">
            <a:hlinkClick r:id="" action="ppaction://noaction" highlightClick="1">
              <a:snd r:embed="rId5" name="buzzer_x.wav"/>
            </a:hlinkClick>
          </p:cNvPr>
          <p:cNvSpPr/>
          <p:nvPr/>
        </p:nvSpPr>
        <p:spPr>
          <a:xfrm>
            <a:off x="152400" y="5105400"/>
            <a:ext cx="838200" cy="685800"/>
          </a:xfrm>
          <a:prstGeom prst="actionButtonSound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914400"/>
            <a:ext cx="7772400" cy="3200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This method of earning pay is normally used in certain types of factory work where the employee is paid a fixed amount based on a standard amount of production and is paid an extra amount for each unit of production beyond the standard amount.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05400"/>
            <a:ext cx="6400800" cy="1752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What is</a:t>
            </a:r>
          </a:p>
          <a:p>
            <a:r>
              <a:rPr lang="en-US" sz="3600" b="1" dirty="0" smtClean="0"/>
              <a:t>piece-rate</a:t>
            </a:r>
            <a:r>
              <a:rPr lang="en-US" sz="3600" dirty="0" smtClean="0"/>
              <a:t>?</a:t>
            </a:r>
            <a:endParaRPr lang="en-US" sz="3600" b="1" dirty="0"/>
          </a:p>
        </p:txBody>
      </p:sp>
      <p:sp>
        <p:nvSpPr>
          <p:cNvPr id="4" name="Action Button: Help 3">
            <a:hlinkClick r:id="" action="ppaction://noaction" highlightClick="1">
              <a:snd r:embed="rId2" name="jeopardy think theme song.wav"/>
            </a:hlinkClick>
          </p:cNvPr>
          <p:cNvSpPr/>
          <p:nvPr/>
        </p:nvSpPr>
        <p:spPr>
          <a:xfrm>
            <a:off x="152400" y="4114800"/>
            <a:ext cx="838200" cy="762000"/>
          </a:xfrm>
          <a:prstGeom prst="actionButtonHelp">
            <a:avLst/>
          </a:prstGeom>
          <a:solidFill>
            <a:schemeClr val="bg2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Return 4">
            <a:hlinkClick r:id="rId3" action="ppaction://hlinksldjump" highlightClick="1">
              <a:snd r:embed="rId4" name="applause.wav"/>
            </a:hlinkClick>
          </p:cNvPr>
          <p:cNvSpPr/>
          <p:nvPr/>
        </p:nvSpPr>
        <p:spPr>
          <a:xfrm>
            <a:off x="152400" y="6019800"/>
            <a:ext cx="838200" cy="685800"/>
          </a:xfrm>
          <a:prstGeom prst="actionButtonReturn">
            <a:avLst/>
          </a:prstGeom>
          <a:solidFill>
            <a:schemeClr val="bg2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Sound 5">
            <a:hlinkClick r:id="" action="ppaction://noaction" highlightClick="1">
              <a:snd r:embed="rId5" name="buzzer_x.wav"/>
            </a:hlinkClick>
          </p:cNvPr>
          <p:cNvSpPr/>
          <p:nvPr/>
        </p:nvSpPr>
        <p:spPr>
          <a:xfrm>
            <a:off x="152400" y="5105400"/>
            <a:ext cx="838200" cy="685800"/>
          </a:xfrm>
          <a:prstGeom prst="actionButtonSound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3200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This method of earning pay involves being paid an extra amount beyond the standard pay if the employee meets some set goal.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2438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What is a</a:t>
            </a:r>
          </a:p>
          <a:p>
            <a:r>
              <a:rPr lang="en-US" sz="3600" b="1" dirty="0" smtClean="0"/>
              <a:t>bonus</a:t>
            </a:r>
            <a:r>
              <a:rPr lang="en-US" sz="3600" dirty="0" smtClean="0"/>
              <a:t>?</a:t>
            </a:r>
            <a:endParaRPr lang="en-US" sz="3600" b="1" dirty="0"/>
          </a:p>
        </p:txBody>
      </p:sp>
      <p:sp>
        <p:nvSpPr>
          <p:cNvPr id="4" name="Action Button: Help 3">
            <a:hlinkClick r:id="" action="ppaction://noaction" highlightClick="1">
              <a:snd r:embed="rId2" name="jeopardy think theme song.wav"/>
            </a:hlinkClick>
          </p:cNvPr>
          <p:cNvSpPr/>
          <p:nvPr/>
        </p:nvSpPr>
        <p:spPr>
          <a:xfrm>
            <a:off x="152400" y="4114800"/>
            <a:ext cx="838200" cy="762000"/>
          </a:xfrm>
          <a:prstGeom prst="actionButtonHelp">
            <a:avLst/>
          </a:prstGeom>
          <a:solidFill>
            <a:schemeClr val="bg2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Return 4">
            <a:hlinkClick r:id="rId3" action="ppaction://hlinksldjump" highlightClick="1">
              <a:snd r:embed="rId4" name="applause.wav"/>
            </a:hlinkClick>
          </p:cNvPr>
          <p:cNvSpPr/>
          <p:nvPr/>
        </p:nvSpPr>
        <p:spPr>
          <a:xfrm>
            <a:off x="152400" y="6019800"/>
            <a:ext cx="838200" cy="685800"/>
          </a:xfrm>
          <a:prstGeom prst="actionButtonReturn">
            <a:avLst/>
          </a:prstGeom>
          <a:solidFill>
            <a:schemeClr val="bg2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Sound 5">
            <a:hlinkClick r:id="" action="ppaction://noaction" highlightClick="1">
              <a:snd r:embed="rId5" name="buzzer_x.wav"/>
            </a:hlinkClick>
          </p:cNvPr>
          <p:cNvSpPr/>
          <p:nvPr/>
        </p:nvSpPr>
        <p:spPr>
          <a:xfrm>
            <a:off x="152400" y="5105400"/>
            <a:ext cx="838200" cy="685800"/>
          </a:xfrm>
          <a:prstGeom prst="actionButtonSound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3200400"/>
          </a:xfrm>
        </p:spPr>
        <p:txBody>
          <a:bodyPr>
            <a:normAutofit/>
          </a:bodyPr>
          <a:lstStyle/>
          <a:p>
            <a:r>
              <a:rPr lang="en-US" dirty="0" smtClean="0"/>
              <a:t>This method of earning pay involves being paid an specified rate for each hour the employee works.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2438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What is</a:t>
            </a:r>
          </a:p>
          <a:p>
            <a:r>
              <a:rPr lang="en-US" sz="3600" b="1" dirty="0" smtClean="0"/>
              <a:t>hourly (wage)</a:t>
            </a:r>
            <a:r>
              <a:rPr lang="en-US" sz="3600" dirty="0" smtClean="0"/>
              <a:t>?</a:t>
            </a:r>
            <a:endParaRPr lang="en-US" sz="3600" b="1" dirty="0"/>
          </a:p>
        </p:txBody>
      </p:sp>
      <p:sp>
        <p:nvSpPr>
          <p:cNvPr id="4" name="Action Button: Help 3">
            <a:hlinkClick r:id="" action="ppaction://noaction" highlightClick="1">
              <a:snd r:embed="rId2" name="jeopardy think theme song.wav"/>
            </a:hlinkClick>
          </p:cNvPr>
          <p:cNvSpPr/>
          <p:nvPr/>
        </p:nvSpPr>
        <p:spPr>
          <a:xfrm>
            <a:off x="152400" y="4114800"/>
            <a:ext cx="838200" cy="762000"/>
          </a:xfrm>
          <a:prstGeom prst="actionButtonHelp">
            <a:avLst/>
          </a:prstGeom>
          <a:solidFill>
            <a:schemeClr val="bg2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Return 4">
            <a:hlinkClick r:id="rId3" action="ppaction://hlinksldjump" highlightClick="1">
              <a:snd r:embed="rId4" name="applause.wav"/>
            </a:hlinkClick>
          </p:cNvPr>
          <p:cNvSpPr/>
          <p:nvPr/>
        </p:nvSpPr>
        <p:spPr>
          <a:xfrm>
            <a:off x="152400" y="6019800"/>
            <a:ext cx="838200" cy="685800"/>
          </a:xfrm>
          <a:prstGeom prst="actionButtonReturn">
            <a:avLst/>
          </a:prstGeom>
          <a:solidFill>
            <a:schemeClr val="bg2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Sound 5">
            <a:hlinkClick r:id="" action="ppaction://noaction" highlightClick="1">
              <a:snd r:embed="rId5" name="buzzer_x.wav"/>
            </a:hlinkClick>
          </p:cNvPr>
          <p:cNvSpPr/>
          <p:nvPr/>
        </p:nvSpPr>
        <p:spPr>
          <a:xfrm>
            <a:off x="152400" y="5105400"/>
            <a:ext cx="838200" cy="685800"/>
          </a:xfrm>
          <a:prstGeom prst="actionButtonSound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3200400"/>
          </a:xfrm>
        </p:spPr>
        <p:txBody>
          <a:bodyPr>
            <a:normAutofit/>
          </a:bodyPr>
          <a:lstStyle/>
          <a:p>
            <a:r>
              <a:rPr lang="en-US" dirty="0" smtClean="0"/>
              <a:t>This is how much an hourly employee must be paid for every hour over 40 that employee works in a week.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2438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What is</a:t>
            </a:r>
          </a:p>
          <a:p>
            <a:r>
              <a:rPr lang="en-US" sz="3600" b="1" dirty="0" smtClean="0"/>
              <a:t>1 ½ times their hourly rate</a:t>
            </a:r>
            <a:r>
              <a:rPr lang="en-US" sz="3600" dirty="0" smtClean="0"/>
              <a:t>?</a:t>
            </a:r>
            <a:endParaRPr lang="en-US" sz="3600" b="1" dirty="0"/>
          </a:p>
        </p:txBody>
      </p:sp>
      <p:sp>
        <p:nvSpPr>
          <p:cNvPr id="4" name="Action Button: Help 3">
            <a:hlinkClick r:id="" action="ppaction://noaction" highlightClick="1">
              <a:snd r:embed="rId2" name="jeopardy think theme song.wav"/>
            </a:hlinkClick>
          </p:cNvPr>
          <p:cNvSpPr/>
          <p:nvPr/>
        </p:nvSpPr>
        <p:spPr>
          <a:xfrm>
            <a:off x="152400" y="4114800"/>
            <a:ext cx="838200" cy="762000"/>
          </a:xfrm>
          <a:prstGeom prst="actionButtonHelp">
            <a:avLst/>
          </a:prstGeom>
          <a:solidFill>
            <a:schemeClr val="bg2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Return 4">
            <a:hlinkClick r:id="rId3" action="ppaction://hlinksldjump" highlightClick="1">
              <a:snd r:embed="rId4" name="applause.wav"/>
            </a:hlinkClick>
          </p:cNvPr>
          <p:cNvSpPr/>
          <p:nvPr/>
        </p:nvSpPr>
        <p:spPr>
          <a:xfrm>
            <a:off x="152400" y="6019800"/>
            <a:ext cx="838200" cy="685800"/>
          </a:xfrm>
          <a:prstGeom prst="actionButtonReturn">
            <a:avLst/>
          </a:prstGeom>
          <a:solidFill>
            <a:schemeClr val="bg2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Sound 5">
            <a:hlinkClick r:id="" action="ppaction://noaction" highlightClick="1">
              <a:snd r:embed="rId5" name="buzzer_x.wav"/>
            </a:hlinkClick>
          </p:cNvPr>
          <p:cNvSpPr/>
          <p:nvPr/>
        </p:nvSpPr>
        <p:spPr>
          <a:xfrm>
            <a:off x="152400" y="5105400"/>
            <a:ext cx="838200" cy="685800"/>
          </a:xfrm>
          <a:prstGeom prst="actionButtonSound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3200400"/>
          </a:xfrm>
        </p:spPr>
        <p:txBody>
          <a:bodyPr>
            <a:normAutofit/>
          </a:bodyPr>
          <a:lstStyle/>
          <a:p>
            <a:r>
              <a:rPr lang="en-US" dirty="0" smtClean="0"/>
              <a:t>This is how much an hourly employee earning $9.25 an hour will be paid for each overtime hour he/she works.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2438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What is</a:t>
            </a:r>
          </a:p>
          <a:p>
            <a:r>
              <a:rPr lang="en-US" sz="3600" b="1" dirty="0" smtClean="0"/>
              <a:t>$13.88</a:t>
            </a:r>
            <a:r>
              <a:rPr lang="en-US" sz="3600" dirty="0" smtClean="0"/>
              <a:t>?</a:t>
            </a:r>
            <a:endParaRPr lang="en-US" sz="3600" b="1" dirty="0"/>
          </a:p>
        </p:txBody>
      </p:sp>
      <p:sp>
        <p:nvSpPr>
          <p:cNvPr id="4" name="Action Button: Help 3">
            <a:hlinkClick r:id="" action="ppaction://noaction" highlightClick="1">
              <a:snd r:embed="rId2" name="jeopardy think theme song.wav"/>
            </a:hlinkClick>
          </p:cNvPr>
          <p:cNvSpPr/>
          <p:nvPr/>
        </p:nvSpPr>
        <p:spPr>
          <a:xfrm>
            <a:off x="152400" y="4114800"/>
            <a:ext cx="838200" cy="762000"/>
          </a:xfrm>
          <a:prstGeom prst="actionButtonHelp">
            <a:avLst/>
          </a:prstGeom>
          <a:solidFill>
            <a:schemeClr val="bg2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Return 4">
            <a:hlinkClick r:id="rId3" action="ppaction://hlinksldjump" highlightClick="1">
              <a:snd r:embed="rId4" name="applause.wav"/>
            </a:hlinkClick>
          </p:cNvPr>
          <p:cNvSpPr/>
          <p:nvPr/>
        </p:nvSpPr>
        <p:spPr>
          <a:xfrm>
            <a:off x="152400" y="6019800"/>
            <a:ext cx="838200" cy="685800"/>
          </a:xfrm>
          <a:prstGeom prst="actionButtonReturn">
            <a:avLst/>
          </a:prstGeom>
          <a:solidFill>
            <a:schemeClr val="bg2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Sound 5">
            <a:hlinkClick r:id="" action="ppaction://noaction" highlightClick="1">
              <a:snd r:embed="rId5" name="buzzer_x.wav"/>
            </a:hlinkClick>
          </p:cNvPr>
          <p:cNvSpPr/>
          <p:nvPr/>
        </p:nvSpPr>
        <p:spPr>
          <a:xfrm>
            <a:off x="152400" y="5105400"/>
            <a:ext cx="838200" cy="685800"/>
          </a:xfrm>
          <a:prstGeom prst="actionButtonSound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Jeopardy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00"/>
      </a:hlink>
      <a:folHlink>
        <a:srgbClr val="00206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1004</Words>
  <Application>Microsoft Office PowerPoint</Application>
  <PresentationFormat>On-screen Show (4:3)</PresentationFormat>
  <Paragraphs>141</Paragraphs>
  <Slides>35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PowerPoint Presentation</vt:lpstr>
      <vt:lpstr>PowerPoint Presentation</vt:lpstr>
      <vt:lpstr>This method of earning pay involves receiving a fixed annual amount normally divided into 12 equal monthly payments.</vt:lpstr>
      <vt:lpstr>This method of earning pay involves being paid a percentage of the business generated by the employee.</vt:lpstr>
      <vt:lpstr>This method of earning pay is normally used in certain types of factory work where the employee is paid a fixed amount based on a standard amount of production and is paid an extra amount for each unit of production beyond the standard amount.</vt:lpstr>
      <vt:lpstr>This method of earning pay involves being paid an extra amount beyond the standard pay if the employee meets some set goal.</vt:lpstr>
      <vt:lpstr>This method of earning pay involves being paid an specified rate for each hour the employee works.</vt:lpstr>
      <vt:lpstr>This is how much an hourly employee must be paid for every hour over 40 that employee works in a week.</vt:lpstr>
      <vt:lpstr>This is how much an hourly employee earning $9.25 an hour will be paid for each overtime hour he/she works.</vt:lpstr>
      <vt:lpstr>TRUE or FALSE: the labor market works like any other market and is driven by the supply of and demand for labor.</vt:lpstr>
      <vt:lpstr>HIGH or LOW: the level of supply of qualified applicants for a job for which there is a low level of skill education and/or experience.</vt:lpstr>
      <vt:lpstr>HIGH or LOW: the level of supply of qualified applicants for a job for which the working conditions are worse than other jobs with similar education skill and/or experience requirements.</vt:lpstr>
      <vt:lpstr>HIGH or LOW: the level of supply of qualified applicants for a job in rural or less populated areas.</vt:lpstr>
      <vt:lpstr>HIGH or LOW: the level of demand for qualified applicants who have a high level of productivity.</vt:lpstr>
      <vt:lpstr>HIGH or LOW: the level of demand for workers whose output (what they do) is very needed.</vt:lpstr>
      <vt:lpstr>This is why there tends to be fewer workers with a high level of productivity that are available for a given job.</vt:lpstr>
      <vt:lpstr>SURPLUS or SHORTAGE: this describes the relative level of qualified applicants when an employer offers a pay level that is too low.</vt:lpstr>
      <vt:lpstr>SURPLUS or SHORTAGE: this describes the relative level of qualified applicants when an employer offers a pay level that is too high.</vt:lpstr>
      <vt:lpstr>TRUE or FALSE: the labor cost is a “cost of doing business” for an employer that must be paid for by the money made from the sale of the employer’s output.</vt:lpstr>
      <vt:lpstr>TRUE or FALSE: an increase in the price of a business’s output (sales of its product) due to increased labor costs will result in a decrease in demand for that product.</vt:lpstr>
      <vt:lpstr>TRUE or FALSE: employers will continue adding employees as long as the benefit from that additional employee exceeds the cost of that employee.</vt:lpstr>
      <vt:lpstr>PowerPoint Presentation</vt:lpstr>
      <vt:lpstr>Four possible fringe benefits commonly offered by employers.</vt:lpstr>
      <vt:lpstr>PowerPoint Presentation</vt:lpstr>
      <vt:lpstr>Three costs employers must pay for each employee they have.</vt:lpstr>
      <vt:lpstr>TRUE or FALSE: a Federal- or state-mandated minimum wage that is above the market equilibrium rate for certain occupations will result in higher unemployment (surplus labor) for workers in that occupation.</vt:lpstr>
      <vt:lpstr>TRUE or FALSE: a Federal- or state-mandated minimum wage that is above the market equilibrium rate for certain occupations gives employers a greater opportunity to hire more skilled &amp; experienced workers.</vt:lpstr>
      <vt:lpstr>TRUE or FALSE: a Federal- or state-mandated minimum wage that is above the market equilibrium rate for certain occupations results in workers with less skill &amp; experience getting “priced out” of what would normally be entry-level jobs.</vt:lpstr>
      <vt:lpstr>This term refers to the demand for labor in a company that results from increased demand for that company’s products.</vt:lpstr>
      <vt:lpstr>INCREASE or DECREASE: this is what will happen to employee incomes at a company that has an increase in demand for its products.</vt:lpstr>
      <vt:lpstr>INCREASE or DECREASE: this is what will happen to employee incomes at a company that decides to increase the supply of its products.</vt:lpstr>
      <vt:lpstr>INCREASE or DECREASE: this is what will happen to employee incomes at a company that has a surplus of its products.</vt:lpstr>
      <vt:lpstr>PowerPoint Presentation</vt:lpstr>
      <vt:lpstr>Five things someone can do to increase his/her human capital.</vt:lpstr>
      <vt:lpstr>The term that refers to developing personal &amp; professional contacts through professional organizations &amp; community involvement that will may provide job contacts &amp; opportunities for professional growth.</vt:lpstr>
    </vt:vector>
  </TitlesOfParts>
  <Company>FCPS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Mike Onda</dc:creator>
  <cp:lastModifiedBy>ONDAM</cp:lastModifiedBy>
  <cp:revision>194</cp:revision>
  <dcterms:created xsi:type="dcterms:W3CDTF">2010-09-09T14:10:48Z</dcterms:created>
  <dcterms:modified xsi:type="dcterms:W3CDTF">2012-09-18T06:21:40Z</dcterms:modified>
</cp:coreProperties>
</file>