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mp3" ContentType="audio/unknown"/>
  <Default Extension="rels" ContentType="application/vnd.openxmlformats-package.relationships+xml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9" r:id="rId4"/>
    <p:sldId id="290" r:id="rId5"/>
    <p:sldId id="256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9" r:id="rId14"/>
    <p:sldId id="298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10/14/13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10/14/13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10/14/13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10/14/13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10/14/13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10/14/13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F73CC-22D9-4B1C-9C82-A530D5FE7A8D}" type="datetimeFigureOut">
              <a:rPr lang="en-US" smtClean="0"/>
              <a:pPr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audio" Target="../media/audio1.wav"/><Relationship Id="rId5" Type="http://schemas.openxmlformats.org/officeDocument/2006/relationships/image" Target="../media/image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23.xml"/><Relationship Id="rId20" Type="http://schemas.openxmlformats.org/officeDocument/2006/relationships/slide" Target="slide14.xml"/><Relationship Id="rId21" Type="http://schemas.openxmlformats.org/officeDocument/2006/relationships/slide" Target="slide19.xml"/><Relationship Id="rId22" Type="http://schemas.openxmlformats.org/officeDocument/2006/relationships/slide" Target="slide25.xml"/><Relationship Id="rId23" Type="http://schemas.openxmlformats.org/officeDocument/2006/relationships/slide" Target="slide31.xml"/><Relationship Id="rId24" Type="http://schemas.openxmlformats.org/officeDocument/2006/relationships/slide" Target="slide10.xml"/><Relationship Id="rId25" Type="http://schemas.openxmlformats.org/officeDocument/2006/relationships/slide" Target="slide15.xml"/><Relationship Id="rId26" Type="http://schemas.openxmlformats.org/officeDocument/2006/relationships/slide" Target="slide20.xml"/><Relationship Id="rId27" Type="http://schemas.openxmlformats.org/officeDocument/2006/relationships/slide" Target="slide26.xml"/><Relationship Id="rId28" Type="http://schemas.openxmlformats.org/officeDocument/2006/relationships/slide" Target="slide32.xml"/><Relationship Id="rId29" Type="http://schemas.openxmlformats.org/officeDocument/2006/relationships/slide" Target="slide16.xml"/><Relationship Id="rId30" Type="http://schemas.openxmlformats.org/officeDocument/2006/relationships/slide" Target="slide21.xml"/><Relationship Id="rId31" Type="http://schemas.openxmlformats.org/officeDocument/2006/relationships/slide" Target="slide27.xml"/><Relationship Id="rId32" Type="http://schemas.openxmlformats.org/officeDocument/2006/relationships/slide" Target="slide33.xml"/><Relationship Id="rId10" Type="http://schemas.openxmlformats.org/officeDocument/2006/relationships/slide" Target="slide29.xml"/><Relationship Id="rId11" Type="http://schemas.openxmlformats.org/officeDocument/2006/relationships/slide" Target="slide34.xml"/><Relationship Id="rId12" Type="http://schemas.openxmlformats.org/officeDocument/2006/relationships/slide" Target="slide5.xml"/><Relationship Id="rId13" Type="http://schemas.openxmlformats.org/officeDocument/2006/relationships/slide" Target="slide8.xml"/><Relationship Id="rId14" Type="http://schemas.openxmlformats.org/officeDocument/2006/relationships/slide" Target="slide13.xml"/><Relationship Id="rId15" Type="http://schemas.openxmlformats.org/officeDocument/2006/relationships/slide" Target="slide18.xml"/><Relationship Id="rId16" Type="http://schemas.openxmlformats.org/officeDocument/2006/relationships/slide" Target="slide24.xml"/><Relationship Id="rId17" Type="http://schemas.openxmlformats.org/officeDocument/2006/relationships/slide" Target="slide30.xml"/><Relationship Id="rId18" Type="http://schemas.openxmlformats.org/officeDocument/2006/relationships/slide" Target="slide6.xml"/><Relationship Id="rId19" Type="http://schemas.openxmlformats.org/officeDocument/2006/relationships/slide" Target="slide9.xml"/><Relationship Id="rId1" Type="http://schemas.microsoft.com/office/2007/relationships/media" Target="../media/media2.mp3"/><Relationship Id="rId2" Type="http://schemas.openxmlformats.org/officeDocument/2006/relationships/audio" Target="../media/media2.mp3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slide" Target="slide3.xml"/><Relationship Id="rId6" Type="http://schemas.openxmlformats.org/officeDocument/2006/relationships/slide" Target="slide7.xml"/><Relationship Id="rId7" Type="http://schemas.openxmlformats.org/officeDocument/2006/relationships/slide" Target="slide11.xml"/><Relationship Id="rId8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1906012"/>
            <a:ext cx="5791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Review</a:t>
            </a:r>
          </a:p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Jeopardy</a:t>
            </a:r>
          </a:p>
        </p:txBody>
      </p:sp>
      <p:pic>
        <p:nvPicPr>
          <p:cNvPr id="2" name="Game Show Theme - Jeopardy (Newer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17609" y="5562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is is jeopar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85800"/>
            <a:ext cx="7772400" cy="3962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Bureau of Economic Analysis has released the following GDP growth rates for the past 4 quarters:</a:t>
            </a:r>
            <a:br>
              <a:rPr lang="en-US" sz="3600" dirty="0" smtClean="0"/>
            </a:br>
            <a:r>
              <a:rPr lang="en-US" sz="3600" dirty="0" smtClean="0"/>
              <a:t>Last Qtr = 3.1%</a:t>
            </a:r>
            <a:br>
              <a:rPr lang="en-US" sz="3600" dirty="0" smtClean="0"/>
            </a:br>
            <a:r>
              <a:rPr lang="en-US" sz="3600" dirty="0" smtClean="0"/>
              <a:t>2 </a:t>
            </a:r>
            <a:r>
              <a:rPr lang="en-US" sz="3600" dirty="0" err="1" smtClean="0"/>
              <a:t>Qtrs</a:t>
            </a:r>
            <a:r>
              <a:rPr lang="en-US" sz="3600" dirty="0" smtClean="0"/>
              <a:t> Ago = 2.6%</a:t>
            </a:r>
            <a:br>
              <a:rPr lang="en-US" sz="3600" dirty="0" smtClean="0"/>
            </a:br>
            <a:r>
              <a:rPr lang="en-US" sz="3600" dirty="0" smtClean="0"/>
              <a:t>3 </a:t>
            </a:r>
            <a:r>
              <a:rPr lang="en-US" sz="3600" dirty="0" err="1" smtClean="0"/>
              <a:t>Qtrs</a:t>
            </a:r>
            <a:r>
              <a:rPr lang="en-US" sz="3600" dirty="0" smtClean="0"/>
              <a:t> Ago = 2.0%</a:t>
            </a:r>
            <a:br>
              <a:rPr lang="en-US" sz="3600" dirty="0" smtClean="0"/>
            </a:br>
            <a:r>
              <a:rPr lang="en-US" sz="3600" dirty="0" smtClean="0"/>
              <a:t>4 </a:t>
            </a:r>
            <a:r>
              <a:rPr lang="en-US" sz="3600" dirty="0" err="1" smtClean="0"/>
              <a:t>Qtrs</a:t>
            </a:r>
            <a:r>
              <a:rPr lang="en-US" sz="3600" dirty="0" smtClean="0"/>
              <a:t> Ago = 1.4%</a:t>
            </a:r>
            <a:br>
              <a:rPr lang="en-US" sz="3600" dirty="0" smtClean="0"/>
            </a:br>
            <a:r>
              <a:rPr lang="en-US" sz="3600" dirty="0" smtClean="0"/>
              <a:t>This is what is happening to the economy.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410200"/>
            <a:ext cx="7848600" cy="1219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Picking Up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1905000"/>
            <a:ext cx="556312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2 possible answers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2" name="drumroll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Citizens age 16 and older must be doing one of these 2 things in order to be counted as part of the labor force.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33800"/>
            <a:ext cx="7924800" cy="2895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</a:t>
            </a:r>
          </a:p>
          <a:p>
            <a:r>
              <a:rPr lang="en-US" sz="3600" b="1" dirty="0" smtClean="0"/>
              <a:t>currently working</a:t>
            </a:r>
          </a:p>
          <a:p>
            <a:r>
              <a:rPr lang="en-US" sz="3600" dirty="0" smtClean="0"/>
              <a:t>or</a:t>
            </a:r>
          </a:p>
          <a:p>
            <a:r>
              <a:rPr lang="en-US" sz="3600" b="1" dirty="0" smtClean="0"/>
              <a:t>actively seeking work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429000"/>
          </a:xfrm>
        </p:spPr>
        <p:txBody>
          <a:bodyPr>
            <a:normAutofit/>
          </a:bodyPr>
          <a:lstStyle/>
          <a:p>
            <a:r>
              <a:rPr lang="en-US" b="1" dirty="0" smtClean="0"/>
              <a:t>GOOD THING or BAD THING:</a:t>
            </a:r>
            <a:br>
              <a:rPr lang="en-US" b="1" dirty="0" smtClean="0"/>
            </a:br>
            <a:r>
              <a:rPr lang="en-US" dirty="0" smtClean="0"/>
              <a:t>The unemployment rate goes down because the jobs created were part-time or seasonal.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7924800" cy="2438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BAD THING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962400"/>
          </a:xfrm>
        </p:spPr>
        <p:txBody>
          <a:bodyPr>
            <a:normAutofit/>
          </a:bodyPr>
          <a:lstStyle/>
          <a:p>
            <a:r>
              <a:rPr lang="en-US" b="1" dirty="0" smtClean="0"/>
              <a:t>GOOD THING or BAD THING:</a:t>
            </a:r>
            <a:br>
              <a:rPr lang="en-US" b="1" dirty="0" smtClean="0"/>
            </a:br>
            <a:r>
              <a:rPr lang="en-US" dirty="0" smtClean="0"/>
              <a:t>The unemployment rate goes down because a large number of workers gave up on looking for jobs and left the labor force.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7924800" cy="2438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BAD THING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962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GOOD THING or BAD THING:</a:t>
            </a:r>
            <a:br>
              <a:rPr lang="en-US" b="1" dirty="0" smtClean="0"/>
            </a:br>
            <a:r>
              <a:rPr lang="en-US" dirty="0" smtClean="0"/>
              <a:t>The unemployment rate goes up because a large number of workers who had previously given up on looking for jobs and left the labor force have now returned to the labor force and are looking for work.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29200"/>
            <a:ext cx="79248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GOOD THING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Someone who is unemployed because he/she does not have skills that match the needed skills for the jobs available is this type of unemployment.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29200"/>
            <a:ext cx="79248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structural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962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Someone who is unemployed because he/she does have skills that match the needed skills for the jobs available but does not live in the same location as those jobs is this type of unemployment.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29200"/>
            <a:ext cx="79248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structural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Someone who is unemployed because of too low a level of demand due to a downturn in the economy is this type of unemployment.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29200"/>
            <a:ext cx="79248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cyclical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Someone who is unemployed because he/she is temporarily between jobs is this type of unemployment.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29200"/>
            <a:ext cx="79248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frictional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eopardy Board Fi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62400" y="6096000"/>
            <a:ext cx="609600" cy="6096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599" cy="5314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GDP Basics</a:t>
                      </a:r>
                      <a:endParaRPr lang="en-US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GDP:</a:t>
                      </a:r>
                      <a:r>
                        <a:rPr lang="en-US" sz="1400" b="1" baseline="0" dirty="0" smtClean="0"/>
                        <a:t> Picking Up, Slowing Down, Nose-Diving, or Turning the Corner</a:t>
                      </a:r>
                      <a:endParaRPr lang="en-US" sz="1400" b="1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Unemployment</a:t>
                      </a:r>
                      <a:endParaRPr lang="en-US" b="1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Inflation</a:t>
                      </a:r>
                      <a:endParaRPr lang="en-US" b="1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Business Cycle &amp;</a:t>
                      </a:r>
                      <a:r>
                        <a:rPr lang="en-US" b="1" baseline="0" dirty="0" smtClean="0"/>
                        <a:t> Economic Indicators</a:t>
                      </a:r>
                      <a:endParaRPr lang="en-US" b="1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867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5" action="ppaction://hlinksldjump"/>
                        </a:rPr>
                        <a:t>1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6" action="ppaction://hlinksldjump"/>
                        </a:rPr>
                        <a:t>1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7" action="ppaction://hlinksldjump"/>
                        </a:rPr>
                        <a:t>1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8" action="ppaction://hlinksldjump"/>
                        </a:rPr>
                        <a:t>6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9" action="ppaction://hlinksldjump"/>
                        </a:rPr>
                        <a:t>1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0" action="ppaction://hlinksldjump"/>
                        </a:rPr>
                        <a:t>1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1" action="ppaction://hlinksldjump"/>
                        </a:rPr>
                        <a:t>6</a:t>
                      </a:r>
                      <a:endParaRPr lang="en-US" sz="4000" b="1" dirty="0"/>
                    </a:p>
                  </a:txBody>
                  <a:tcPr anchor="ctr"/>
                </a:tc>
              </a:tr>
              <a:tr h="78867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2" action="ppaction://hlinksldjump"/>
                        </a:rPr>
                        <a:t>2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3" action="ppaction://hlinksldjump"/>
                        </a:rPr>
                        <a:t>2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4" action="ppaction://hlinksldjump"/>
                        </a:rPr>
                        <a:t>2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5" action="ppaction://hlinksldjump"/>
                        </a:rPr>
                        <a:t>7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6" action="ppaction://hlinksldjump"/>
                        </a:rPr>
                        <a:t>2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7" action="ppaction://hlinksldjump"/>
                        </a:rPr>
                        <a:t>2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</a:tr>
              <a:tr h="78867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8" action="ppaction://hlinksldjump"/>
                        </a:rPr>
                        <a:t>3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9" action="ppaction://hlinksldjump"/>
                        </a:rPr>
                        <a:t>3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0" action="ppaction://hlinksldjump"/>
                        </a:rPr>
                        <a:t>3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1" action="ppaction://hlinksldjump"/>
                        </a:rPr>
                        <a:t>8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2" action="ppaction://hlinksldjump"/>
                        </a:rPr>
                        <a:t>3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3" action="ppaction://hlinksldjump"/>
                        </a:rPr>
                        <a:t>3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</a:tr>
              <a:tr h="788670"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4" action="ppaction://hlinksldjump"/>
                        </a:rPr>
                        <a:t>4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5" action="ppaction://hlinksldjump"/>
                        </a:rPr>
                        <a:t>4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6" action="ppaction://hlinksldjump"/>
                        </a:rPr>
                        <a:t>9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7" action="ppaction://hlinksldjump"/>
                        </a:rPr>
                        <a:t>4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8" action="ppaction://hlinksldjump"/>
                        </a:rPr>
                        <a:t>4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</a:tr>
              <a:tr h="788670"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9" action="ppaction://hlinksldjump"/>
                        </a:rPr>
                        <a:t>5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30" action="ppaction://hlinksldjump"/>
                        </a:rPr>
                        <a:t>10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31" action="ppaction://hlinksldjump"/>
                        </a:rPr>
                        <a:t>5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32" action="ppaction://hlinksldjump"/>
                        </a:rPr>
                        <a:t>5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Someone who is unemployed due to the time of year is this type of unemployment.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29200"/>
            <a:ext cx="79248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seasonal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1905000"/>
            <a:ext cx="556312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2 possible answers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2" name="drumroll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two</a:t>
            </a:r>
            <a:r>
              <a:rPr lang="en-US" dirty="0" smtClean="0"/>
              <a:t> types of unemployment that is acceptable to have if achieving the national goal of 5% unemployment.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924800" cy="3200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</a:t>
            </a:r>
          </a:p>
          <a:p>
            <a:r>
              <a:rPr lang="en-US" sz="3600" b="1" dirty="0" smtClean="0"/>
              <a:t>seasonal</a:t>
            </a:r>
          </a:p>
          <a:p>
            <a:r>
              <a:rPr lang="en-US" sz="3600" dirty="0" smtClean="0"/>
              <a:t>and</a:t>
            </a:r>
          </a:p>
          <a:p>
            <a:r>
              <a:rPr lang="en-US" sz="3600" b="1" dirty="0" smtClean="0"/>
              <a:t>frictional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Purchasing something at a lower price with the intent of selling it at a higher price due to inflation is called this.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7924800" cy="2133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</a:t>
            </a:r>
          </a:p>
          <a:p>
            <a:r>
              <a:rPr lang="en-US" sz="4400" b="1" dirty="0" smtClean="0"/>
              <a:t>speculation</a:t>
            </a:r>
            <a:r>
              <a:rPr lang="en-US" sz="4400" dirty="0" smtClean="0"/>
              <a:t>?</a:t>
            </a:r>
            <a:endParaRPr lang="en-US" sz="44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124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This is why </a:t>
            </a:r>
            <a:r>
              <a:rPr lang="en-US" sz="4800" b="1" dirty="0" smtClean="0"/>
              <a:t>creditors</a:t>
            </a:r>
            <a:r>
              <a:rPr lang="en-US" sz="4800" dirty="0" smtClean="0"/>
              <a:t> are hurt by inflation.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7924800" cy="3124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</a:t>
            </a:r>
          </a:p>
          <a:p>
            <a:r>
              <a:rPr lang="en-US" sz="4400" b="1" dirty="0" smtClean="0"/>
              <a:t>their money has less purchasing power when it is repaid than when it was loaned out</a:t>
            </a:r>
            <a:r>
              <a:rPr lang="en-US" sz="4400" dirty="0" smtClean="0"/>
              <a:t>?</a:t>
            </a:r>
            <a:endParaRPr lang="en-US" sz="44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124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number of commonly-purchased items used to calculate the Consumer Price Index (CPI).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7924800" cy="2133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</a:t>
            </a:r>
          </a:p>
          <a:p>
            <a:r>
              <a:rPr lang="en-US" sz="4400" b="1" dirty="0" smtClean="0"/>
              <a:t>400</a:t>
            </a:r>
            <a:r>
              <a:rPr lang="en-US" sz="4400" dirty="0" smtClean="0"/>
              <a:t>?</a:t>
            </a:r>
            <a:endParaRPr lang="en-US" sz="44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124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spending category that makes up the largest percentage of the Consumer Price Index (CPI).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7924800" cy="2133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</a:t>
            </a:r>
          </a:p>
          <a:p>
            <a:r>
              <a:rPr lang="en-US" sz="4400" b="1" dirty="0" smtClean="0"/>
              <a:t>housing	</a:t>
            </a:r>
            <a:r>
              <a:rPr lang="en-US" sz="4400" dirty="0" smtClean="0"/>
              <a:t>?</a:t>
            </a:r>
            <a:endParaRPr lang="en-US" sz="44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1905000"/>
            <a:ext cx="556312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3 possible answers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2" name="drumroll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981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Three </a:t>
            </a:r>
            <a:r>
              <a:rPr lang="en-US" dirty="0" smtClean="0"/>
              <a:t>problems with the way the CPI is calculated.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9248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What are</a:t>
            </a:r>
          </a:p>
          <a:p>
            <a:r>
              <a:rPr lang="en-US" sz="3600" b="1" dirty="0" smtClean="0"/>
              <a:t>the “basket” of goods &amp; services used in the CPI calculation may not be the same as the “basket” of goods &amp; services you as a consumer use,</a:t>
            </a:r>
          </a:p>
          <a:p>
            <a:r>
              <a:rPr lang="en-US" sz="3600" b="1" dirty="0" smtClean="0"/>
              <a:t>it does not take into account changes in price due to changes in the quality of goods &amp; services,</a:t>
            </a:r>
          </a:p>
          <a:p>
            <a:r>
              <a:rPr lang="en-US" sz="3600" dirty="0" smtClean="0"/>
              <a:t>and</a:t>
            </a:r>
          </a:p>
          <a:p>
            <a:r>
              <a:rPr lang="en-US" sz="3600" b="1" dirty="0" smtClean="0"/>
              <a:t>it does not take into account factors outside the market like taxes &amp; government services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124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phases of the Business Cycle </a:t>
            </a:r>
            <a:r>
              <a:rPr lang="en-US" sz="4800" b="1" i="1" dirty="0" smtClean="0"/>
              <a:t>in order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43200"/>
            <a:ext cx="79248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What is</a:t>
            </a:r>
          </a:p>
          <a:p>
            <a:r>
              <a:rPr lang="en-US" sz="4400" b="1" dirty="0" smtClean="0"/>
              <a:t>Expansion,</a:t>
            </a:r>
          </a:p>
          <a:p>
            <a:r>
              <a:rPr lang="en-US" sz="4400" b="1" dirty="0" smtClean="0"/>
              <a:t>Peak,</a:t>
            </a:r>
          </a:p>
          <a:p>
            <a:r>
              <a:rPr lang="en-US" sz="4400" b="1" dirty="0" smtClean="0"/>
              <a:t>Contraction,</a:t>
            </a:r>
          </a:p>
          <a:p>
            <a:r>
              <a:rPr lang="en-US" sz="4400" dirty="0" smtClean="0"/>
              <a:t>and</a:t>
            </a:r>
          </a:p>
          <a:p>
            <a:r>
              <a:rPr lang="en-US" sz="4400" b="1" dirty="0" smtClean="0"/>
              <a:t>Trough</a:t>
            </a:r>
            <a:r>
              <a:rPr lang="en-US" sz="4400" dirty="0" smtClean="0"/>
              <a:t>?</a:t>
            </a:r>
            <a:endParaRPr lang="en-US" sz="44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1905000"/>
            <a:ext cx="556312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3 possible answers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2" name="drumroll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124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number of months the GDP must contract in order to be considered in a </a:t>
            </a:r>
            <a:r>
              <a:rPr lang="en-US" sz="4800" b="1" i="1" dirty="0" smtClean="0"/>
              <a:t>recession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95800"/>
            <a:ext cx="7924800" cy="1981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</a:t>
            </a:r>
          </a:p>
          <a:p>
            <a:r>
              <a:rPr lang="en-US" sz="4400" b="1" dirty="0" smtClean="0"/>
              <a:t>6 months</a:t>
            </a:r>
            <a:r>
              <a:rPr lang="en-US" sz="4400" dirty="0" smtClean="0"/>
              <a:t>?</a:t>
            </a:r>
            <a:endParaRPr lang="en-US" sz="44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124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This is why </a:t>
            </a:r>
            <a:r>
              <a:rPr lang="en-US" sz="4800" b="1" i="1" dirty="0" smtClean="0"/>
              <a:t>initial jobless claims</a:t>
            </a:r>
            <a:r>
              <a:rPr lang="en-US" sz="4800" dirty="0" smtClean="0"/>
              <a:t> is a leading economic indicator.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76600"/>
            <a:ext cx="7924800" cy="3200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</a:t>
            </a:r>
          </a:p>
          <a:p>
            <a:r>
              <a:rPr lang="en-US" sz="4400" b="1" dirty="0" smtClean="0"/>
              <a:t>increases are a signal that production is slowing or being reduced</a:t>
            </a:r>
            <a:r>
              <a:rPr lang="en-US" sz="4400" dirty="0" smtClean="0"/>
              <a:t>?</a:t>
            </a:r>
            <a:endParaRPr lang="en-US" sz="44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124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This is why </a:t>
            </a:r>
            <a:r>
              <a:rPr lang="en-US" sz="4800" b="1" i="1" dirty="0" smtClean="0"/>
              <a:t>the number of building permits issued on new housing units</a:t>
            </a:r>
            <a:r>
              <a:rPr lang="en-US" sz="4800" dirty="0" smtClean="0"/>
              <a:t> is a leading economic indicator.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76600"/>
            <a:ext cx="7924800" cy="3200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</a:t>
            </a:r>
          </a:p>
          <a:p>
            <a:r>
              <a:rPr lang="en-US" sz="4400" b="1" dirty="0" smtClean="0"/>
              <a:t>changes in residential construction have major impacts on the entire economy</a:t>
            </a:r>
            <a:r>
              <a:rPr lang="en-US" sz="4400" dirty="0" smtClean="0"/>
              <a:t>?</a:t>
            </a:r>
            <a:endParaRPr lang="en-US" sz="44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1242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LEADING COINCIDENT or LAGGING:</a:t>
            </a:r>
            <a:br>
              <a:rPr lang="en-US" sz="4800" b="1" dirty="0" smtClean="0"/>
            </a:br>
            <a:r>
              <a:rPr lang="en-US" sz="4800" dirty="0" smtClean="0"/>
              <a:t>GDP is this type of economic indicator.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67200"/>
            <a:ext cx="7924800" cy="2209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</a:t>
            </a:r>
          </a:p>
          <a:p>
            <a:r>
              <a:rPr lang="en-US" sz="4400" b="1" dirty="0" smtClean="0"/>
              <a:t>coincident</a:t>
            </a:r>
            <a:r>
              <a:rPr lang="en-US" sz="4400" dirty="0" smtClean="0"/>
              <a:t>?</a:t>
            </a:r>
            <a:endParaRPr lang="en-US" sz="44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1242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LEADING COINCIDENT or LAGGING:</a:t>
            </a:r>
            <a:br>
              <a:rPr lang="en-US" sz="4800" b="1" dirty="0" smtClean="0"/>
            </a:br>
            <a:r>
              <a:rPr lang="en-US" sz="4800" dirty="0" smtClean="0"/>
              <a:t>Unemployment is this type of economic indicator.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67200"/>
            <a:ext cx="7924800" cy="2209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</a:t>
            </a:r>
          </a:p>
          <a:p>
            <a:r>
              <a:rPr lang="en-US" sz="4400" b="1" dirty="0" smtClean="0"/>
              <a:t>lagging</a:t>
            </a:r>
            <a:r>
              <a:rPr lang="en-US" sz="4400" dirty="0" smtClean="0"/>
              <a:t>?</a:t>
            </a:r>
            <a:endParaRPr lang="en-US" sz="44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The three components of the Gross Domestic Product (GDP).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7924800" cy="3733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What are</a:t>
            </a:r>
          </a:p>
          <a:p>
            <a:r>
              <a:rPr lang="en-US" sz="3600" b="1" dirty="0" smtClean="0"/>
              <a:t>consumer spending,</a:t>
            </a:r>
          </a:p>
          <a:p>
            <a:r>
              <a:rPr lang="en-US" sz="3600" b="1" dirty="0" smtClean="0"/>
              <a:t>business spending on capital (investment),</a:t>
            </a:r>
          </a:p>
          <a:p>
            <a:r>
              <a:rPr lang="en-US" sz="3600" dirty="0" smtClean="0"/>
              <a:t>and</a:t>
            </a:r>
          </a:p>
          <a:p>
            <a:r>
              <a:rPr lang="en-US" sz="3600" b="1" dirty="0" smtClean="0"/>
              <a:t>government spending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This is why GDP growth of less than </a:t>
            </a:r>
            <a:r>
              <a:rPr lang="en-US" sz="4800" b="1" dirty="0" smtClean="0">
                <a:solidFill>
                  <a:srgbClr val="FFFF00"/>
                </a:solidFill>
              </a:rPr>
              <a:t>2%</a:t>
            </a:r>
            <a:r>
              <a:rPr lang="en-US" dirty="0" smtClean="0"/>
              <a:t> per year is considered too slow.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733800"/>
            <a:ext cx="7848600" cy="2895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the economy is not growing rapidly enough to account for natural increases in the labor for or job losses from any previous downturn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This is why GDP growth greater than </a:t>
            </a:r>
            <a:r>
              <a:rPr lang="en-US" sz="4800" b="1" dirty="0" smtClean="0">
                <a:solidFill>
                  <a:srgbClr val="FFFF00"/>
                </a:solidFill>
              </a:rPr>
              <a:t>4%</a:t>
            </a:r>
            <a:r>
              <a:rPr lang="en-US" dirty="0" smtClean="0"/>
              <a:t> per year is considered too fast.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733800"/>
            <a:ext cx="7848600" cy="2895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the growth is usually due to price inflation of some type of asset like housing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85800"/>
            <a:ext cx="7772400" cy="3962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Bureau of Economic Analysis has released the following GDP growth rates for the past 4 quarters:</a:t>
            </a:r>
            <a:br>
              <a:rPr lang="en-US" sz="3600" dirty="0" smtClean="0"/>
            </a:br>
            <a:r>
              <a:rPr lang="en-US" sz="3600" dirty="0" smtClean="0"/>
              <a:t>Last Qtr = 0.5%</a:t>
            </a:r>
            <a:br>
              <a:rPr lang="en-US" sz="3600" dirty="0" smtClean="0"/>
            </a:br>
            <a:r>
              <a:rPr lang="en-US" sz="3600" dirty="0" smtClean="0"/>
              <a:t>2 </a:t>
            </a:r>
            <a:r>
              <a:rPr lang="en-US" sz="3600" dirty="0" err="1" smtClean="0"/>
              <a:t>Qtrs</a:t>
            </a:r>
            <a:r>
              <a:rPr lang="en-US" sz="3600" dirty="0" smtClean="0"/>
              <a:t> Ago = 1.2%</a:t>
            </a:r>
            <a:br>
              <a:rPr lang="en-US" sz="3600" dirty="0" smtClean="0"/>
            </a:br>
            <a:r>
              <a:rPr lang="en-US" sz="3600" dirty="0" smtClean="0"/>
              <a:t>3 </a:t>
            </a:r>
            <a:r>
              <a:rPr lang="en-US" sz="3600" dirty="0" err="1" smtClean="0"/>
              <a:t>Qtrs</a:t>
            </a:r>
            <a:r>
              <a:rPr lang="en-US" sz="3600" dirty="0" smtClean="0"/>
              <a:t> Ago = 1.8%</a:t>
            </a:r>
            <a:br>
              <a:rPr lang="en-US" sz="3600" dirty="0" smtClean="0"/>
            </a:br>
            <a:r>
              <a:rPr lang="en-US" sz="3600" dirty="0" smtClean="0"/>
              <a:t>4 </a:t>
            </a:r>
            <a:r>
              <a:rPr lang="en-US" sz="3600" dirty="0" err="1" smtClean="0"/>
              <a:t>Qtrs</a:t>
            </a:r>
            <a:r>
              <a:rPr lang="en-US" sz="3600" dirty="0" smtClean="0"/>
              <a:t> Ago = 2.2%</a:t>
            </a:r>
            <a:br>
              <a:rPr lang="en-US" sz="3600" dirty="0" smtClean="0"/>
            </a:br>
            <a:r>
              <a:rPr lang="en-US" sz="3600" dirty="0" smtClean="0"/>
              <a:t>This is what is happening to the economy.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410200"/>
            <a:ext cx="7848600" cy="1219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Slowing Down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85800"/>
            <a:ext cx="7772400" cy="3962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Bureau of Economic Analysis has released the following GDP growth rates for the past 4 quarters:</a:t>
            </a:r>
            <a:br>
              <a:rPr lang="en-US" sz="3600" dirty="0" smtClean="0"/>
            </a:br>
            <a:r>
              <a:rPr lang="en-US" sz="3600" dirty="0" smtClean="0"/>
              <a:t>Last Qtr = -2.2%</a:t>
            </a:r>
            <a:br>
              <a:rPr lang="en-US" sz="3600" dirty="0" smtClean="0"/>
            </a:br>
            <a:r>
              <a:rPr lang="en-US" sz="3600" dirty="0" smtClean="0"/>
              <a:t>2 </a:t>
            </a:r>
            <a:r>
              <a:rPr lang="en-US" sz="3600" dirty="0" err="1" smtClean="0"/>
              <a:t>Qtrs</a:t>
            </a:r>
            <a:r>
              <a:rPr lang="en-US" sz="3600" dirty="0" smtClean="0"/>
              <a:t> Ago = -1.1%</a:t>
            </a:r>
            <a:br>
              <a:rPr lang="en-US" sz="3600" dirty="0" smtClean="0"/>
            </a:br>
            <a:r>
              <a:rPr lang="en-US" sz="3600" dirty="0" smtClean="0"/>
              <a:t>3 </a:t>
            </a:r>
            <a:r>
              <a:rPr lang="en-US" sz="3600" dirty="0" err="1" smtClean="0"/>
              <a:t>Qtrs</a:t>
            </a:r>
            <a:r>
              <a:rPr lang="en-US" sz="3600" dirty="0" smtClean="0"/>
              <a:t> Ago = 0.8%</a:t>
            </a:r>
            <a:br>
              <a:rPr lang="en-US" sz="3600" dirty="0" smtClean="0"/>
            </a:br>
            <a:r>
              <a:rPr lang="en-US" sz="3600" dirty="0" smtClean="0"/>
              <a:t>4 </a:t>
            </a:r>
            <a:r>
              <a:rPr lang="en-US" sz="3600" dirty="0" err="1" smtClean="0"/>
              <a:t>Qtrs</a:t>
            </a:r>
            <a:r>
              <a:rPr lang="en-US" sz="3600" dirty="0" smtClean="0"/>
              <a:t> Ago = 1.2%</a:t>
            </a:r>
            <a:br>
              <a:rPr lang="en-US" sz="3600" dirty="0" smtClean="0"/>
            </a:br>
            <a:r>
              <a:rPr lang="en-US" sz="3600" dirty="0" smtClean="0"/>
              <a:t>This is what is happening to the economy.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410200"/>
            <a:ext cx="7848600" cy="1219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Taking a Nose Dive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85800"/>
            <a:ext cx="7772400" cy="3962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Bureau of Economic Analysis has released the following GDP growth rates for the past 4 quarters:</a:t>
            </a:r>
            <a:br>
              <a:rPr lang="en-US" sz="3600" dirty="0" smtClean="0"/>
            </a:br>
            <a:r>
              <a:rPr lang="en-US" sz="3600" dirty="0" smtClean="0"/>
              <a:t>Last Qtr = 3.2%</a:t>
            </a:r>
            <a:br>
              <a:rPr lang="en-US" sz="3600" dirty="0" smtClean="0"/>
            </a:br>
            <a:r>
              <a:rPr lang="en-US" sz="3600" dirty="0" smtClean="0"/>
              <a:t>2 </a:t>
            </a:r>
            <a:r>
              <a:rPr lang="en-US" sz="3600" dirty="0" err="1" smtClean="0"/>
              <a:t>Qtrs</a:t>
            </a:r>
            <a:r>
              <a:rPr lang="en-US" sz="3600" dirty="0" smtClean="0"/>
              <a:t> Ago = 1.2%</a:t>
            </a:r>
            <a:br>
              <a:rPr lang="en-US" sz="3600" dirty="0" smtClean="0"/>
            </a:br>
            <a:r>
              <a:rPr lang="en-US" sz="3600" dirty="0" smtClean="0"/>
              <a:t>3 </a:t>
            </a:r>
            <a:r>
              <a:rPr lang="en-US" sz="3600" dirty="0" err="1" smtClean="0"/>
              <a:t>Qtrs</a:t>
            </a:r>
            <a:r>
              <a:rPr lang="en-US" sz="3600" dirty="0" smtClean="0"/>
              <a:t> Ago = -0.6%</a:t>
            </a:r>
            <a:br>
              <a:rPr lang="en-US" sz="3600" dirty="0" smtClean="0"/>
            </a:br>
            <a:r>
              <a:rPr lang="en-US" sz="3600" dirty="0" smtClean="0"/>
              <a:t>4 </a:t>
            </a:r>
            <a:r>
              <a:rPr lang="en-US" sz="3600" dirty="0" err="1" smtClean="0"/>
              <a:t>Qtrs</a:t>
            </a:r>
            <a:r>
              <a:rPr lang="en-US" sz="3600" dirty="0" smtClean="0"/>
              <a:t> Ago = -1.9%</a:t>
            </a:r>
            <a:br>
              <a:rPr lang="en-US" sz="3600" dirty="0" smtClean="0"/>
            </a:br>
            <a:r>
              <a:rPr lang="en-US" sz="3600" dirty="0" smtClean="0"/>
              <a:t>This is what is happening to the economy.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410200"/>
            <a:ext cx="7848600" cy="1219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Turning the Corner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Jeopardy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803</Words>
  <Application>Microsoft Macintosh PowerPoint</Application>
  <PresentationFormat>On-screen Show (4:3)</PresentationFormat>
  <Paragraphs>137</Paragraphs>
  <Slides>34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The three components of the Gross Domestic Product (GDP).</vt:lpstr>
      <vt:lpstr>This is why GDP growth of less than 2% per year is considered too slow.</vt:lpstr>
      <vt:lpstr>This is why GDP growth greater than 4% per year is considered too fast.</vt:lpstr>
      <vt:lpstr>The Bureau of Economic Analysis has released the following GDP growth rates for the past 4 quarters: Last Qtr = 0.5% 2 Qtrs Ago = 1.2% 3 Qtrs Ago = 1.8% 4 Qtrs Ago = 2.2% This is what is happening to the economy.</vt:lpstr>
      <vt:lpstr>The Bureau of Economic Analysis has released the following GDP growth rates for the past 4 quarters: Last Qtr = -2.2% 2 Qtrs Ago = -1.1% 3 Qtrs Ago = 0.8% 4 Qtrs Ago = 1.2% This is what is happening to the economy.</vt:lpstr>
      <vt:lpstr>The Bureau of Economic Analysis has released the following GDP growth rates for the past 4 quarters: Last Qtr = 3.2% 2 Qtrs Ago = 1.2% 3 Qtrs Ago = -0.6% 4 Qtrs Ago = -1.9% This is what is happening to the economy.</vt:lpstr>
      <vt:lpstr>The Bureau of Economic Analysis has released the following GDP growth rates for the past 4 quarters: Last Qtr = 3.1% 2 Qtrs Ago = 2.6% 3 Qtrs Ago = 2.0% 4 Qtrs Ago = 1.4% This is what is happening to the economy.</vt:lpstr>
      <vt:lpstr>PowerPoint Presentation</vt:lpstr>
      <vt:lpstr>Citizens age 16 and older must be doing one of these 2 things in order to be counted as part of the labor force.</vt:lpstr>
      <vt:lpstr>GOOD THING or BAD THING: The unemployment rate goes down because the jobs created were part-time or seasonal.</vt:lpstr>
      <vt:lpstr>GOOD THING or BAD THING: The unemployment rate goes down because a large number of workers gave up on looking for jobs and left the labor force.</vt:lpstr>
      <vt:lpstr>GOOD THING or BAD THING: The unemployment rate goes up because a large number of workers who had previously given up on looking for jobs and left the labor force have now returned to the labor force and are looking for work.</vt:lpstr>
      <vt:lpstr>Someone who is unemployed because he/she does not have skills that match the needed skills for the jobs available is this type of unemployment.</vt:lpstr>
      <vt:lpstr>Someone who is unemployed because he/she does have skills that match the needed skills for the jobs available but does not live in the same location as those jobs is this type of unemployment.</vt:lpstr>
      <vt:lpstr>Someone who is unemployed because of too low a level of demand due to a downturn in the economy is this type of unemployment.</vt:lpstr>
      <vt:lpstr>Someone who is unemployed because he/she is temporarily between jobs is this type of unemployment.</vt:lpstr>
      <vt:lpstr>Someone who is unemployed due to the time of year is this type of unemployment.</vt:lpstr>
      <vt:lpstr>PowerPoint Presentation</vt:lpstr>
      <vt:lpstr>The two types of unemployment that is acceptable to have if achieving the national goal of 5% unemployment.</vt:lpstr>
      <vt:lpstr>Purchasing something at a lower price with the intent of selling it at a higher price due to inflation is called this.</vt:lpstr>
      <vt:lpstr>This is why creditors are hurt by inflation.</vt:lpstr>
      <vt:lpstr>The number of commonly-purchased items used to calculate the Consumer Price Index (CPI).</vt:lpstr>
      <vt:lpstr>The spending category that makes up the largest percentage of the Consumer Price Index (CPI).</vt:lpstr>
      <vt:lpstr>PowerPoint Presentation</vt:lpstr>
      <vt:lpstr>Three problems with the way the CPI is calculated.</vt:lpstr>
      <vt:lpstr>The phases of the Business Cycle in order.</vt:lpstr>
      <vt:lpstr>The number of months the GDP must contract in order to be considered in a recession.</vt:lpstr>
      <vt:lpstr>This is why initial jobless claims is a leading economic indicator.</vt:lpstr>
      <vt:lpstr>This is why the number of building permits issued on new housing units is a leading economic indicator.</vt:lpstr>
      <vt:lpstr>LEADING COINCIDENT or LAGGING: GDP is this type of economic indicator.</vt:lpstr>
      <vt:lpstr>LEADING COINCIDENT or LAGGING: Unemployment is this type of economic indicator.</vt:lpstr>
    </vt:vector>
  </TitlesOfParts>
  <Company>FCPS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Onda</dc:creator>
  <cp:lastModifiedBy>Heidi Robison</cp:lastModifiedBy>
  <cp:revision>227</cp:revision>
  <dcterms:created xsi:type="dcterms:W3CDTF">2010-09-09T14:10:48Z</dcterms:created>
  <dcterms:modified xsi:type="dcterms:W3CDTF">2013-10-14T23:49:51Z</dcterms:modified>
</cp:coreProperties>
</file>