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27"/>
  </p:notesMasterIdLst>
  <p:handoutMasterIdLst>
    <p:handoutMasterId r:id="rId28"/>
  </p:handoutMasterIdLst>
  <p:sldIdLst>
    <p:sldId id="299" r:id="rId2"/>
    <p:sldId id="325" r:id="rId3"/>
    <p:sldId id="300" r:id="rId4"/>
    <p:sldId id="393" r:id="rId5"/>
    <p:sldId id="378" r:id="rId6"/>
    <p:sldId id="381" r:id="rId7"/>
    <p:sldId id="394" r:id="rId8"/>
    <p:sldId id="382" r:id="rId9"/>
    <p:sldId id="395" r:id="rId10"/>
    <p:sldId id="383" r:id="rId11"/>
    <p:sldId id="384" r:id="rId12"/>
    <p:sldId id="385" r:id="rId13"/>
    <p:sldId id="396" r:id="rId14"/>
    <p:sldId id="397" r:id="rId15"/>
    <p:sldId id="386" r:id="rId16"/>
    <p:sldId id="399" r:id="rId17"/>
    <p:sldId id="387" r:id="rId18"/>
    <p:sldId id="388" r:id="rId19"/>
    <p:sldId id="400" r:id="rId20"/>
    <p:sldId id="401" r:id="rId21"/>
    <p:sldId id="390" r:id="rId22"/>
    <p:sldId id="321" r:id="rId23"/>
    <p:sldId id="389" r:id="rId24"/>
    <p:sldId id="391" r:id="rId25"/>
    <p:sldId id="392" r:id="rId26"/>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8759" autoAdjust="0"/>
    <p:restoredTop sz="94575" autoAdjust="0"/>
  </p:normalViewPr>
  <p:slideViewPr>
    <p:cSldViewPr>
      <p:cViewPr varScale="1">
        <p:scale>
          <a:sx n="61" d="100"/>
          <a:sy n="61"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78" y="-78"/>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1"/>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55299" name="Rectangle 3"/>
          <p:cNvSpPr>
            <a:spLocks noGrp="1" noChangeArrowheads="1"/>
          </p:cNvSpPr>
          <p:nvPr>
            <p:ph type="dt" sz="quarter" idx="1"/>
          </p:nvPr>
        </p:nvSpPr>
        <p:spPr bwMode="auto">
          <a:xfrm>
            <a:off x="3884613" y="1"/>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55300" name="Rectangle 4"/>
          <p:cNvSpPr>
            <a:spLocks noGrp="1" noChangeArrowheads="1"/>
          </p:cNvSpPr>
          <p:nvPr>
            <p:ph type="ftr" sz="quarter" idx="2"/>
          </p:nvPr>
        </p:nvSpPr>
        <p:spPr bwMode="auto">
          <a:xfrm>
            <a:off x="0" y="8829968"/>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55301" name="Rectangle 5"/>
          <p:cNvSpPr>
            <a:spLocks noGrp="1" noChangeArrowheads="1"/>
          </p:cNvSpPr>
          <p:nvPr>
            <p:ph type="sldNum" sz="quarter" idx="3"/>
          </p:nvPr>
        </p:nvSpPr>
        <p:spPr bwMode="auto">
          <a:xfrm>
            <a:off x="3884613" y="8829968"/>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mn-ea"/>
                <a:cs typeface="+mn-cs"/>
              </a:defRPr>
            </a:lvl1pPr>
          </a:lstStyle>
          <a:p>
            <a:pPr>
              <a:defRPr/>
            </a:pPr>
            <a:fld id="{F0CBBDDC-B34D-4F1F-96EA-AEF6D4409DD9}" type="slidenum">
              <a:rPr lang="en-US"/>
              <a:pPr>
                <a:defRPr/>
              </a:pPr>
              <a:t>‹#›</a:t>
            </a:fld>
            <a:endParaRPr lang="en-US" dirty="0"/>
          </a:p>
        </p:txBody>
      </p:sp>
    </p:spTree>
    <p:extLst>
      <p:ext uri="{BB962C8B-B14F-4D97-AF65-F5344CB8AC3E}">
        <p14:creationId xmlns:p14="http://schemas.microsoft.com/office/powerpoint/2010/main" val="1013747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1"/>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57347" name="Rectangle 3"/>
          <p:cNvSpPr>
            <a:spLocks noGrp="1" noChangeArrowheads="1"/>
          </p:cNvSpPr>
          <p:nvPr>
            <p:ph type="dt" idx="1"/>
          </p:nvPr>
        </p:nvSpPr>
        <p:spPr bwMode="auto">
          <a:xfrm>
            <a:off x="3884613" y="1"/>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415791"/>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829968"/>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57351" name="Rectangle 7"/>
          <p:cNvSpPr>
            <a:spLocks noGrp="1" noChangeArrowheads="1"/>
          </p:cNvSpPr>
          <p:nvPr>
            <p:ph type="sldNum" sz="quarter" idx="5"/>
          </p:nvPr>
        </p:nvSpPr>
        <p:spPr bwMode="auto">
          <a:xfrm>
            <a:off x="3884613" y="8829968"/>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mn-ea"/>
                <a:cs typeface="+mn-cs"/>
              </a:defRPr>
            </a:lvl1pPr>
          </a:lstStyle>
          <a:p>
            <a:pPr>
              <a:defRPr/>
            </a:pPr>
            <a:fld id="{1FA38D6B-B190-4925-BF70-BB64D43E2954}" type="slidenum">
              <a:rPr lang="en-US"/>
              <a:pPr>
                <a:defRPr/>
              </a:pPr>
              <a:t>‹#›</a:t>
            </a:fld>
            <a:endParaRPr lang="en-US" dirty="0"/>
          </a:p>
        </p:txBody>
      </p:sp>
    </p:spTree>
    <p:extLst>
      <p:ext uri="{BB962C8B-B14F-4D97-AF65-F5344CB8AC3E}">
        <p14:creationId xmlns:p14="http://schemas.microsoft.com/office/powerpoint/2010/main" val="39315411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A8F1AA1A-F531-41D7-94D4-8C074C8F67F6}" type="slidenum">
              <a:rPr lang="en-US" smtClean="0">
                <a:ea typeface="ＭＳ Ｐゴシック" charset="-128"/>
                <a:cs typeface="ＭＳ Ｐゴシック" charset="-128"/>
              </a:rPr>
              <a:pPr/>
              <a:t>1</a:t>
            </a:fld>
            <a:endParaRPr lang="en-US" smtClean="0">
              <a:ea typeface="ＭＳ Ｐゴシック" charset="-128"/>
              <a:cs typeface="ＭＳ Ｐゴシック" charset="-128"/>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41005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smtClean="0"/>
          </a:p>
        </p:txBody>
      </p:sp>
      <p:sp>
        <p:nvSpPr>
          <p:cNvPr id="19459" name="Slide Number Placeholder 3"/>
          <p:cNvSpPr>
            <a:spLocks noGrp="1"/>
          </p:cNvSpPr>
          <p:nvPr>
            <p:ph type="sldNum" sz="quarter" idx="5"/>
          </p:nvPr>
        </p:nvSpPr>
        <p:spPr>
          <a:noFill/>
        </p:spPr>
        <p:txBody>
          <a:bodyPr/>
          <a:lstStyle/>
          <a:p>
            <a:fld id="{4BF45988-A03A-4F9A-B072-9D0FE02308F4}" type="slidenum">
              <a:rPr lang="en-US" smtClean="0">
                <a:ea typeface="ＭＳ Ｐゴシック" charset="-128"/>
                <a:cs typeface="ＭＳ Ｐゴシック" charset="-128"/>
              </a:rPr>
              <a:pPr/>
              <a:t>2</a:t>
            </a:fld>
            <a:endParaRPr lang="en-US" smtClean="0">
              <a:ea typeface="ＭＳ Ｐゴシック" charset="-128"/>
              <a:cs typeface="ＭＳ Ｐゴシック" charset="-128"/>
            </a:endParaRPr>
          </a:p>
        </p:txBody>
      </p:sp>
    </p:spTree>
    <p:extLst>
      <p:ext uri="{BB962C8B-B14F-4D97-AF65-F5344CB8AC3E}">
        <p14:creationId xmlns:p14="http://schemas.microsoft.com/office/powerpoint/2010/main" val="3737726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ln/>
        </p:spPr>
      </p:sp>
      <p:sp>
        <p:nvSpPr>
          <p:cNvPr id="43010" name="Notes Placeholder 2"/>
          <p:cNvSpPr>
            <a:spLocks noGrp="1"/>
          </p:cNvSpPr>
          <p:nvPr>
            <p:ph type="body" idx="1"/>
          </p:nvPr>
        </p:nvSpPr>
        <p:spPr>
          <a:noFill/>
          <a:ln/>
        </p:spPr>
        <p:txBody>
          <a:bodyPr/>
          <a:lstStyle/>
          <a:p>
            <a:endParaRPr lang="en-US"/>
          </a:p>
        </p:txBody>
      </p:sp>
      <p:sp>
        <p:nvSpPr>
          <p:cNvPr id="43011" name="Slide Number Placeholder 3"/>
          <p:cNvSpPr>
            <a:spLocks noGrp="1"/>
          </p:cNvSpPr>
          <p:nvPr>
            <p:ph type="sldNum" sz="quarter" idx="5"/>
          </p:nvPr>
        </p:nvSpPr>
        <p:spPr>
          <a:noFill/>
        </p:spPr>
        <p:txBody>
          <a:bodyPr/>
          <a:lstStyle/>
          <a:p>
            <a:fld id="{43E8A5A6-4901-4568-92A1-EABCDFEB7096}" type="slidenum">
              <a:rPr lang="en-US" smtClean="0">
                <a:ea typeface="ＭＳ Ｐゴシック" charset="-128"/>
                <a:cs typeface="ＭＳ Ｐゴシック" charset="-128"/>
              </a:rPr>
              <a:pPr/>
              <a:t>24</a:t>
            </a:fld>
            <a:endParaRPr lang="en-US" smtClean="0">
              <a:ea typeface="ＭＳ Ｐゴシック" charset="-128"/>
              <a:cs typeface="ＭＳ Ｐゴシック" charset="-128"/>
            </a:endParaRPr>
          </a:p>
        </p:txBody>
      </p:sp>
    </p:spTree>
    <p:extLst>
      <p:ext uri="{BB962C8B-B14F-4D97-AF65-F5344CB8AC3E}">
        <p14:creationId xmlns:p14="http://schemas.microsoft.com/office/powerpoint/2010/main" val="3784566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p:spPr>
        <p:txBody>
          <a:bodyPr/>
          <a:lstStyle/>
          <a:p>
            <a:endParaRPr lang="en-US"/>
          </a:p>
        </p:txBody>
      </p:sp>
      <p:sp>
        <p:nvSpPr>
          <p:cNvPr id="45059" name="Slide Number Placeholder 3"/>
          <p:cNvSpPr>
            <a:spLocks noGrp="1"/>
          </p:cNvSpPr>
          <p:nvPr>
            <p:ph type="sldNum" sz="quarter" idx="5"/>
          </p:nvPr>
        </p:nvSpPr>
        <p:spPr>
          <a:noFill/>
        </p:spPr>
        <p:txBody>
          <a:bodyPr/>
          <a:lstStyle/>
          <a:p>
            <a:fld id="{6C939D96-2A5C-461E-A6D8-62579126F0F1}" type="slidenum">
              <a:rPr lang="en-US" smtClean="0">
                <a:ea typeface="ＭＳ Ｐゴシック" charset="-128"/>
                <a:cs typeface="ＭＳ Ｐゴシック" charset="-128"/>
              </a:rPr>
              <a:pPr/>
              <a:t>25</a:t>
            </a:fld>
            <a:endParaRPr lang="en-US" smtClean="0">
              <a:ea typeface="ＭＳ Ｐゴシック" charset="-128"/>
              <a:cs typeface="ＭＳ Ｐゴシック" charset="-128"/>
            </a:endParaRPr>
          </a:p>
        </p:txBody>
      </p:sp>
    </p:spTree>
    <p:extLst>
      <p:ext uri="{BB962C8B-B14F-4D97-AF65-F5344CB8AC3E}">
        <p14:creationId xmlns:p14="http://schemas.microsoft.com/office/powerpoint/2010/main" val="2477250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US" dirty="0">
                <a:latin typeface="Times New Roman" pitchFamily="18" charset="0"/>
                <a:ea typeface="+mn-ea"/>
                <a:cs typeface="+mn-cs"/>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dirty="0">
                <a:latin typeface="Times New Roman" pitchFamily="18" charset="0"/>
                <a:ea typeface="+mn-ea"/>
                <a:cs typeface="+mn-cs"/>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sz="1800" dirty="0">
                <a:ea typeface="+mn-ea"/>
                <a:cs typeface="+mn-cs"/>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sz="1800" dirty="0">
                <a:ea typeface="+mn-ea"/>
                <a:cs typeface="+mn-cs"/>
              </a:endParaRPr>
            </a:p>
          </p:txBody>
        </p:sp>
      </p:grpSp>
      <p:sp>
        <p:nvSpPr>
          <p:cNvPr id="7066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066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11"/>
          <p:cNvSpPr>
            <a:spLocks noGrp="1" noChangeArrowheads="1"/>
          </p:cNvSpPr>
          <p:nvPr>
            <p:ph type="sldNum" sz="quarter" idx="10"/>
          </p:nvPr>
        </p:nvSpPr>
        <p:spPr>
          <a:xfrm>
            <a:off x="76200" y="6248400"/>
            <a:ext cx="587375" cy="488950"/>
          </a:xfrm>
        </p:spPr>
        <p:txBody>
          <a:bodyPr anchorCtr="0"/>
          <a:lstStyle>
            <a:lvl1pPr>
              <a:defRPr/>
            </a:lvl1pPr>
          </a:lstStyle>
          <a:p>
            <a:pPr>
              <a:defRPr/>
            </a:pPr>
            <a:fld id="{B1D433F5-E298-4A2C-974D-F25914C3C02E}"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BE26ED95-AAA5-4F48-99E2-CE8361F765E5}"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29FDE99E-B665-4D3A-99DC-63491EA5BF68}"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F302A005-F6CC-4A44-9C24-3C3A03D67069}"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09FEF843-8560-4BA0-9B93-8CBF2B839DE3}"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9E787D7C-590E-4324-BFE6-292E9E5CD327}"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25FAB055-0091-4FE1-BDA0-6CE5938453B3}"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fld id="{928AB937-0547-45FD-9CEA-0D824A694FCE}"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0AD40666-1DEA-4768-B686-11B38CCEAB77}"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0" y="0"/>
            <a:ext cx="7620000" cy="6858000"/>
            <a:chOff x="0" y="0"/>
            <a:chExt cx="4800" cy="4320"/>
          </a:xfrm>
        </p:grpSpPr>
        <p:grpSp>
          <p:nvGrpSpPr>
            <p:cNvPr id="3" name="Group 3"/>
            <p:cNvGrpSpPr>
              <a:grpSpLocks/>
            </p:cNvGrpSpPr>
            <p:nvPr userDrawn="1"/>
          </p:nvGrpSpPr>
          <p:grpSpPr bwMode="auto">
            <a:xfrm>
              <a:off x="0" y="0"/>
              <a:ext cx="2016" cy="4320"/>
              <a:chOff x="0" y="0"/>
              <a:chExt cx="2016" cy="4320"/>
            </a:xfrm>
          </p:grpSpPr>
          <p:sp>
            <p:nvSpPr>
              <p:cNvPr id="7"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sz="1800" dirty="0">
                  <a:ea typeface="+mn-ea"/>
                  <a:cs typeface="+mn-cs"/>
                </a:endParaRPr>
              </a:p>
            </p:txBody>
          </p:sp>
          <p:sp>
            <p:nvSpPr>
              <p:cNvPr id="8"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sz="1800" dirty="0">
                  <a:ea typeface="+mn-ea"/>
                  <a:cs typeface="+mn-cs"/>
                </a:endParaRPr>
              </a:p>
            </p:txBody>
          </p:sp>
        </p:grpSp>
        <p:grpSp>
          <p:nvGrpSpPr>
            <p:cNvPr id="4" name="Group 6"/>
            <p:cNvGrpSpPr>
              <a:grpSpLocks/>
            </p:cNvGrpSpPr>
            <p:nvPr/>
          </p:nvGrpSpPr>
          <p:grpSpPr bwMode="auto">
            <a:xfrm>
              <a:off x="144" y="1248"/>
              <a:ext cx="4656" cy="201"/>
              <a:chOff x="144" y="1248"/>
              <a:chExt cx="4656" cy="201"/>
            </a:xfrm>
          </p:grpSpPr>
          <p:sp>
            <p:nvSpPr>
              <p:cNvPr id="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sz="1800" dirty="0">
                  <a:ea typeface="+mn-ea"/>
                  <a:cs typeface="+mn-cs"/>
                </a:endParaRPr>
              </a:p>
            </p:txBody>
          </p:sp>
          <p:sp>
            <p:nvSpPr>
              <p:cNvPr id="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sz="1800" dirty="0">
                  <a:ea typeface="+mn-ea"/>
                  <a:cs typeface="+mn-cs"/>
                </a:endParaRPr>
              </a:p>
            </p:txBody>
          </p:sp>
        </p:grpSp>
      </p:grpSp>
      <p:sp>
        <p:nvSpPr>
          <p:cNvPr id="9" name="Text Box 21"/>
          <p:cNvSpPr txBox="1">
            <a:spLocks noChangeArrowheads="1"/>
          </p:cNvSpPr>
          <p:nvPr userDrawn="1"/>
        </p:nvSpPr>
        <p:spPr bwMode="auto">
          <a:xfrm>
            <a:off x="-3175" y="3276600"/>
            <a:ext cx="492125" cy="2667000"/>
          </a:xfrm>
          <a:prstGeom prst="rect">
            <a:avLst/>
          </a:prstGeom>
          <a:noFill/>
          <a:ln w="9525">
            <a:noFill/>
            <a:miter lim="800000"/>
            <a:headEnd/>
            <a:tailEnd/>
          </a:ln>
          <a:effectLst/>
        </p:spPr>
        <p:txBody>
          <a:bodyPr rot="10800000" vert="eaVert">
            <a:spAutoFit/>
          </a:bodyPr>
          <a:lstStyle/>
          <a:p>
            <a:pPr eaLnBrk="0" hangingPunct="0">
              <a:spcBef>
                <a:spcPct val="50000"/>
              </a:spcBef>
              <a:defRPr/>
            </a:pPr>
            <a:r>
              <a:rPr lang="en-US" sz="2000" b="1" dirty="0">
                <a:ea typeface="+mn-ea"/>
                <a:cs typeface="+mn-cs"/>
              </a:rPr>
              <a:t>Lesson 1</a:t>
            </a:r>
          </a:p>
        </p:txBody>
      </p:sp>
      <p:sp>
        <p:nvSpPr>
          <p:cNvPr id="10" name="Footer Placeholder 3"/>
          <p:cNvSpPr txBox="1">
            <a:spLocks/>
          </p:cNvSpPr>
          <p:nvPr userDrawn="1"/>
        </p:nvSpPr>
        <p:spPr bwMode="auto">
          <a:xfrm>
            <a:off x="1676400" y="6230938"/>
            <a:ext cx="7164388" cy="474662"/>
          </a:xfrm>
          <a:prstGeom prst="rect">
            <a:avLst/>
          </a:prstGeom>
          <a:noFill/>
          <a:ln w="9525">
            <a:noFill/>
            <a:miter lim="800000"/>
            <a:headEnd/>
            <a:tailEnd/>
          </a:ln>
          <a:effectLst/>
        </p:spPr>
        <p:txBody>
          <a:bodyPr anchor="b"/>
          <a:lstStyle/>
          <a:p>
            <a:pPr algn="r">
              <a:defRPr/>
            </a:pPr>
            <a:r>
              <a:rPr lang="en-US" sz="1800" b="1" dirty="0">
                <a:latin typeface="Arial" pitchFamily="34" charset="0"/>
                <a:ea typeface="+mn-ea"/>
                <a:cs typeface="+mn-cs"/>
              </a:rPr>
              <a:t>Computer Literacy BASICS, 4</a:t>
            </a:r>
            <a:r>
              <a:rPr lang="en-US" sz="1800" b="1" baseline="30000" dirty="0">
                <a:latin typeface="Arial" pitchFamily="34" charset="0"/>
                <a:ea typeface="+mn-ea"/>
                <a:cs typeface="+mn-cs"/>
              </a:rPr>
              <a:t>th</a:t>
            </a:r>
            <a:r>
              <a:rPr lang="en-US" sz="1800" b="1" dirty="0">
                <a:latin typeface="Arial" pitchFamily="34" charset="0"/>
                <a:ea typeface="+mn-ea"/>
                <a:cs typeface="+mn-cs"/>
              </a:rPr>
              <a:t> Edition</a:t>
            </a:r>
          </a:p>
        </p:txBody>
      </p:sp>
      <p:sp>
        <p:nvSpPr>
          <p:cNvPr id="11" name="Text Box 14"/>
          <p:cNvSpPr txBox="1">
            <a:spLocks noChangeArrowheads="1"/>
          </p:cNvSpPr>
          <p:nvPr userDrawn="1"/>
        </p:nvSpPr>
        <p:spPr bwMode="auto">
          <a:xfrm>
            <a:off x="914400" y="6400800"/>
            <a:ext cx="3886200" cy="366713"/>
          </a:xfrm>
          <a:prstGeom prst="rect">
            <a:avLst/>
          </a:prstGeom>
          <a:noFill/>
          <a:ln w="9525">
            <a:noFill/>
            <a:miter lim="800000"/>
            <a:headEnd/>
            <a:tailEnd/>
          </a:ln>
          <a:effectLst/>
        </p:spPr>
        <p:txBody>
          <a:bodyPr>
            <a:spAutoFit/>
          </a:bodyPr>
          <a:lstStyle/>
          <a:p>
            <a:pPr eaLnBrk="0" hangingPunct="0">
              <a:spcBef>
                <a:spcPct val="50000"/>
              </a:spcBef>
              <a:defRPr/>
            </a:pPr>
            <a:r>
              <a:rPr lang="en-US" sz="1800" b="1" dirty="0">
                <a:latin typeface="Arial" pitchFamily="34" charset="0"/>
                <a:ea typeface="+mn-ea"/>
                <a:cs typeface="+mn-cs"/>
              </a:rPr>
              <a:t>Campbell</a:t>
            </a:r>
          </a:p>
        </p:txBody>
      </p:sp>
      <p:sp>
        <p:nvSpPr>
          <p:cNvPr id="12" name="Slide Number Placeholder 3"/>
          <p:cNvSpPr>
            <a:spLocks noGrp="1"/>
          </p:cNvSpPr>
          <p:nvPr>
            <p:ph type="sldNum" sz="quarter" idx="10"/>
          </p:nvPr>
        </p:nvSpPr>
        <p:spPr/>
        <p:txBody>
          <a:bodyPr/>
          <a:lstStyle>
            <a:lvl1pPr>
              <a:defRPr/>
            </a:lvl1pPr>
          </a:lstStyle>
          <a:p>
            <a:pPr>
              <a:defRPr/>
            </a:pPr>
            <a:fld id="{0766CF1C-C307-4E84-B8D0-16A2243EBAD9}"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6A0E8495-CAC4-47E5-8C77-FFCB62253B08}"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336F1210-5978-4F67-BEC8-2365AF8D0BCB}"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0" y="0"/>
            <a:ext cx="7620000" cy="6858000"/>
            <a:chOff x="0" y="0"/>
            <a:chExt cx="4800" cy="4320"/>
          </a:xfrm>
        </p:grpSpPr>
        <p:grpSp>
          <p:nvGrpSpPr>
            <p:cNvPr id="1033" name="Group 3"/>
            <p:cNvGrpSpPr>
              <a:grpSpLocks/>
            </p:cNvGrpSpPr>
            <p:nvPr userDrawn="1"/>
          </p:nvGrpSpPr>
          <p:grpSpPr bwMode="auto">
            <a:xfrm>
              <a:off x="0" y="0"/>
              <a:ext cx="2016" cy="4320"/>
              <a:chOff x="0" y="0"/>
              <a:chExt cx="2016" cy="4320"/>
            </a:xfrm>
          </p:grpSpPr>
          <p:sp>
            <p:nvSpPr>
              <p:cNvPr id="6963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sz="1800" dirty="0">
                  <a:ea typeface="+mn-ea"/>
                  <a:cs typeface="+mn-cs"/>
                </a:endParaRPr>
              </a:p>
            </p:txBody>
          </p:sp>
          <p:sp>
            <p:nvSpPr>
              <p:cNvPr id="6963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sz="1800" dirty="0">
                  <a:ea typeface="+mn-ea"/>
                  <a:cs typeface="+mn-cs"/>
                </a:endParaRPr>
              </a:p>
            </p:txBody>
          </p:sp>
        </p:grpSp>
        <p:grpSp>
          <p:nvGrpSpPr>
            <p:cNvPr id="1034" name="Group 6"/>
            <p:cNvGrpSpPr>
              <a:grpSpLocks/>
            </p:cNvGrpSpPr>
            <p:nvPr/>
          </p:nvGrpSpPr>
          <p:grpSpPr bwMode="auto">
            <a:xfrm>
              <a:off x="144" y="1248"/>
              <a:ext cx="4656" cy="201"/>
              <a:chOff x="144" y="1248"/>
              <a:chExt cx="4656" cy="201"/>
            </a:xfrm>
          </p:grpSpPr>
          <p:sp>
            <p:nvSpPr>
              <p:cNvPr id="6963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sz="1800" dirty="0">
                  <a:ea typeface="+mn-ea"/>
                  <a:cs typeface="+mn-cs"/>
                </a:endParaRPr>
              </a:p>
            </p:txBody>
          </p:sp>
          <p:sp>
            <p:nvSpPr>
              <p:cNvPr id="6964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sz="1800" dirty="0">
                  <a:ea typeface="+mn-ea"/>
                  <a:cs typeface="+mn-cs"/>
                </a:endParaRP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9653" name="Text Box 21"/>
          <p:cNvSpPr txBox="1">
            <a:spLocks noChangeArrowheads="1"/>
          </p:cNvSpPr>
          <p:nvPr userDrawn="1"/>
        </p:nvSpPr>
        <p:spPr bwMode="auto">
          <a:xfrm>
            <a:off x="-6350" y="2743200"/>
            <a:ext cx="800100" cy="2667000"/>
          </a:xfrm>
          <a:prstGeom prst="rect">
            <a:avLst/>
          </a:prstGeom>
          <a:noFill/>
          <a:ln w="9525">
            <a:noFill/>
            <a:miter lim="800000"/>
            <a:headEnd/>
            <a:tailEnd/>
          </a:ln>
          <a:effectLst/>
        </p:spPr>
        <p:txBody>
          <a:bodyPr rot="10800000" vert="eaVert">
            <a:spAutoFit/>
          </a:bodyPr>
          <a:lstStyle/>
          <a:p>
            <a:pPr eaLnBrk="0" hangingPunct="0">
              <a:spcBef>
                <a:spcPct val="50000"/>
              </a:spcBef>
              <a:defRPr/>
            </a:pPr>
            <a:r>
              <a:rPr lang="en-US" sz="2000" b="1" dirty="0">
                <a:ea typeface="+mn-ea"/>
                <a:cs typeface="+mn-cs"/>
              </a:rPr>
              <a:t/>
            </a:r>
            <a:br>
              <a:rPr lang="en-US" sz="2000" b="1" dirty="0">
                <a:ea typeface="+mn-ea"/>
                <a:cs typeface="+mn-cs"/>
              </a:rPr>
            </a:br>
            <a:r>
              <a:rPr lang="en-US" sz="2000" b="1" dirty="0">
                <a:ea typeface="+mn-ea"/>
                <a:cs typeface="+mn-cs"/>
              </a:rPr>
              <a:t>Lesson 27</a:t>
            </a:r>
          </a:p>
        </p:txBody>
      </p:sp>
      <p:sp>
        <p:nvSpPr>
          <p:cNvPr id="1039" name="Text Box 15"/>
          <p:cNvSpPr txBox="1">
            <a:spLocks noChangeArrowheads="1"/>
          </p:cNvSpPr>
          <p:nvPr userDrawn="1"/>
        </p:nvSpPr>
        <p:spPr bwMode="auto">
          <a:xfrm>
            <a:off x="838200" y="6324600"/>
            <a:ext cx="2514600" cy="396875"/>
          </a:xfrm>
          <a:prstGeom prst="rect">
            <a:avLst/>
          </a:prstGeom>
          <a:noFill/>
          <a:ln w="9525">
            <a:noFill/>
            <a:miter lim="800000"/>
            <a:headEnd/>
            <a:tailEnd/>
          </a:ln>
          <a:effectLst/>
        </p:spPr>
        <p:txBody>
          <a:bodyPr>
            <a:spAutoFit/>
          </a:bodyPr>
          <a:lstStyle/>
          <a:p>
            <a:pPr eaLnBrk="0" hangingPunct="0">
              <a:spcBef>
                <a:spcPct val="50000"/>
              </a:spcBef>
              <a:defRPr/>
            </a:pPr>
            <a:r>
              <a:rPr lang="en-US" sz="2000" b="1">
                <a:ea typeface="+mn-ea"/>
                <a:cs typeface="+mn-cs"/>
              </a:rPr>
              <a:t>Morrison / Wells</a:t>
            </a:r>
          </a:p>
        </p:txBody>
      </p:sp>
      <p:sp>
        <p:nvSpPr>
          <p:cNvPr id="1040" name="Text Box 16"/>
          <p:cNvSpPr txBox="1">
            <a:spLocks noChangeArrowheads="1"/>
          </p:cNvSpPr>
          <p:nvPr userDrawn="1"/>
        </p:nvSpPr>
        <p:spPr bwMode="auto">
          <a:xfrm>
            <a:off x="3962400" y="6324600"/>
            <a:ext cx="5029200" cy="400050"/>
          </a:xfrm>
          <a:prstGeom prst="rect">
            <a:avLst/>
          </a:prstGeom>
          <a:noFill/>
          <a:ln w="9525">
            <a:noFill/>
            <a:miter lim="800000"/>
            <a:headEnd/>
            <a:tailEnd/>
          </a:ln>
          <a:effectLst/>
        </p:spPr>
        <p:txBody>
          <a:bodyPr>
            <a:spAutoFit/>
          </a:bodyPr>
          <a:lstStyle/>
          <a:p>
            <a:pPr algn="r">
              <a:defRPr/>
            </a:pPr>
            <a:r>
              <a:rPr lang="en-US" sz="2000" b="1" dirty="0">
                <a:latin typeface="Arial" pitchFamily="34" charset="0"/>
                <a:ea typeface="+mn-ea"/>
                <a:cs typeface="+mn-cs"/>
              </a:rPr>
              <a:t>CLB: A Comp Guide to IC3 4E</a:t>
            </a:r>
          </a:p>
        </p:txBody>
      </p:sp>
      <p:sp>
        <p:nvSpPr>
          <p:cNvPr id="6964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latin typeface="Arial" charset="0"/>
                <a:ea typeface="+mn-ea"/>
                <a:cs typeface="+mn-cs"/>
              </a:defRPr>
            </a:lvl1pPr>
          </a:lstStyle>
          <a:p>
            <a:pPr>
              <a:defRPr/>
            </a:pPr>
            <a:fld id="{3BD10DD6-A40D-47FD-8650-EF804BF1626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83" r:id="rId7"/>
    <p:sldLayoutId id="2147483676" r:id="rId8"/>
    <p:sldLayoutId id="2147483675" r:id="rId9"/>
    <p:sldLayoutId id="2147483674" r:id="rId10"/>
    <p:sldLayoutId id="2147483673" r:id="rId11"/>
    <p:sldLayoutId id="2147483672" r:id="rId12"/>
  </p:sldLayoutIdLst>
  <p:transition/>
  <p:timing>
    <p:tnLst>
      <p:par>
        <p:cTn id="1" dur="indefinite" restart="never" nodeType="tmRoot"/>
      </p:par>
    </p:tnLst>
  </p:timing>
  <p:hf hdr="0"/>
  <p:txStyles>
    <p:titleStyle>
      <a:lvl1pPr algn="l" rtl="0" eaLnBrk="0" fontAlgn="base" hangingPunct="0">
        <a:lnSpc>
          <a:spcPct val="90000"/>
        </a:lnSpc>
        <a:spcBef>
          <a:spcPct val="0"/>
        </a:spcBef>
        <a:spcAft>
          <a:spcPct val="0"/>
        </a:spcAft>
        <a:defRPr sz="3600" b="1">
          <a:solidFill>
            <a:schemeClr val="tx2"/>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600" b="1">
          <a:solidFill>
            <a:schemeClr val="tx2"/>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600" b="1">
          <a:solidFill>
            <a:schemeClr val="tx2"/>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600" b="1">
          <a:solidFill>
            <a:schemeClr val="tx2"/>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600" b="1">
          <a:solidFill>
            <a:schemeClr val="tx2"/>
          </a:solidFill>
          <a:latin typeface="Arial" charset="0"/>
          <a:ea typeface="ＭＳ Ｐゴシック" charset="-128"/>
          <a:cs typeface="ＭＳ Ｐゴシック" charset="-128"/>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charset="2"/>
        <a:buChar char="l"/>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1"/>
        </a:buClr>
        <a:buSzPct val="75000"/>
        <a:buFont typeface="Wingdings" charset="2"/>
        <a:buChar char="l"/>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65000"/>
        <a:buFont typeface="Wingdings" charset="2"/>
        <a:buChar char="l"/>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1"/>
          <p:cNvSpPr>
            <a:spLocks noGrp="1" noChangeArrowheads="1"/>
          </p:cNvSpPr>
          <p:nvPr>
            <p:ph type="sldNum" sz="quarter" idx="10"/>
          </p:nvPr>
        </p:nvSpPr>
        <p:spPr>
          <a:noFill/>
        </p:spPr>
        <p:txBody>
          <a:bodyPr/>
          <a:lstStyle/>
          <a:p>
            <a:fld id="{0FCD6EFE-5CC6-485A-805A-DC94B295A8E0}" type="slidenum">
              <a:rPr lang="en-US" smtClean="0">
                <a:ea typeface="ＭＳ Ｐゴシック" charset="-128"/>
                <a:cs typeface="ＭＳ Ｐゴシック" charset="-128"/>
              </a:rPr>
              <a:pPr/>
              <a:t>1</a:t>
            </a:fld>
            <a:endParaRPr lang="en-US" smtClean="0">
              <a:ea typeface="ＭＳ Ｐゴシック" charset="-128"/>
              <a:cs typeface="ＭＳ Ｐゴシック" charset="-128"/>
            </a:endParaRPr>
          </a:p>
        </p:txBody>
      </p:sp>
      <p:sp>
        <p:nvSpPr>
          <p:cNvPr id="16386" name="AutoShape 2"/>
          <p:cNvSpPr>
            <a:spLocks noGrp="1" noChangeArrowheads="1"/>
          </p:cNvSpPr>
          <p:nvPr>
            <p:ph type="ctrTitle"/>
          </p:nvPr>
        </p:nvSpPr>
        <p:spPr/>
        <p:txBody>
          <a:bodyPr/>
          <a:lstStyle/>
          <a:p>
            <a:pPr eaLnBrk="1" hangingPunct="1"/>
            <a:r>
              <a:rPr lang="en-US" sz="3200" smtClean="0"/>
              <a:t>Lesson 27</a:t>
            </a:r>
            <a:br>
              <a:rPr lang="en-US" sz="3200" smtClean="0"/>
            </a:br>
            <a:r>
              <a:rPr lang="en-US" sz="3200" smtClean="0"/>
              <a:t>Communications and</a:t>
            </a:r>
            <a:br>
              <a:rPr lang="en-US" sz="3200" smtClean="0"/>
            </a:br>
            <a:r>
              <a:rPr lang="en-US" sz="3200" smtClean="0"/>
              <a:t>Collaboration</a:t>
            </a:r>
          </a:p>
        </p:txBody>
      </p:sp>
      <p:sp>
        <p:nvSpPr>
          <p:cNvPr id="16387" name="Rectangle 3"/>
          <p:cNvSpPr>
            <a:spLocks noGrp="1" noChangeArrowheads="1"/>
          </p:cNvSpPr>
          <p:nvPr>
            <p:ph type="subTitle" idx="1"/>
          </p:nvPr>
        </p:nvSpPr>
        <p:spPr>
          <a:xfrm>
            <a:off x="4673600" y="2927350"/>
            <a:ext cx="4241800" cy="1822450"/>
          </a:xfrm>
        </p:spPr>
        <p:txBody>
          <a:bodyPr/>
          <a:lstStyle/>
          <a:p>
            <a:pPr eaLnBrk="1" hangingPunct="1"/>
            <a:endParaRPr lang="en-US" dirty="0" smtClean="0"/>
          </a:p>
          <a:p>
            <a:pPr eaLnBrk="1" hangingPunct="1"/>
            <a:r>
              <a:rPr lang="en-US" b="1" smtClean="0"/>
              <a:t>Computer Literacy BASICS: A Comprehensive Guide to IC</a:t>
            </a:r>
            <a:r>
              <a:rPr lang="en-US" b="1" baseline="30000" smtClean="0"/>
              <a:t>3</a:t>
            </a:r>
            <a:r>
              <a:rPr lang="en-US" b="1" smtClean="0"/>
              <a:t>, 4</a:t>
            </a:r>
            <a:r>
              <a:rPr lang="en-US" b="1" baseline="30000" smtClean="0"/>
              <a:t>th</a:t>
            </a:r>
            <a:r>
              <a:rPr lang="en-US" b="1" smtClean="0"/>
              <a:t> Edition</a:t>
            </a:r>
            <a:endParaRPr lang="en-US" dirty="0" smtClean="0"/>
          </a:p>
        </p:txBody>
      </p:sp>
      <p:sp>
        <p:nvSpPr>
          <p:cNvPr id="16388" name="Text Box 6"/>
          <p:cNvSpPr txBox="1">
            <a:spLocks noChangeArrowheads="1"/>
          </p:cNvSpPr>
          <p:nvPr/>
        </p:nvSpPr>
        <p:spPr bwMode="auto">
          <a:xfrm>
            <a:off x="609600" y="6248400"/>
            <a:ext cx="2667000" cy="366713"/>
          </a:xfrm>
          <a:prstGeom prst="rect">
            <a:avLst/>
          </a:prstGeom>
          <a:noFill/>
          <a:ln w="9525">
            <a:noFill/>
            <a:miter lim="800000"/>
            <a:headEnd/>
            <a:tailEnd/>
          </a:ln>
        </p:spPr>
        <p:txBody>
          <a:bodyPr>
            <a:prstTxWarp prst="textNoShape">
              <a:avLst/>
            </a:prstTxWarp>
            <a:spAutoFit/>
          </a:bodyPr>
          <a:lstStyle/>
          <a:p>
            <a:pPr eaLnBrk="0" hangingPunct="0">
              <a:spcBef>
                <a:spcPct val="50000"/>
              </a:spcBef>
            </a:pPr>
            <a:endParaRPr lang="en-US" sz="1800"/>
          </a:p>
        </p:txBody>
      </p:sp>
      <p:sp>
        <p:nvSpPr>
          <p:cNvPr id="16389" name="Text Box 7"/>
          <p:cNvSpPr txBox="1">
            <a:spLocks noChangeArrowheads="1"/>
          </p:cNvSpPr>
          <p:nvPr/>
        </p:nvSpPr>
        <p:spPr bwMode="auto">
          <a:xfrm>
            <a:off x="685800" y="6324600"/>
            <a:ext cx="2514600" cy="396875"/>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2000" b="1"/>
              <a:t>Morrison / Wells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3"/>
          <p:cNvSpPr>
            <a:spLocks noGrp="1" noChangeArrowheads="1"/>
          </p:cNvSpPr>
          <p:nvPr>
            <p:ph type="sldNum" sz="quarter" idx="10"/>
          </p:nvPr>
        </p:nvSpPr>
        <p:spPr>
          <a:noFill/>
        </p:spPr>
        <p:txBody>
          <a:bodyPr/>
          <a:lstStyle/>
          <a:p>
            <a:fld id="{8A040330-9F57-4DAA-A978-C7776D0E8C60}" type="slidenum">
              <a:rPr lang="en-US" smtClean="0">
                <a:ea typeface="ＭＳ Ｐゴシック" charset="-128"/>
                <a:cs typeface="ＭＳ Ｐゴシック" charset="-128"/>
              </a:rPr>
              <a:pPr/>
              <a:t>10</a:t>
            </a:fld>
            <a:endParaRPr lang="en-US" smtClean="0">
              <a:ea typeface="ＭＳ Ｐゴシック" charset="-128"/>
              <a:cs typeface="ＭＳ Ｐゴシック" charset="-128"/>
            </a:endParaRPr>
          </a:p>
        </p:txBody>
      </p:sp>
      <p:sp>
        <p:nvSpPr>
          <p:cNvPr id="27650"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0BE9B264-275F-49E2-A082-699443129922}" type="slidenum">
              <a:rPr lang="en-US" sz="2600" b="1">
                <a:solidFill>
                  <a:schemeClr val="bg1"/>
                </a:solidFill>
              </a:rPr>
              <a:pPr/>
              <a:t>10</a:t>
            </a:fld>
            <a:endParaRPr lang="en-US" sz="2600" b="1">
              <a:solidFill>
                <a:schemeClr val="bg1"/>
              </a:solidFill>
            </a:endParaRPr>
          </a:p>
        </p:txBody>
      </p:sp>
      <p:sp>
        <p:nvSpPr>
          <p:cNvPr id="27651"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6883872F-ABBC-4AE7-8E27-1EEDAC3B16F1}" type="slidenum">
              <a:rPr lang="en-US" sz="2600" b="1">
                <a:solidFill>
                  <a:schemeClr val="bg1"/>
                </a:solidFill>
              </a:rPr>
              <a:pPr/>
              <a:t>10</a:t>
            </a:fld>
            <a:endParaRPr lang="en-US" sz="2600" b="1">
              <a:solidFill>
                <a:schemeClr val="bg1"/>
              </a:solidFill>
            </a:endParaRPr>
          </a:p>
        </p:txBody>
      </p:sp>
      <p:sp>
        <p:nvSpPr>
          <p:cNvPr id="27652" name="AutoShape 2"/>
          <p:cNvSpPr>
            <a:spLocks noGrp="1" noChangeArrowheads="1"/>
          </p:cNvSpPr>
          <p:nvPr>
            <p:ph type="title"/>
          </p:nvPr>
        </p:nvSpPr>
        <p:spPr>
          <a:xfrm>
            <a:off x="762000" y="762000"/>
            <a:ext cx="8153400" cy="1143000"/>
          </a:xfrm>
        </p:spPr>
        <p:txBody>
          <a:bodyPr/>
          <a:lstStyle/>
          <a:p>
            <a:pPr eaLnBrk="1" hangingPunct="1"/>
            <a:r>
              <a:rPr lang="en-US" smtClean="0"/>
              <a:t>Solving Electronic Communication Problems (continued)</a:t>
            </a:r>
          </a:p>
        </p:txBody>
      </p:sp>
      <p:sp>
        <p:nvSpPr>
          <p:cNvPr id="26629" name="Rectangle 3"/>
          <p:cNvSpPr>
            <a:spLocks noGrp="1" noChangeArrowheads="1"/>
          </p:cNvSpPr>
          <p:nvPr>
            <p:ph type="body" idx="1"/>
          </p:nvPr>
        </p:nvSpPr>
        <p:spPr>
          <a:xfrm>
            <a:off x="838200" y="2362200"/>
            <a:ext cx="7693025" cy="3962400"/>
          </a:xfrm>
        </p:spPr>
        <p:txBody>
          <a:bodyPr/>
          <a:lstStyle/>
          <a:p>
            <a:pPr marL="0" indent="0" eaLnBrk="1" hangingPunct="1">
              <a:buNone/>
              <a:defRPr/>
            </a:pPr>
            <a:r>
              <a:rPr lang="en-US" b="1" dirty="0" smtClean="0">
                <a:ea typeface="+mn-ea"/>
                <a:cs typeface="+mn-cs"/>
              </a:rPr>
              <a:t>Delivery </a:t>
            </a:r>
            <a:r>
              <a:rPr lang="en-US" b="1" dirty="0">
                <a:ea typeface="+mn-ea"/>
                <a:cs typeface="+mn-cs"/>
              </a:rPr>
              <a:t>Failure:</a:t>
            </a:r>
          </a:p>
          <a:p>
            <a:pPr eaLnBrk="1" hangingPunct="1">
              <a:buFont typeface="Wingdings" pitchFamily="2" charset="2"/>
              <a:buChar char="l"/>
              <a:defRPr/>
            </a:pPr>
            <a:r>
              <a:rPr lang="en-US" dirty="0" smtClean="0">
                <a:ea typeface="+mn-ea"/>
                <a:cs typeface="+mn-cs"/>
              </a:rPr>
              <a:t>E-mail delivery </a:t>
            </a:r>
            <a:r>
              <a:rPr lang="en-US" u="sng" dirty="0" smtClean="0">
                <a:ea typeface="+mn-ea"/>
                <a:cs typeface="+mn-cs"/>
              </a:rPr>
              <a:t>failure</a:t>
            </a:r>
            <a:r>
              <a:rPr lang="en-US" dirty="0" smtClean="0">
                <a:ea typeface="+mn-ea"/>
                <a:cs typeface="+mn-cs"/>
              </a:rPr>
              <a:t> refers to a returned or “bounced” e-mail.</a:t>
            </a:r>
          </a:p>
          <a:p>
            <a:pPr marL="0" indent="0">
              <a:buNone/>
              <a:defRPr/>
            </a:pPr>
            <a:r>
              <a:rPr lang="en-US" b="1" dirty="0" smtClean="0">
                <a:ea typeface="+mn-ea"/>
                <a:cs typeface="+mn-cs"/>
              </a:rPr>
              <a:t>Garbled </a:t>
            </a:r>
            <a:r>
              <a:rPr lang="en-US" b="1" dirty="0">
                <a:ea typeface="+mn-ea"/>
                <a:cs typeface="+mn-cs"/>
              </a:rPr>
              <a:t>Messages/No Guaranteed </a:t>
            </a:r>
            <a:r>
              <a:rPr lang="en-US" b="1" dirty="0" smtClean="0">
                <a:ea typeface="+mn-ea"/>
                <a:cs typeface="+mn-cs"/>
              </a:rPr>
              <a:t>Delivery:</a:t>
            </a:r>
            <a:endParaRPr lang="en-US" b="1" dirty="0">
              <a:ea typeface="+mn-ea"/>
              <a:cs typeface="+mn-cs"/>
            </a:endParaRPr>
          </a:p>
          <a:p>
            <a:pPr>
              <a:buFont typeface="Wingdings" pitchFamily="2" charset="2"/>
              <a:buChar char="l"/>
              <a:defRPr/>
            </a:pPr>
            <a:r>
              <a:rPr lang="en-US" dirty="0" smtClean="0">
                <a:ea typeface="+mn-ea"/>
                <a:cs typeface="+mn-cs"/>
              </a:rPr>
              <a:t>Occasionally</a:t>
            </a:r>
            <a:r>
              <a:rPr lang="en-US" dirty="0">
                <a:ea typeface="+mn-ea"/>
                <a:cs typeface="+mn-cs"/>
              </a:rPr>
              <a:t>, e-mail and other transmissions </a:t>
            </a:r>
            <a:r>
              <a:rPr lang="en-US" u="sng" dirty="0">
                <a:ea typeface="+mn-ea"/>
                <a:cs typeface="+mn-cs"/>
              </a:rPr>
              <a:t>over</a:t>
            </a:r>
            <a:r>
              <a:rPr lang="en-US" dirty="0">
                <a:ea typeface="+mn-ea"/>
                <a:cs typeface="+mn-cs"/>
              </a:rPr>
              <a:t> the Internet are lost or </a:t>
            </a:r>
            <a:r>
              <a:rPr lang="en-US" dirty="0" smtClean="0">
                <a:ea typeface="+mn-ea"/>
                <a:cs typeface="+mn-cs"/>
              </a:rPr>
              <a:t>spliced together</a:t>
            </a:r>
            <a:r>
              <a:rPr lang="en-US" dirty="0">
                <a:ea typeface="+mn-ea"/>
                <a:cs typeface="+mn-cs"/>
              </a:rPr>
              <a:t>.</a:t>
            </a:r>
          </a:p>
          <a:p>
            <a:pPr marL="0" indent="0" eaLnBrk="1" hangingPunct="1">
              <a:buFont typeface="Wingdings" pitchFamily="2" charset="2"/>
              <a:buNone/>
              <a:defRPr/>
            </a:pPr>
            <a:endParaRPr lang="en-US" dirty="0" smtClean="0">
              <a:ea typeface="+mn-ea"/>
              <a:cs typeface="+mn-cs"/>
            </a:endParaRPr>
          </a:p>
          <a:p>
            <a:pPr eaLnBrk="1" hangingPunct="1">
              <a:buFont typeface="Wingdings" pitchFamily="2" charset="2"/>
              <a:buChar char="l"/>
              <a:defRPr/>
            </a:pPr>
            <a:endParaRPr lang="en-US" dirty="0" smtClean="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3"/>
          <p:cNvSpPr>
            <a:spLocks noGrp="1" noChangeArrowheads="1"/>
          </p:cNvSpPr>
          <p:nvPr>
            <p:ph type="sldNum" sz="quarter" idx="10"/>
          </p:nvPr>
        </p:nvSpPr>
        <p:spPr>
          <a:noFill/>
        </p:spPr>
        <p:txBody>
          <a:bodyPr/>
          <a:lstStyle/>
          <a:p>
            <a:fld id="{B96A6703-E9A8-47FA-ADBC-D58E73440A31}" type="slidenum">
              <a:rPr lang="en-US" smtClean="0">
                <a:ea typeface="ＭＳ Ｐゴシック" charset="-128"/>
                <a:cs typeface="ＭＳ Ｐゴシック" charset="-128"/>
              </a:rPr>
              <a:pPr/>
              <a:t>11</a:t>
            </a:fld>
            <a:endParaRPr lang="en-US" smtClean="0">
              <a:ea typeface="ＭＳ Ｐゴシック" charset="-128"/>
              <a:cs typeface="ＭＳ Ｐゴシック" charset="-128"/>
            </a:endParaRPr>
          </a:p>
        </p:txBody>
      </p:sp>
      <p:sp>
        <p:nvSpPr>
          <p:cNvPr id="2867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4C160B83-40E1-4AC3-BED3-97343C77BB6C}" type="slidenum">
              <a:rPr lang="en-US" sz="2600" b="1">
                <a:solidFill>
                  <a:schemeClr val="bg1"/>
                </a:solidFill>
              </a:rPr>
              <a:pPr/>
              <a:t>11</a:t>
            </a:fld>
            <a:endParaRPr lang="en-US" sz="2600" b="1">
              <a:solidFill>
                <a:schemeClr val="bg1"/>
              </a:solidFill>
            </a:endParaRPr>
          </a:p>
        </p:txBody>
      </p:sp>
      <p:sp>
        <p:nvSpPr>
          <p:cNvPr id="2867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DE77E348-0604-4F31-8E01-15460963CE3A}" type="slidenum">
              <a:rPr lang="en-US" sz="2600" b="1">
                <a:solidFill>
                  <a:schemeClr val="bg1"/>
                </a:solidFill>
              </a:rPr>
              <a:pPr/>
              <a:t>11</a:t>
            </a:fld>
            <a:endParaRPr lang="en-US" sz="2600" b="1">
              <a:solidFill>
                <a:schemeClr val="bg1"/>
              </a:solidFill>
            </a:endParaRPr>
          </a:p>
        </p:txBody>
      </p:sp>
      <p:sp>
        <p:nvSpPr>
          <p:cNvPr id="28676" name="AutoShape 2"/>
          <p:cNvSpPr>
            <a:spLocks noGrp="1" noChangeArrowheads="1"/>
          </p:cNvSpPr>
          <p:nvPr>
            <p:ph type="title"/>
          </p:nvPr>
        </p:nvSpPr>
        <p:spPr>
          <a:xfrm>
            <a:off x="762000" y="762000"/>
            <a:ext cx="8153400" cy="1143000"/>
          </a:xfrm>
        </p:spPr>
        <p:txBody>
          <a:bodyPr/>
          <a:lstStyle/>
          <a:p>
            <a:pPr eaLnBrk="1" hangingPunct="1"/>
            <a:r>
              <a:rPr lang="en-US"/>
              <a:t>Solving Electronic Communication Problems (continued)</a:t>
            </a:r>
          </a:p>
        </p:txBody>
      </p:sp>
      <p:sp>
        <p:nvSpPr>
          <p:cNvPr id="26629" name="Rectangle 3"/>
          <p:cNvSpPr>
            <a:spLocks noGrp="1" noChangeArrowheads="1"/>
          </p:cNvSpPr>
          <p:nvPr>
            <p:ph type="body" idx="1"/>
          </p:nvPr>
        </p:nvSpPr>
        <p:spPr>
          <a:xfrm>
            <a:off x="838200" y="2362200"/>
            <a:ext cx="7693025" cy="3962400"/>
          </a:xfrm>
        </p:spPr>
        <p:txBody>
          <a:bodyPr/>
          <a:lstStyle/>
          <a:p>
            <a:pPr marL="0" indent="0" eaLnBrk="1" hangingPunct="1">
              <a:buNone/>
              <a:defRPr/>
            </a:pPr>
            <a:r>
              <a:rPr lang="en-US" sz="2400" b="1" dirty="0" smtClean="0">
                <a:ea typeface="+mn-ea"/>
                <a:cs typeface="+mn-cs"/>
              </a:rPr>
              <a:t>Lost </a:t>
            </a:r>
            <a:r>
              <a:rPr lang="en-US" sz="2400" b="1" dirty="0">
                <a:ea typeface="+mn-ea"/>
                <a:cs typeface="+mn-cs"/>
              </a:rPr>
              <a:t>Formatting:</a:t>
            </a:r>
          </a:p>
          <a:p>
            <a:pPr eaLnBrk="1" hangingPunct="1">
              <a:buFont typeface="Wingdings" pitchFamily="2" charset="2"/>
              <a:buChar char="l"/>
              <a:defRPr/>
            </a:pPr>
            <a:r>
              <a:rPr lang="en-US" sz="2400" dirty="0">
                <a:ea typeface="+mn-ea"/>
                <a:cs typeface="+mn-cs"/>
              </a:rPr>
              <a:t>N</a:t>
            </a:r>
            <a:r>
              <a:rPr lang="en-US" sz="2400" dirty="0" smtClean="0">
                <a:ea typeface="+mn-ea"/>
                <a:cs typeface="+mn-cs"/>
              </a:rPr>
              <a:t>ot </a:t>
            </a:r>
            <a:r>
              <a:rPr lang="en-US" sz="2400" dirty="0">
                <a:ea typeface="+mn-ea"/>
                <a:cs typeface="+mn-cs"/>
              </a:rPr>
              <a:t>all e-mail programs support </a:t>
            </a:r>
            <a:r>
              <a:rPr lang="en-US" sz="2400" u="sng" dirty="0">
                <a:ea typeface="+mn-ea"/>
                <a:cs typeface="+mn-cs"/>
              </a:rPr>
              <a:t>HTML</a:t>
            </a:r>
            <a:r>
              <a:rPr lang="en-US" sz="2400" dirty="0">
                <a:ea typeface="+mn-ea"/>
                <a:cs typeface="+mn-cs"/>
              </a:rPr>
              <a:t>-formatted </a:t>
            </a:r>
            <a:r>
              <a:rPr lang="en-US" sz="2400" dirty="0" smtClean="0">
                <a:ea typeface="+mn-ea"/>
                <a:cs typeface="+mn-cs"/>
              </a:rPr>
              <a:t>messages, so formatting is lost.</a:t>
            </a:r>
          </a:p>
          <a:p>
            <a:pPr marL="0" indent="0" eaLnBrk="1" hangingPunct="1">
              <a:buNone/>
              <a:defRPr/>
            </a:pPr>
            <a:r>
              <a:rPr lang="en-US" sz="2400" b="1" dirty="0">
                <a:ea typeface="+mn-ea"/>
                <a:cs typeface="+mn-cs"/>
              </a:rPr>
              <a:t>Lack of a Paper </a:t>
            </a:r>
            <a:r>
              <a:rPr lang="en-US" sz="2400" b="1" dirty="0" smtClean="0">
                <a:ea typeface="+mn-ea"/>
                <a:cs typeface="+mn-cs"/>
              </a:rPr>
              <a:t>Trail:</a:t>
            </a:r>
          </a:p>
          <a:p>
            <a:pPr>
              <a:buFont typeface="Wingdings" pitchFamily="2" charset="2"/>
              <a:buChar char="l"/>
              <a:defRPr/>
            </a:pPr>
            <a:r>
              <a:rPr lang="en-US" sz="2400" dirty="0">
                <a:ea typeface="+mn-ea"/>
                <a:cs typeface="+mn-cs"/>
              </a:rPr>
              <a:t>A paper </a:t>
            </a:r>
            <a:r>
              <a:rPr lang="en-US" sz="2400" u="sng" dirty="0">
                <a:ea typeface="+mn-ea"/>
                <a:cs typeface="+mn-cs"/>
              </a:rPr>
              <a:t>trail</a:t>
            </a:r>
            <a:r>
              <a:rPr lang="en-US" sz="2400" dirty="0">
                <a:ea typeface="+mn-ea"/>
                <a:cs typeface="+mn-cs"/>
              </a:rPr>
              <a:t> is a written record, history, or collection of evidence created by a </a:t>
            </a:r>
            <a:r>
              <a:rPr lang="en-US" sz="2400" dirty="0" smtClean="0">
                <a:ea typeface="+mn-ea"/>
                <a:cs typeface="+mn-cs"/>
              </a:rPr>
              <a:t>person or </a:t>
            </a:r>
            <a:r>
              <a:rPr lang="en-US" sz="2400" dirty="0">
                <a:ea typeface="+mn-ea"/>
                <a:cs typeface="+mn-cs"/>
              </a:rPr>
              <a:t>organization in the course of activities</a:t>
            </a:r>
            <a:r>
              <a:rPr lang="en-US" sz="2400" dirty="0" smtClean="0">
                <a:ea typeface="+mn-ea"/>
                <a:cs typeface="+mn-cs"/>
              </a:rPr>
              <a:t>. </a:t>
            </a:r>
            <a:r>
              <a:rPr lang="en-US" sz="2400" u="sng" dirty="0" smtClean="0">
                <a:ea typeface="+mn-ea"/>
                <a:cs typeface="+mn-cs"/>
              </a:rPr>
              <a:t>Not</a:t>
            </a:r>
            <a:r>
              <a:rPr lang="en-US" sz="2400" dirty="0" smtClean="0">
                <a:ea typeface="+mn-ea"/>
                <a:cs typeface="+mn-cs"/>
              </a:rPr>
              <a:t> all types provide this.</a:t>
            </a:r>
          </a:p>
          <a:p>
            <a:pPr marL="0" indent="0">
              <a:buNone/>
              <a:defRPr/>
            </a:pPr>
            <a:r>
              <a:rPr lang="en-US" sz="2400" b="1" dirty="0" smtClean="0">
                <a:ea typeface="+mn-ea"/>
                <a:cs typeface="+mn-cs"/>
              </a:rPr>
              <a:t>Hasty </a:t>
            </a:r>
            <a:r>
              <a:rPr lang="en-US" sz="2400" b="1" dirty="0">
                <a:ea typeface="+mn-ea"/>
                <a:cs typeface="+mn-cs"/>
              </a:rPr>
              <a:t>Responses:</a:t>
            </a:r>
          </a:p>
          <a:p>
            <a:pPr>
              <a:buFont typeface="Wingdings" pitchFamily="2" charset="2"/>
              <a:buChar char="l"/>
              <a:defRPr/>
            </a:pPr>
            <a:r>
              <a:rPr lang="en-US" sz="2400" dirty="0" smtClean="0">
                <a:ea typeface="+mn-ea"/>
                <a:cs typeface="+mn-cs"/>
              </a:rPr>
              <a:t>Don’t send </a:t>
            </a:r>
            <a:r>
              <a:rPr lang="en-US" sz="2400" u="sng" dirty="0" smtClean="0">
                <a:ea typeface="+mn-ea"/>
                <a:cs typeface="+mn-cs"/>
              </a:rPr>
              <a:t>quick</a:t>
            </a:r>
            <a:r>
              <a:rPr lang="en-US" sz="2400" dirty="0" smtClean="0">
                <a:ea typeface="+mn-ea"/>
                <a:cs typeface="+mn-cs"/>
              </a:rPr>
              <a:t> replies that you might later regret.</a:t>
            </a:r>
            <a:endParaRPr lang="en-US" sz="2400" dirty="0">
              <a:ea typeface="+mn-ea"/>
              <a:cs typeface="+mn-cs"/>
            </a:endParaRPr>
          </a:p>
          <a:p>
            <a:pPr marL="0" indent="0" eaLnBrk="1" hangingPunct="1">
              <a:buFont typeface="Wingdings" pitchFamily="2" charset="2"/>
              <a:buNone/>
              <a:defRPr/>
            </a:pPr>
            <a:endParaRPr lang="en-US" dirty="0" smtClean="0">
              <a:ea typeface="+mn-ea"/>
              <a:cs typeface="+mn-cs"/>
            </a:endParaRPr>
          </a:p>
          <a:p>
            <a:pPr eaLnBrk="1" hangingPunct="1">
              <a:buFont typeface="Wingdings" pitchFamily="2" charset="2"/>
              <a:buChar char="l"/>
              <a:defRPr/>
            </a:pPr>
            <a:endParaRPr lang="en-US" dirty="0" smtClean="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3"/>
          <p:cNvSpPr>
            <a:spLocks noGrp="1" noChangeArrowheads="1"/>
          </p:cNvSpPr>
          <p:nvPr>
            <p:ph type="sldNum" sz="quarter" idx="10"/>
          </p:nvPr>
        </p:nvSpPr>
        <p:spPr>
          <a:noFill/>
        </p:spPr>
        <p:txBody>
          <a:bodyPr/>
          <a:lstStyle/>
          <a:p>
            <a:fld id="{056AC226-33E3-4B98-8A3E-6BA794AE1C83}" type="slidenum">
              <a:rPr lang="en-US" smtClean="0">
                <a:ea typeface="ＭＳ Ｐゴシック" charset="-128"/>
                <a:cs typeface="ＭＳ Ｐゴシック" charset="-128"/>
              </a:rPr>
              <a:pPr/>
              <a:t>12</a:t>
            </a:fld>
            <a:endParaRPr lang="en-US" smtClean="0">
              <a:ea typeface="ＭＳ Ｐゴシック" charset="-128"/>
              <a:cs typeface="ＭＳ Ｐゴシック" charset="-128"/>
            </a:endParaRPr>
          </a:p>
        </p:txBody>
      </p:sp>
      <p:sp>
        <p:nvSpPr>
          <p:cNvPr id="2969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296C4C8C-5FC8-4A30-85F2-61FD00996D56}" type="slidenum">
              <a:rPr lang="en-US" sz="2600" b="1">
                <a:solidFill>
                  <a:schemeClr val="bg1"/>
                </a:solidFill>
              </a:rPr>
              <a:pPr/>
              <a:t>12</a:t>
            </a:fld>
            <a:endParaRPr lang="en-US" sz="2600" b="1">
              <a:solidFill>
                <a:schemeClr val="bg1"/>
              </a:solidFill>
            </a:endParaRPr>
          </a:p>
        </p:txBody>
      </p:sp>
      <p:sp>
        <p:nvSpPr>
          <p:cNvPr id="29699"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21342C3D-8DCA-4DC5-ADED-A47540C7EA64}" type="slidenum">
              <a:rPr lang="en-US" sz="2600" b="1">
                <a:solidFill>
                  <a:schemeClr val="bg1"/>
                </a:solidFill>
              </a:rPr>
              <a:pPr/>
              <a:t>12</a:t>
            </a:fld>
            <a:endParaRPr lang="en-US" sz="2600" b="1">
              <a:solidFill>
                <a:schemeClr val="bg1"/>
              </a:solidFill>
            </a:endParaRPr>
          </a:p>
        </p:txBody>
      </p:sp>
      <p:sp>
        <p:nvSpPr>
          <p:cNvPr id="29700" name="AutoShape 2"/>
          <p:cNvSpPr>
            <a:spLocks noGrp="1" noChangeArrowheads="1"/>
          </p:cNvSpPr>
          <p:nvPr>
            <p:ph type="title"/>
          </p:nvPr>
        </p:nvSpPr>
        <p:spPr>
          <a:xfrm>
            <a:off x="762000" y="762000"/>
            <a:ext cx="8153400" cy="1143000"/>
          </a:xfrm>
        </p:spPr>
        <p:txBody>
          <a:bodyPr/>
          <a:lstStyle/>
          <a:p>
            <a:pPr eaLnBrk="1" hangingPunct="1"/>
            <a:r>
              <a:rPr lang="en-US"/>
              <a:t>Solving Electronic Communication Problems (continued)</a:t>
            </a:r>
          </a:p>
        </p:txBody>
      </p:sp>
      <p:sp>
        <p:nvSpPr>
          <p:cNvPr id="26629" name="Rectangle 3"/>
          <p:cNvSpPr>
            <a:spLocks noGrp="1" noChangeArrowheads="1"/>
          </p:cNvSpPr>
          <p:nvPr>
            <p:ph type="body" idx="1"/>
          </p:nvPr>
        </p:nvSpPr>
        <p:spPr>
          <a:xfrm>
            <a:off x="838200" y="2362200"/>
            <a:ext cx="7693025" cy="3962400"/>
          </a:xfrm>
        </p:spPr>
        <p:txBody>
          <a:bodyPr/>
          <a:lstStyle/>
          <a:p>
            <a:pPr marL="0" indent="0" eaLnBrk="1" hangingPunct="1">
              <a:buNone/>
              <a:defRPr/>
            </a:pPr>
            <a:r>
              <a:rPr lang="en-US" sz="2400" b="1" dirty="0" smtClean="0">
                <a:ea typeface="+mn-ea"/>
                <a:cs typeface="+mn-cs"/>
              </a:rPr>
              <a:t>Professional </a:t>
            </a:r>
            <a:r>
              <a:rPr lang="en-US" sz="2400" b="1" dirty="0">
                <a:ea typeface="+mn-ea"/>
                <a:cs typeface="+mn-cs"/>
              </a:rPr>
              <a:t>and Informal Communication:</a:t>
            </a:r>
          </a:p>
          <a:p>
            <a:pPr>
              <a:buFont typeface="Wingdings" pitchFamily="2" charset="2"/>
              <a:buChar char="l"/>
              <a:defRPr/>
            </a:pPr>
            <a:r>
              <a:rPr lang="en-US" sz="2400" dirty="0" smtClean="0">
                <a:ea typeface="+mn-ea"/>
                <a:cs typeface="+mn-cs"/>
              </a:rPr>
              <a:t>When </a:t>
            </a:r>
            <a:r>
              <a:rPr lang="en-US" sz="2400" dirty="0">
                <a:ea typeface="+mn-ea"/>
                <a:cs typeface="+mn-cs"/>
              </a:rPr>
              <a:t>writing professional communications, </a:t>
            </a:r>
            <a:r>
              <a:rPr lang="en-US" sz="2400" dirty="0" smtClean="0">
                <a:ea typeface="+mn-ea"/>
                <a:cs typeface="+mn-cs"/>
              </a:rPr>
              <a:t>take </a:t>
            </a:r>
            <a:r>
              <a:rPr lang="en-US" sz="2400" u="sng" dirty="0" smtClean="0">
                <a:ea typeface="+mn-ea"/>
                <a:cs typeface="+mn-cs"/>
              </a:rPr>
              <a:t>time</a:t>
            </a:r>
            <a:r>
              <a:rPr lang="en-US" sz="2400" dirty="0" smtClean="0">
                <a:ea typeface="+mn-ea"/>
                <a:cs typeface="+mn-cs"/>
              </a:rPr>
              <a:t> to be more formal.</a:t>
            </a:r>
          </a:p>
          <a:p>
            <a:pPr marL="0" indent="0" eaLnBrk="1" hangingPunct="1">
              <a:buNone/>
              <a:defRPr/>
            </a:pPr>
            <a:r>
              <a:rPr lang="en-US" sz="2400" b="1" dirty="0">
                <a:ea typeface="+mn-ea"/>
                <a:cs typeface="+mn-cs"/>
              </a:rPr>
              <a:t>Volume of E-Mail Replies:</a:t>
            </a:r>
          </a:p>
          <a:p>
            <a:pPr>
              <a:buFont typeface="Wingdings" pitchFamily="2" charset="2"/>
              <a:buChar char="l"/>
              <a:defRPr/>
            </a:pPr>
            <a:r>
              <a:rPr lang="en-US" sz="2400" dirty="0" smtClean="0">
                <a:ea typeface="+mn-ea"/>
                <a:cs typeface="+mn-cs"/>
              </a:rPr>
              <a:t>Netiquette refers to good </a:t>
            </a:r>
            <a:r>
              <a:rPr lang="en-US" sz="2400" u="sng" dirty="0">
                <a:ea typeface="+mn-ea"/>
                <a:cs typeface="+mn-cs"/>
              </a:rPr>
              <a:t>manners</a:t>
            </a:r>
            <a:r>
              <a:rPr lang="en-US" sz="2400" dirty="0">
                <a:ea typeface="+mn-ea"/>
                <a:cs typeface="+mn-cs"/>
              </a:rPr>
              <a:t> </a:t>
            </a:r>
            <a:r>
              <a:rPr lang="en-US" sz="2400" dirty="0" smtClean="0">
                <a:ea typeface="+mn-ea"/>
                <a:cs typeface="+mn-cs"/>
              </a:rPr>
              <a:t>when </a:t>
            </a:r>
            <a:r>
              <a:rPr lang="en-US" sz="2400" dirty="0">
                <a:ea typeface="+mn-ea"/>
                <a:cs typeface="+mn-cs"/>
              </a:rPr>
              <a:t>communicating through electronic media</a:t>
            </a:r>
            <a:r>
              <a:rPr lang="en-US" sz="2400" dirty="0" smtClean="0">
                <a:ea typeface="+mn-ea"/>
                <a:cs typeface="+mn-cs"/>
              </a:rPr>
              <a:t>.</a:t>
            </a:r>
          </a:p>
          <a:p>
            <a:pPr marL="0" indent="0">
              <a:buNone/>
              <a:defRPr/>
            </a:pPr>
            <a:r>
              <a:rPr lang="en-US" sz="2400" b="1" dirty="0" smtClean="0">
                <a:ea typeface="+mn-ea"/>
                <a:cs typeface="+mn-cs"/>
              </a:rPr>
              <a:t>Junk </a:t>
            </a:r>
            <a:r>
              <a:rPr lang="en-US" sz="2400" b="1" dirty="0">
                <a:ea typeface="+mn-ea"/>
                <a:cs typeface="+mn-cs"/>
              </a:rPr>
              <a:t>Mail (Spam):</a:t>
            </a:r>
          </a:p>
          <a:p>
            <a:pPr>
              <a:buFont typeface="Wingdings" pitchFamily="2" charset="2"/>
              <a:buChar char="l"/>
              <a:defRPr/>
            </a:pPr>
            <a:r>
              <a:rPr lang="en-US" sz="2400" dirty="0" smtClean="0">
                <a:ea typeface="+mn-ea"/>
                <a:cs typeface="+mn-cs"/>
              </a:rPr>
              <a:t>Just as with </a:t>
            </a:r>
            <a:r>
              <a:rPr lang="en-US" sz="2400" u="sng" dirty="0" smtClean="0">
                <a:ea typeface="+mn-ea"/>
                <a:cs typeface="+mn-cs"/>
              </a:rPr>
              <a:t>regular</a:t>
            </a:r>
            <a:r>
              <a:rPr lang="en-US" sz="2400" dirty="0" smtClean="0">
                <a:ea typeface="+mn-ea"/>
                <a:cs typeface="+mn-cs"/>
              </a:rPr>
              <a:t> mail, you might receive unsolicited messages in your inbox.</a:t>
            </a:r>
            <a:endParaRPr lang="en-US" sz="2400" dirty="0">
              <a:ea typeface="+mn-ea"/>
              <a:cs typeface="+mn-cs"/>
            </a:endParaRPr>
          </a:p>
          <a:p>
            <a:pPr marL="0" indent="0" eaLnBrk="1" hangingPunct="1">
              <a:buFont typeface="Wingdings" pitchFamily="2" charset="2"/>
              <a:buNone/>
              <a:defRPr/>
            </a:pPr>
            <a:endParaRPr lang="en-US" dirty="0" smtClean="0">
              <a:ea typeface="+mn-ea"/>
              <a:cs typeface="+mn-cs"/>
            </a:endParaRPr>
          </a:p>
          <a:p>
            <a:pPr eaLnBrk="1" hangingPunct="1">
              <a:buFont typeface="Wingdings" pitchFamily="2" charset="2"/>
              <a:buChar char="l"/>
              <a:defRPr/>
            </a:pPr>
            <a:endParaRPr lang="en-US" dirty="0" smtClean="0">
              <a:ea typeface="+mn-ea"/>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3"/>
          <p:cNvSpPr>
            <a:spLocks noGrp="1" noChangeArrowheads="1"/>
          </p:cNvSpPr>
          <p:nvPr>
            <p:ph type="sldNum" sz="quarter" idx="10"/>
          </p:nvPr>
        </p:nvSpPr>
        <p:spPr>
          <a:noFill/>
        </p:spPr>
        <p:txBody>
          <a:bodyPr/>
          <a:lstStyle/>
          <a:p>
            <a:fld id="{61C50121-8323-4D3C-8B5C-F1C54E2D87CA}" type="slidenum">
              <a:rPr lang="en-US" smtClean="0">
                <a:ea typeface="ＭＳ Ｐゴシック" charset="-128"/>
                <a:cs typeface="ＭＳ Ｐゴシック" charset="-128"/>
              </a:rPr>
              <a:pPr/>
              <a:t>13</a:t>
            </a:fld>
            <a:endParaRPr lang="en-US" smtClean="0">
              <a:ea typeface="ＭＳ Ｐゴシック" charset="-128"/>
              <a:cs typeface="ＭＳ Ｐゴシック" charset="-128"/>
            </a:endParaRPr>
          </a:p>
        </p:txBody>
      </p:sp>
      <p:sp>
        <p:nvSpPr>
          <p:cNvPr id="3072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434F5F21-B2D7-4E83-BD2E-40B87E4E7543}" type="slidenum">
              <a:rPr lang="en-US" sz="2600" b="1">
                <a:solidFill>
                  <a:schemeClr val="bg1"/>
                </a:solidFill>
              </a:rPr>
              <a:pPr/>
              <a:t>13</a:t>
            </a:fld>
            <a:endParaRPr lang="en-US" sz="2600" b="1">
              <a:solidFill>
                <a:schemeClr val="bg1"/>
              </a:solidFill>
            </a:endParaRPr>
          </a:p>
        </p:txBody>
      </p:sp>
      <p:sp>
        <p:nvSpPr>
          <p:cNvPr id="30723"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7682772F-1815-412D-8309-E87840E7D672}" type="slidenum">
              <a:rPr lang="en-US" sz="2600" b="1">
                <a:solidFill>
                  <a:schemeClr val="bg1"/>
                </a:solidFill>
              </a:rPr>
              <a:pPr/>
              <a:t>13</a:t>
            </a:fld>
            <a:endParaRPr lang="en-US" sz="2600" b="1">
              <a:solidFill>
                <a:schemeClr val="bg1"/>
              </a:solidFill>
            </a:endParaRPr>
          </a:p>
        </p:txBody>
      </p:sp>
      <p:sp>
        <p:nvSpPr>
          <p:cNvPr id="30724" name="AutoShape 2"/>
          <p:cNvSpPr>
            <a:spLocks noGrp="1" noChangeArrowheads="1"/>
          </p:cNvSpPr>
          <p:nvPr>
            <p:ph type="title"/>
          </p:nvPr>
        </p:nvSpPr>
        <p:spPr>
          <a:xfrm>
            <a:off x="762000" y="762000"/>
            <a:ext cx="8153400" cy="1143000"/>
          </a:xfrm>
        </p:spPr>
        <p:txBody>
          <a:bodyPr/>
          <a:lstStyle/>
          <a:p>
            <a:pPr eaLnBrk="1" hangingPunct="1"/>
            <a:r>
              <a:rPr lang="en-US"/>
              <a:t>Solving Electronic Communication Problems (continued)</a:t>
            </a:r>
          </a:p>
        </p:txBody>
      </p:sp>
      <p:sp>
        <p:nvSpPr>
          <p:cNvPr id="26629" name="Rectangle 3"/>
          <p:cNvSpPr>
            <a:spLocks noGrp="1" noChangeArrowheads="1"/>
          </p:cNvSpPr>
          <p:nvPr>
            <p:ph type="body" idx="1"/>
          </p:nvPr>
        </p:nvSpPr>
        <p:spPr>
          <a:xfrm>
            <a:off x="838200" y="2362200"/>
            <a:ext cx="7693025" cy="3962400"/>
          </a:xfrm>
        </p:spPr>
        <p:txBody>
          <a:bodyPr/>
          <a:lstStyle/>
          <a:p>
            <a:pPr marL="0" indent="0" eaLnBrk="1" hangingPunct="1">
              <a:lnSpc>
                <a:spcPct val="90000"/>
              </a:lnSpc>
              <a:buNone/>
            </a:pPr>
            <a:r>
              <a:rPr lang="en-US" sz="2400" b="1" dirty="0" smtClean="0"/>
              <a:t>Frauds, Hoaxes, and Other False Information:</a:t>
            </a:r>
          </a:p>
          <a:p>
            <a:pPr>
              <a:lnSpc>
                <a:spcPct val="90000"/>
              </a:lnSpc>
            </a:pPr>
            <a:r>
              <a:rPr lang="en-US" sz="2400" dirty="0" smtClean="0"/>
              <a:t>Electronic </a:t>
            </a:r>
            <a:r>
              <a:rPr lang="en-US" sz="2400" u="sng" dirty="0" smtClean="0"/>
              <a:t>fraud</a:t>
            </a:r>
            <a:r>
              <a:rPr lang="en-US" sz="2400" dirty="0" smtClean="0"/>
              <a:t> is a computer crime that involves the manipulation of a computer or computer data to dishonestly obtain </a:t>
            </a:r>
            <a:r>
              <a:rPr lang="en-US" sz="2400" u="sng" dirty="0" smtClean="0"/>
              <a:t>money</a:t>
            </a:r>
            <a:r>
              <a:rPr lang="en-US" sz="2400" dirty="0" smtClean="0"/>
              <a:t>, property, information, or other things of value, or to cause loss.</a:t>
            </a:r>
          </a:p>
          <a:p>
            <a:pPr>
              <a:lnSpc>
                <a:spcPct val="90000"/>
              </a:lnSpc>
            </a:pPr>
            <a:r>
              <a:rPr lang="en-US" sz="2400" dirty="0" smtClean="0"/>
              <a:t>Phishing messages are personal information </a:t>
            </a:r>
            <a:r>
              <a:rPr lang="en-US" sz="2400" u="sng" dirty="0" smtClean="0"/>
              <a:t>scams</a:t>
            </a:r>
            <a:r>
              <a:rPr lang="en-US" sz="2400" dirty="0" smtClean="0"/>
              <a:t>.</a:t>
            </a:r>
          </a:p>
          <a:p>
            <a:pPr>
              <a:lnSpc>
                <a:spcPct val="90000"/>
              </a:lnSpc>
            </a:pPr>
            <a:r>
              <a:rPr lang="en-US" sz="2400" dirty="0" smtClean="0"/>
              <a:t>Pyramid schemes are an illicit business model where </a:t>
            </a:r>
            <a:r>
              <a:rPr lang="en-US" sz="2400" u="sng" dirty="0" smtClean="0"/>
              <a:t>profits</a:t>
            </a:r>
            <a:r>
              <a:rPr lang="en-US" sz="2400" dirty="0" smtClean="0"/>
              <a:t> are based on the investor’s ability to recruit other people who are enrolled to make payments to their recruiters.</a:t>
            </a:r>
          </a:p>
          <a:p>
            <a:pPr eaLnBrk="1" hangingPunct="1">
              <a:lnSpc>
                <a:spcPct val="90000"/>
              </a:lnSpc>
              <a:buFont typeface="Wingdings" charset="2"/>
              <a:buNone/>
            </a:pPr>
            <a:endParaRPr lang="en-US" dirty="0" smtClean="0"/>
          </a:p>
          <a:p>
            <a:pPr eaLnBrk="1" hangingPunct="1">
              <a:lnSpc>
                <a:spcPct val="90000"/>
              </a:lnSpc>
            </a:pPr>
            <a:endParaRPr 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3"/>
          <p:cNvSpPr>
            <a:spLocks noGrp="1" noChangeArrowheads="1"/>
          </p:cNvSpPr>
          <p:nvPr>
            <p:ph type="sldNum" sz="quarter" idx="10"/>
          </p:nvPr>
        </p:nvSpPr>
        <p:spPr>
          <a:noFill/>
        </p:spPr>
        <p:txBody>
          <a:bodyPr/>
          <a:lstStyle/>
          <a:p>
            <a:fld id="{71DF61DE-795A-4385-861B-C9083392E130}" type="slidenum">
              <a:rPr lang="en-US" smtClean="0">
                <a:ea typeface="ＭＳ Ｐゴシック" charset="-128"/>
                <a:cs typeface="ＭＳ Ｐゴシック" charset="-128"/>
              </a:rPr>
              <a:pPr/>
              <a:t>14</a:t>
            </a:fld>
            <a:endParaRPr lang="en-US" smtClean="0">
              <a:ea typeface="ＭＳ Ｐゴシック" charset="-128"/>
              <a:cs typeface="ＭＳ Ｐゴシック" charset="-128"/>
            </a:endParaRPr>
          </a:p>
        </p:txBody>
      </p:sp>
      <p:sp>
        <p:nvSpPr>
          <p:cNvPr id="3174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228648C5-3F1C-46EF-A4EE-2E7B49FA742B}" type="slidenum">
              <a:rPr lang="en-US" sz="2600" b="1">
                <a:solidFill>
                  <a:schemeClr val="bg1"/>
                </a:solidFill>
              </a:rPr>
              <a:pPr/>
              <a:t>14</a:t>
            </a:fld>
            <a:endParaRPr lang="en-US" sz="2600" b="1">
              <a:solidFill>
                <a:schemeClr val="bg1"/>
              </a:solidFill>
            </a:endParaRPr>
          </a:p>
        </p:txBody>
      </p:sp>
      <p:sp>
        <p:nvSpPr>
          <p:cNvPr id="3174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DAC3E07C-24B1-47C5-9D01-B928C7FCE983}" type="slidenum">
              <a:rPr lang="en-US" sz="2600" b="1">
                <a:solidFill>
                  <a:schemeClr val="bg1"/>
                </a:solidFill>
              </a:rPr>
              <a:pPr/>
              <a:t>14</a:t>
            </a:fld>
            <a:endParaRPr lang="en-US" sz="2600" b="1">
              <a:solidFill>
                <a:schemeClr val="bg1"/>
              </a:solidFill>
            </a:endParaRPr>
          </a:p>
        </p:txBody>
      </p:sp>
      <p:sp>
        <p:nvSpPr>
          <p:cNvPr id="31748" name="AutoShape 2"/>
          <p:cNvSpPr>
            <a:spLocks noGrp="1" noChangeArrowheads="1"/>
          </p:cNvSpPr>
          <p:nvPr>
            <p:ph type="title"/>
          </p:nvPr>
        </p:nvSpPr>
        <p:spPr>
          <a:xfrm>
            <a:off x="762000" y="762000"/>
            <a:ext cx="8153400" cy="1143000"/>
          </a:xfrm>
        </p:spPr>
        <p:txBody>
          <a:bodyPr/>
          <a:lstStyle/>
          <a:p>
            <a:pPr eaLnBrk="1" hangingPunct="1"/>
            <a:r>
              <a:rPr lang="en-US"/>
              <a:t>Solving Electronic Communication Problems (continued)</a:t>
            </a:r>
          </a:p>
        </p:txBody>
      </p:sp>
      <p:sp>
        <p:nvSpPr>
          <p:cNvPr id="26629" name="Rectangle 3"/>
          <p:cNvSpPr>
            <a:spLocks noGrp="1" noChangeArrowheads="1"/>
          </p:cNvSpPr>
          <p:nvPr>
            <p:ph type="body" idx="1"/>
          </p:nvPr>
        </p:nvSpPr>
        <p:spPr>
          <a:xfrm>
            <a:off x="838200" y="2362200"/>
            <a:ext cx="7693025" cy="3962400"/>
          </a:xfrm>
        </p:spPr>
        <p:txBody>
          <a:bodyPr/>
          <a:lstStyle/>
          <a:p>
            <a:pPr marL="0" indent="0" eaLnBrk="1" hangingPunct="1">
              <a:buNone/>
            </a:pPr>
            <a:r>
              <a:rPr lang="en-US" sz="2400" b="1" dirty="0" smtClean="0"/>
              <a:t>Frauds, Hoaxes, and Other False Information (continued):</a:t>
            </a:r>
          </a:p>
          <a:p>
            <a:r>
              <a:rPr lang="en-US" sz="2400" dirty="0" smtClean="0"/>
              <a:t>A </a:t>
            </a:r>
            <a:r>
              <a:rPr lang="en-US" sz="2400" u="sng" dirty="0" smtClean="0"/>
              <a:t>hoax</a:t>
            </a:r>
            <a:r>
              <a:rPr lang="en-US" sz="2400" dirty="0" smtClean="0"/>
              <a:t> is an attempt to deceive an audience into believing that something false is real.</a:t>
            </a:r>
          </a:p>
          <a:p>
            <a:r>
              <a:rPr lang="en-US" sz="2400" u="sng" dirty="0" smtClean="0"/>
              <a:t>Urban</a:t>
            </a:r>
            <a:r>
              <a:rPr lang="en-US" sz="2400" dirty="0" smtClean="0"/>
              <a:t> legends are stories that at one time could have been partially true but have grown from constant retelling into a mythical yarn.</a:t>
            </a:r>
          </a:p>
          <a:p>
            <a:pPr eaLnBrk="1" hangingPunct="1">
              <a:buFont typeface="Wingdings" charset="2"/>
              <a:buNone/>
            </a:pPr>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3"/>
          <p:cNvSpPr>
            <a:spLocks noGrp="1" noChangeArrowheads="1"/>
          </p:cNvSpPr>
          <p:nvPr>
            <p:ph type="sldNum" sz="quarter" idx="10"/>
          </p:nvPr>
        </p:nvSpPr>
        <p:spPr>
          <a:noFill/>
        </p:spPr>
        <p:txBody>
          <a:bodyPr/>
          <a:lstStyle/>
          <a:p>
            <a:fld id="{7536CF2E-CDEB-4BCE-9BAB-32129E0A1B49}" type="slidenum">
              <a:rPr lang="en-US" smtClean="0">
                <a:ea typeface="ＭＳ Ｐゴシック" charset="-128"/>
                <a:cs typeface="ＭＳ Ｐゴシック" charset="-128"/>
              </a:rPr>
              <a:pPr/>
              <a:t>15</a:t>
            </a:fld>
            <a:endParaRPr lang="en-US" smtClean="0">
              <a:ea typeface="ＭＳ Ｐゴシック" charset="-128"/>
              <a:cs typeface="ＭＳ Ｐゴシック" charset="-128"/>
            </a:endParaRPr>
          </a:p>
        </p:txBody>
      </p:sp>
      <p:sp>
        <p:nvSpPr>
          <p:cNvPr id="32770"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D259FC4C-EF9F-4A0A-98F7-9F2C1C8E4846}" type="slidenum">
              <a:rPr lang="en-US" sz="2600" b="1">
                <a:solidFill>
                  <a:schemeClr val="bg1"/>
                </a:solidFill>
              </a:rPr>
              <a:pPr/>
              <a:t>15</a:t>
            </a:fld>
            <a:endParaRPr lang="en-US" sz="2600" b="1">
              <a:solidFill>
                <a:schemeClr val="bg1"/>
              </a:solidFill>
            </a:endParaRPr>
          </a:p>
        </p:txBody>
      </p:sp>
      <p:sp>
        <p:nvSpPr>
          <p:cNvPr id="32771"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D9CB1FC6-F505-41F8-BF38-5DB8BB9F0892}" type="slidenum">
              <a:rPr lang="en-US" sz="2600" b="1">
                <a:solidFill>
                  <a:schemeClr val="bg1"/>
                </a:solidFill>
              </a:rPr>
              <a:pPr/>
              <a:t>15</a:t>
            </a:fld>
            <a:endParaRPr lang="en-US" sz="2600" b="1">
              <a:solidFill>
                <a:schemeClr val="bg1"/>
              </a:solidFill>
            </a:endParaRPr>
          </a:p>
        </p:txBody>
      </p:sp>
      <p:sp>
        <p:nvSpPr>
          <p:cNvPr id="32772" name="AutoShape 2"/>
          <p:cNvSpPr>
            <a:spLocks noGrp="1" noChangeArrowheads="1"/>
          </p:cNvSpPr>
          <p:nvPr>
            <p:ph type="title"/>
          </p:nvPr>
        </p:nvSpPr>
        <p:spPr>
          <a:xfrm>
            <a:off x="762000" y="762000"/>
            <a:ext cx="8153400" cy="1143000"/>
          </a:xfrm>
        </p:spPr>
        <p:txBody>
          <a:bodyPr/>
          <a:lstStyle/>
          <a:p>
            <a:pPr eaLnBrk="1" hangingPunct="1"/>
            <a:r>
              <a:rPr lang="en-US"/>
              <a:t>Protecting Against Viruses and Other Security Risks</a:t>
            </a:r>
          </a:p>
        </p:txBody>
      </p:sp>
      <p:sp>
        <p:nvSpPr>
          <p:cNvPr id="32773" name="Rectangle 3"/>
          <p:cNvSpPr>
            <a:spLocks noGrp="1" noChangeArrowheads="1"/>
          </p:cNvSpPr>
          <p:nvPr>
            <p:ph type="body" idx="1"/>
          </p:nvPr>
        </p:nvSpPr>
        <p:spPr>
          <a:xfrm>
            <a:off x="838200" y="2362200"/>
            <a:ext cx="7693025" cy="3962400"/>
          </a:xfrm>
        </p:spPr>
        <p:txBody>
          <a:bodyPr/>
          <a:lstStyle/>
          <a:p>
            <a:pPr marL="0" indent="0" eaLnBrk="1" hangingPunct="1">
              <a:buNone/>
            </a:pPr>
            <a:r>
              <a:rPr lang="en-US" sz="2600" b="1" dirty="0" smtClean="0"/>
              <a:t>Viruses:</a:t>
            </a:r>
          </a:p>
          <a:p>
            <a:r>
              <a:rPr lang="en-US" sz="2600" dirty="0" smtClean="0"/>
              <a:t>A program written to </a:t>
            </a:r>
            <a:r>
              <a:rPr lang="en-US" sz="2600" u="sng" dirty="0" smtClean="0"/>
              <a:t>corrupt</a:t>
            </a:r>
            <a:r>
              <a:rPr lang="en-US" sz="2600" dirty="0" smtClean="0"/>
              <a:t> data on a computer.</a:t>
            </a:r>
          </a:p>
          <a:p>
            <a:pPr lvl="1"/>
            <a:r>
              <a:rPr lang="en-US" sz="2600" dirty="0" smtClean="0"/>
              <a:t>A </a:t>
            </a:r>
            <a:r>
              <a:rPr lang="en-US" sz="2600" u="sng" dirty="0" smtClean="0"/>
              <a:t>worm</a:t>
            </a:r>
            <a:r>
              <a:rPr lang="en-US" sz="2600" b="1" i="1" dirty="0" smtClean="0"/>
              <a:t> </a:t>
            </a:r>
            <a:r>
              <a:rPr lang="en-US" sz="2600" dirty="0" smtClean="0"/>
              <a:t>makes many copies of itself, consuming system resources so that the computer </a:t>
            </a:r>
            <a:r>
              <a:rPr lang="en-US" sz="2600" u="sng" dirty="0" smtClean="0"/>
              <a:t>slows</a:t>
            </a:r>
            <a:r>
              <a:rPr lang="en-US" sz="2600" dirty="0" smtClean="0"/>
              <a:t> down or actually halts tasks. </a:t>
            </a:r>
          </a:p>
          <a:p>
            <a:pPr lvl="1"/>
            <a:r>
              <a:rPr lang="en-US" sz="2600" dirty="0" smtClean="0"/>
              <a:t>A time </a:t>
            </a:r>
            <a:r>
              <a:rPr lang="en-US" sz="2600" u="sng" dirty="0" smtClean="0"/>
              <a:t>bomb</a:t>
            </a:r>
            <a:r>
              <a:rPr lang="en-US" sz="2600" dirty="0" smtClean="0"/>
              <a:t> does not cause its damage until a certain date or until the system has been launched a certain number of times.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3"/>
          <p:cNvSpPr>
            <a:spLocks noGrp="1" noChangeArrowheads="1"/>
          </p:cNvSpPr>
          <p:nvPr>
            <p:ph type="sldNum" sz="quarter" idx="10"/>
          </p:nvPr>
        </p:nvSpPr>
        <p:spPr>
          <a:noFill/>
        </p:spPr>
        <p:txBody>
          <a:bodyPr/>
          <a:lstStyle/>
          <a:p>
            <a:fld id="{15698482-A37A-4AC6-970D-E477F5DF9B62}" type="slidenum">
              <a:rPr lang="en-US" smtClean="0">
                <a:ea typeface="ＭＳ Ｐゴシック" charset="-128"/>
                <a:cs typeface="ＭＳ Ｐゴシック" charset="-128"/>
              </a:rPr>
              <a:pPr/>
              <a:t>16</a:t>
            </a:fld>
            <a:endParaRPr lang="en-US" smtClean="0">
              <a:ea typeface="ＭＳ Ｐゴシック" charset="-128"/>
              <a:cs typeface="ＭＳ Ｐゴシック" charset="-128"/>
            </a:endParaRPr>
          </a:p>
        </p:txBody>
      </p:sp>
      <p:sp>
        <p:nvSpPr>
          <p:cNvPr id="3379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41C8724A-D168-44C9-84A6-FA33E78825FC}" type="slidenum">
              <a:rPr lang="en-US" sz="2600" b="1">
                <a:solidFill>
                  <a:schemeClr val="bg1"/>
                </a:solidFill>
              </a:rPr>
              <a:pPr/>
              <a:t>16</a:t>
            </a:fld>
            <a:endParaRPr lang="en-US" sz="2600" b="1">
              <a:solidFill>
                <a:schemeClr val="bg1"/>
              </a:solidFill>
            </a:endParaRPr>
          </a:p>
        </p:txBody>
      </p:sp>
      <p:sp>
        <p:nvSpPr>
          <p:cNvPr id="3379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1D55F065-35C4-488D-88D0-37E3060EBCAB}" type="slidenum">
              <a:rPr lang="en-US" sz="2600" b="1">
                <a:solidFill>
                  <a:schemeClr val="bg1"/>
                </a:solidFill>
              </a:rPr>
              <a:pPr/>
              <a:t>16</a:t>
            </a:fld>
            <a:endParaRPr lang="en-US" sz="2600" b="1">
              <a:solidFill>
                <a:schemeClr val="bg1"/>
              </a:solidFill>
            </a:endParaRPr>
          </a:p>
        </p:txBody>
      </p:sp>
      <p:sp>
        <p:nvSpPr>
          <p:cNvPr id="33796" name="AutoShape 2"/>
          <p:cNvSpPr>
            <a:spLocks noGrp="1" noChangeArrowheads="1"/>
          </p:cNvSpPr>
          <p:nvPr>
            <p:ph type="title"/>
          </p:nvPr>
        </p:nvSpPr>
        <p:spPr>
          <a:xfrm>
            <a:off x="762000" y="762000"/>
            <a:ext cx="8153400" cy="1143000"/>
          </a:xfrm>
        </p:spPr>
        <p:txBody>
          <a:bodyPr/>
          <a:lstStyle/>
          <a:p>
            <a:pPr eaLnBrk="1" hangingPunct="1"/>
            <a:r>
              <a:rPr lang="en-US"/>
              <a:t>Protecting Against Viruses and Other Security Risks (continued)</a:t>
            </a:r>
          </a:p>
        </p:txBody>
      </p:sp>
      <p:sp>
        <p:nvSpPr>
          <p:cNvPr id="33797" name="Rectangle 3"/>
          <p:cNvSpPr>
            <a:spLocks noGrp="1" noChangeArrowheads="1"/>
          </p:cNvSpPr>
          <p:nvPr>
            <p:ph type="body" idx="1"/>
          </p:nvPr>
        </p:nvSpPr>
        <p:spPr>
          <a:xfrm>
            <a:off x="838200" y="2362200"/>
            <a:ext cx="7693025" cy="3962400"/>
          </a:xfrm>
        </p:spPr>
        <p:txBody>
          <a:bodyPr/>
          <a:lstStyle/>
          <a:p>
            <a:pPr marL="0" indent="0" eaLnBrk="1" hangingPunct="1">
              <a:buNone/>
            </a:pPr>
            <a:r>
              <a:rPr lang="en-US" sz="2600" b="1" dirty="0" smtClean="0"/>
              <a:t>Viruses (continued):</a:t>
            </a:r>
          </a:p>
          <a:p>
            <a:pPr lvl="1"/>
            <a:r>
              <a:rPr lang="en-US" sz="2600" dirty="0" smtClean="0"/>
              <a:t>A </a:t>
            </a:r>
            <a:r>
              <a:rPr lang="en-US" sz="2600" u="sng" dirty="0" smtClean="0"/>
              <a:t>logic</a:t>
            </a:r>
            <a:r>
              <a:rPr lang="en-US" sz="2600" dirty="0" smtClean="0"/>
              <a:t> bomb is triggered by the appearance or disappearance of specified data.</a:t>
            </a:r>
          </a:p>
          <a:p>
            <a:pPr lvl="1"/>
            <a:r>
              <a:rPr lang="en-US" sz="2600" dirty="0" smtClean="0"/>
              <a:t>A Trojan </a:t>
            </a:r>
            <a:r>
              <a:rPr lang="en-US" sz="2600" u="sng" dirty="0" smtClean="0"/>
              <a:t>horse</a:t>
            </a:r>
            <a:r>
              <a:rPr lang="en-US" sz="2600" dirty="0" smtClean="0"/>
              <a:t> is a virus that does something different from what it is expected to do.</a:t>
            </a:r>
          </a:p>
          <a:p>
            <a:pPr marL="0" indent="0" eaLnBrk="1" hangingPunct="1">
              <a:buNone/>
            </a:pPr>
            <a:r>
              <a:rPr lang="en-US" sz="2600" b="1" dirty="0" smtClean="0"/>
              <a:t>General Security Risks:</a:t>
            </a:r>
          </a:p>
          <a:p>
            <a:pPr eaLnBrk="1" hangingPunct="1"/>
            <a:r>
              <a:rPr lang="en-US" sz="2600" dirty="0" smtClean="0"/>
              <a:t>The best way to protect data is to effectively </a:t>
            </a:r>
            <a:r>
              <a:rPr lang="en-US" sz="2600" u="sng" dirty="0" smtClean="0"/>
              <a:t>control</a:t>
            </a:r>
            <a:r>
              <a:rPr lang="en-US" sz="2600" dirty="0" smtClean="0"/>
              <a:t> access to it using passwords, firewalls, or other methods.</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3"/>
          <p:cNvSpPr>
            <a:spLocks noGrp="1" noChangeArrowheads="1"/>
          </p:cNvSpPr>
          <p:nvPr>
            <p:ph type="sldNum" sz="quarter" idx="10"/>
          </p:nvPr>
        </p:nvSpPr>
        <p:spPr>
          <a:noFill/>
        </p:spPr>
        <p:txBody>
          <a:bodyPr/>
          <a:lstStyle/>
          <a:p>
            <a:fld id="{896CEC4D-ADDF-4DA6-82BB-BFE30CCE07A1}" type="slidenum">
              <a:rPr lang="en-US" smtClean="0">
                <a:ea typeface="ＭＳ Ｐゴシック" charset="-128"/>
                <a:cs typeface="ＭＳ Ｐゴシック" charset="-128"/>
              </a:rPr>
              <a:pPr/>
              <a:t>17</a:t>
            </a:fld>
            <a:endParaRPr lang="en-US" smtClean="0">
              <a:ea typeface="ＭＳ Ｐゴシック" charset="-128"/>
              <a:cs typeface="ＭＳ Ｐゴシック" charset="-128"/>
            </a:endParaRPr>
          </a:p>
        </p:txBody>
      </p:sp>
      <p:sp>
        <p:nvSpPr>
          <p:cNvPr id="3481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5A82C562-90BA-4BD8-8CAE-51C05316976B}" type="slidenum">
              <a:rPr lang="en-US" sz="2600" b="1">
                <a:solidFill>
                  <a:schemeClr val="bg1"/>
                </a:solidFill>
              </a:rPr>
              <a:pPr/>
              <a:t>17</a:t>
            </a:fld>
            <a:endParaRPr lang="en-US" sz="2600" b="1">
              <a:solidFill>
                <a:schemeClr val="bg1"/>
              </a:solidFill>
            </a:endParaRPr>
          </a:p>
        </p:txBody>
      </p:sp>
      <p:sp>
        <p:nvSpPr>
          <p:cNvPr id="34819"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EDC050D7-4D6C-4440-8DAC-B771078AA0C4}" type="slidenum">
              <a:rPr lang="en-US" sz="2600" b="1">
                <a:solidFill>
                  <a:schemeClr val="bg1"/>
                </a:solidFill>
              </a:rPr>
              <a:pPr/>
              <a:t>17</a:t>
            </a:fld>
            <a:endParaRPr lang="en-US" sz="2600" b="1">
              <a:solidFill>
                <a:schemeClr val="bg1"/>
              </a:solidFill>
            </a:endParaRPr>
          </a:p>
        </p:txBody>
      </p:sp>
      <p:sp>
        <p:nvSpPr>
          <p:cNvPr id="34820" name="AutoShape 2"/>
          <p:cNvSpPr>
            <a:spLocks noGrp="1" noChangeArrowheads="1"/>
          </p:cNvSpPr>
          <p:nvPr>
            <p:ph type="title"/>
          </p:nvPr>
        </p:nvSpPr>
        <p:spPr>
          <a:xfrm>
            <a:off x="762000" y="762000"/>
            <a:ext cx="8153400" cy="1143000"/>
          </a:xfrm>
        </p:spPr>
        <p:txBody>
          <a:bodyPr/>
          <a:lstStyle/>
          <a:p>
            <a:pPr eaLnBrk="1" hangingPunct="1"/>
            <a:r>
              <a:rPr lang="en-US" sz="3200" smtClean="0"/>
              <a:t>Engaging in Professional and Effective</a:t>
            </a:r>
            <a:br>
              <a:rPr lang="en-US" sz="3200" smtClean="0"/>
            </a:br>
            <a:r>
              <a:rPr lang="en-US" sz="3200" smtClean="0"/>
              <a:t>Communications</a:t>
            </a:r>
          </a:p>
        </p:txBody>
      </p:sp>
      <p:sp>
        <p:nvSpPr>
          <p:cNvPr id="34821" name="Rectangle 3"/>
          <p:cNvSpPr>
            <a:spLocks noGrp="1" noChangeArrowheads="1"/>
          </p:cNvSpPr>
          <p:nvPr>
            <p:ph type="body" idx="1"/>
          </p:nvPr>
        </p:nvSpPr>
        <p:spPr>
          <a:xfrm>
            <a:off x="838200" y="2362200"/>
            <a:ext cx="7693025" cy="3962400"/>
          </a:xfrm>
        </p:spPr>
        <p:txBody>
          <a:bodyPr/>
          <a:lstStyle/>
          <a:p>
            <a:pPr lvl="1" eaLnBrk="1" hangingPunct="1"/>
            <a:r>
              <a:rPr lang="en-US" dirty="0"/>
              <a:t>Content, </a:t>
            </a:r>
            <a:r>
              <a:rPr lang="en-US" u="sng" dirty="0"/>
              <a:t>tone</a:t>
            </a:r>
            <a:r>
              <a:rPr lang="en-US" dirty="0"/>
              <a:t>, and format should be appropriate</a:t>
            </a:r>
          </a:p>
          <a:p>
            <a:pPr lvl="1" eaLnBrk="1" hangingPunct="1"/>
            <a:r>
              <a:rPr lang="en-US" dirty="0"/>
              <a:t>Personal and social messages can be </a:t>
            </a:r>
            <a:r>
              <a:rPr lang="en-US" u="sng" dirty="0"/>
              <a:t>less</a:t>
            </a:r>
            <a:r>
              <a:rPr lang="en-US" dirty="0"/>
              <a:t> formal</a:t>
            </a:r>
          </a:p>
          <a:p>
            <a:pPr lvl="1" eaLnBrk="1" hangingPunct="1"/>
            <a:r>
              <a:rPr lang="en-US" dirty="0"/>
              <a:t>Select a method that </a:t>
            </a:r>
            <a:r>
              <a:rPr lang="en-US" u="sng" dirty="0"/>
              <a:t>suits</a:t>
            </a:r>
            <a:r>
              <a:rPr lang="en-US" dirty="0"/>
              <a:t> the purpose</a:t>
            </a:r>
          </a:p>
          <a:p>
            <a:pPr lvl="1" eaLnBrk="1" hangingPunct="1"/>
            <a:r>
              <a:rPr lang="en-US" u="sng" dirty="0"/>
              <a:t>Respond</a:t>
            </a:r>
            <a:r>
              <a:rPr lang="en-US" dirty="0"/>
              <a:t> quickly</a:t>
            </a:r>
          </a:p>
          <a:p>
            <a:pPr lvl="1" eaLnBrk="1" hangingPunct="1"/>
            <a:r>
              <a:rPr lang="en-US" dirty="0"/>
              <a:t>Messages should be </a:t>
            </a:r>
            <a:r>
              <a:rPr lang="en-US" u="sng" dirty="0"/>
              <a:t>concise</a:t>
            </a:r>
            <a:r>
              <a:rPr lang="en-US" dirty="0"/>
              <a:t> and to the point</a:t>
            </a:r>
          </a:p>
          <a:p>
            <a:pPr lvl="1" eaLnBrk="1" hangingPunct="1"/>
            <a:r>
              <a:rPr lang="en-US" dirty="0"/>
              <a:t>Include </a:t>
            </a:r>
            <a:r>
              <a:rPr lang="en-US" u="sng" dirty="0"/>
              <a:t>one</a:t>
            </a:r>
            <a:r>
              <a:rPr lang="en-US" dirty="0"/>
              <a:t> subject per e-mail</a:t>
            </a:r>
          </a:p>
          <a:p>
            <a:pPr lvl="1" eaLnBrk="1" hangingPunct="1"/>
            <a:r>
              <a:rPr lang="en-US" dirty="0"/>
              <a:t>The </a:t>
            </a:r>
            <a:r>
              <a:rPr lang="en-US" u="sng" dirty="0"/>
              <a:t>purpose</a:t>
            </a:r>
            <a:r>
              <a:rPr lang="en-US" dirty="0"/>
              <a:t> and recipients should determine the level of formality</a:t>
            </a:r>
          </a:p>
          <a:p>
            <a:pPr lvl="1" eaLnBrk="1" hangingPunct="1"/>
            <a:r>
              <a:rPr lang="en-US" dirty="0"/>
              <a:t>Don’t duplicate or </a:t>
            </a:r>
            <a:r>
              <a:rPr lang="en-US" u="sng" dirty="0"/>
              <a:t>repeat</a:t>
            </a:r>
            <a:r>
              <a:rPr lang="en-US" dirty="0"/>
              <a:t> information</a:t>
            </a:r>
          </a:p>
          <a:p>
            <a:pPr eaLnBrk="1" hangingPunct="1"/>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AutoShape 2"/>
          <p:cNvSpPr>
            <a:spLocks noGrp="1" noChangeArrowheads="1"/>
          </p:cNvSpPr>
          <p:nvPr>
            <p:ph type="title"/>
          </p:nvPr>
        </p:nvSpPr>
        <p:spPr/>
        <p:txBody>
          <a:bodyPr/>
          <a:lstStyle/>
          <a:p>
            <a:pPr eaLnBrk="1" hangingPunct="1"/>
            <a:r>
              <a:rPr lang="en-US"/>
              <a:t>Using Other E-Mail Options</a:t>
            </a:r>
          </a:p>
        </p:txBody>
      </p:sp>
      <p:sp>
        <p:nvSpPr>
          <p:cNvPr id="26629" name="Rectangle 3"/>
          <p:cNvSpPr>
            <a:spLocks noGrp="1" noChangeArrowheads="1"/>
          </p:cNvSpPr>
          <p:nvPr>
            <p:ph sz="half" idx="1"/>
          </p:nvPr>
        </p:nvSpPr>
        <p:spPr/>
        <p:txBody>
          <a:bodyPr/>
          <a:lstStyle/>
          <a:p>
            <a:pPr eaLnBrk="1" hangingPunct="1">
              <a:buFont typeface="Wingdings" pitchFamily="2" charset="2"/>
              <a:buChar char="l"/>
              <a:defRPr/>
            </a:pPr>
            <a:r>
              <a:rPr lang="en-US" dirty="0" smtClean="0">
                <a:ea typeface="+mn-ea"/>
                <a:cs typeface="+mn-cs"/>
              </a:rPr>
              <a:t>Control for </a:t>
            </a:r>
            <a:r>
              <a:rPr lang="en-US" u="sng" dirty="0" smtClean="0">
                <a:ea typeface="+mn-ea"/>
                <a:cs typeface="+mn-cs"/>
              </a:rPr>
              <a:t>viruses</a:t>
            </a:r>
            <a:r>
              <a:rPr lang="en-US" dirty="0" smtClean="0">
                <a:ea typeface="+mn-ea"/>
                <a:cs typeface="+mn-cs"/>
              </a:rPr>
              <a:t> and spam.</a:t>
            </a:r>
          </a:p>
          <a:p>
            <a:pPr>
              <a:buFont typeface="Wingdings" pitchFamily="2" charset="2"/>
              <a:buChar char="l"/>
              <a:defRPr/>
            </a:pPr>
            <a:r>
              <a:rPr lang="en-US" dirty="0" smtClean="0">
                <a:ea typeface="+mn-ea"/>
                <a:cs typeface="+mn-cs"/>
              </a:rPr>
              <a:t>Protective tools </a:t>
            </a:r>
            <a:r>
              <a:rPr lang="en-US" dirty="0">
                <a:ea typeface="+mn-ea"/>
                <a:cs typeface="+mn-cs"/>
              </a:rPr>
              <a:t>and procedures include </a:t>
            </a:r>
            <a:r>
              <a:rPr lang="en-US" u="sng" dirty="0">
                <a:ea typeface="+mn-ea"/>
                <a:cs typeface="+mn-cs"/>
              </a:rPr>
              <a:t>firewalls</a:t>
            </a:r>
            <a:r>
              <a:rPr lang="en-US" dirty="0">
                <a:ea typeface="+mn-ea"/>
                <a:cs typeface="+mn-cs"/>
              </a:rPr>
              <a:t>, encryption, antivirus tools, </a:t>
            </a:r>
            <a:r>
              <a:rPr lang="en-US" dirty="0" smtClean="0">
                <a:ea typeface="+mn-ea"/>
                <a:cs typeface="+mn-cs"/>
              </a:rPr>
              <a:t>spam </a:t>
            </a:r>
            <a:r>
              <a:rPr lang="en-US" u="sng" dirty="0" smtClean="0">
                <a:ea typeface="+mn-ea"/>
                <a:cs typeface="+mn-cs"/>
              </a:rPr>
              <a:t>filters</a:t>
            </a:r>
            <a:r>
              <a:rPr lang="en-US" dirty="0">
                <a:ea typeface="+mn-ea"/>
                <a:cs typeface="+mn-cs"/>
              </a:rPr>
              <a:t>, and user </a:t>
            </a:r>
            <a:r>
              <a:rPr lang="en-US" dirty="0" smtClean="0">
                <a:ea typeface="+mn-ea"/>
                <a:cs typeface="+mn-cs"/>
              </a:rPr>
              <a:t>education.</a:t>
            </a:r>
          </a:p>
          <a:p>
            <a:pPr eaLnBrk="1" hangingPunct="1">
              <a:buFont typeface="Wingdings" pitchFamily="2" charset="2"/>
              <a:buChar char="l"/>
              <a:defRPr/>
            </a:pPr>
            <a:endParaRPr lang="en-US" b="1" dirty="0">
              <a:ea typeface="+mn-ea"/>
              <a:cs typeface="+mn-cs"/>
            </a:endParaRPr>
          </a:p>
          <a:p>
            <a:pPr eaLnBrk="1" hangingPunct="1">
              <a:buFont typeface="Wingdings" pitchFamily="2" charset="2"/>
              <a:buChar char="l"/>
              <a:defRPr/>
            </a:pPr>
            <a:endParaRPr lang="en-US" b="1" dirty="0" smtClean="0">
              <a:ea typeface="+mn-ea"/>
              <a:cs typeface="+mn-cs"/>
            </a:endParaRPr>
          </a:p>
          <a:p>
            <a:pPr marL="0" indent="0" eaLnBrk="1" hangingPunct="1">
              <a:buFont typeface="Wingdings" pitchFamily="2" charset="2"/>
              <a:buNone/>
              <a:defRPr/>
            </a:pPr>
            <a:endParaRPr lang="en-US" dirty="0" smtClean="0">
              <a:ea typeface="+mn-ea"/>
              <a:cs typeface="+mn-cs"/>
            </a:endParaRPr>
          </a:p>
          <a:p>
            <a:pPr eaLnBrk="1" hangingPunct="1">
              <a:buFont typeface="Wingdings" pitchFamily="2" charset="2"/>
              <a:buChar char="l"/>
              <a:defRPr/>
            </a:pPr>
            <a:endParaRPr lang="en-US" dirty="0" smtClean="0">
              <a:ea typeface="+mn-ea"/>
              <a:cs typeface="+mn-cs"/>
            </a:endParaRPr>
          </a:p>
        </p:txBody>
      </p:sp>
      <p:pic>
        <p:nvPicPr>
          <p:cNvPr id="35843" name="Content Placeholder 2"/>
          <p:cNvPicPr>
            <a:picLocks noGrp="1" noChangeAspect="1"/>
          </p:cNvPicPr>
          <p:nvPr>
            <p:ph sz="half" idx="2"/>
          </p:nvPr>
        </p:nvPicPr>
        <p:blipFill>
          <a:blip r:embed="rId2" cstate="print"/>
          <a:srcRect/>
          <a:stretch>
            <a:fillRect/>
          </a:stretch>
        </p:blipFill>
        <p:spPr>
          <a:xfrm>
            <a:off x="4876800" y="2362200"/>
            <a:ext cx="3343275" cy="3954463"/>
          </a:xfrm>
        </p:spPr>
      </p:pic>
      <p:sp>
        <p:nvSpPr>
          <p:cNvPr id="35844" name="Rectangle 13"/>
          <p:cNvSpPr>
            <a:spLocks noGrp="1" noChangeArrowheads="1"/>
          </p:cNvSpPr>
          <p:nvPr>
            <p:ph type="sldNum" sz="quarter" idx="10"/>
          </p:nvPr>
        </p:nvSpPr>
        <p:spPr>
          <a:noFill/>
        </p:spPr>
        <p:txBody>
          <a:bodyPr/>
          <a:lstStyle/>
          <a:p>
            <a:fld id="{83EFD33C-C442-46FA-8011-2720BB8CA06D}" type="slidenum">
              <a:rPr lang="en-US" smtClean="0">
                <a:ea typeface="ＭＳ Ｐゴシック" charset="-128"/>
                <a:cs typeface="ＭＳ Ｐゴシック" charset="-128"/>
              </a:rPr>
              <a:pPr/>
              <a:t>18</a:t>
            </a:fld>
            <a:endParaRPr lang="en-US" smtClean="0">
              <a:ea typeface="ＭＳ Ｐゴシック" charset="-128"/>
              <a:cs typeface="ＭＳ Ｐゴシック" charset="-128"/>
            </a:endParaRPr>
          </a:p>
        </p:txBody>
      </p:sp>
      <p:sp>
        <p:nvSpPr>
          <p:cNvPr id="35845"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C60E5677-AB74-4FC9-A3FA-E1A3C0EFE8C2}" type="slidenum">
              <a:rPr lang="en-US" sz="2600" b="1">
                <a:solidFill>
                  <a:schemeClr val="bg1"/>
                </a:solidFill>
              </a:rPr>
              <a:pPr/>
              <a:t>18</a:t>
            </a:fld>
            <a:endParaRPr lang="en-US" sz="2600" b="1">
              <a:solidFill>
                <a:schemeClr val="bg1"/>
              </a:solidFill>
            </a:endParaRPr>
          </a:p>
        </p:txBody>
      </p:sp>
      <p:sp>
        <p:nvSpPr>
          <p:cNvPr id="35846"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F1233B62-F02E-4ED1-80F7-3D8DDA95FAB6}" type="slidenum">
              <a:rPr lang="en-US" sz="2600" b="1">
                <a:solidFill>
                  <a:schemeClr val="bg1"/>
                </a:solidFill>
              </a:rPr>
              <a:pPr/>
              <a:t>18</a:t>
            </a:fld>
            <a:endParaRPr lang="en-US" sz="2600" b="1">
              <a:solidFill>
                <a:schemeClr val="bg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3"/>
          <p:cNvSpPr>
            <a:spLocks noGrp="1" noChangeArrowheads="1"/>
          </p:cNvSpPr>
          <p:nvPr>
            <p:ph type="sldNum" sz="quarter" idx="10"/>
          </p:nvPr>
        </p:nvSpPr>
        <p:spPr>
          <a:noFill/>
        </p:spPr>
        <p:txBody>
          <a:bodyPr/>
          <a:lstStyle/>
          <a:p>
            <a:fld id="{AE0A89AD-626D-44B8-8EE7-BF339BD72C4C}" type="slidenum">
              <a:rPr lang="en-US" smtClean="0">
                <a:ea typeface="ＭＳ Ｐゴシック" charset="-128"/>
                <a:cs typeface="ＭＳ Ｐゴシック" charset="-128"/>
              </a:rPr>
              <a:pPr/>
              <a:t>19</a:t>
            </a:fld>
            <a:endParaRPr lang="en-US" smtClean="0">
              <a:ea typeface="ＭＳ Ｐゴシック" charset="-128"/>
              <a:cs typeface="ＭＳ Ｐゴシック" charset="-128"/>
            </a:endParaRPr>
          </a:p>
        </p:txBody>
      </p:sp>
      <p:sp>
        <p:nvSpPr>
          <p:cNvPr id="3686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1AD63580-3D35-4266-958F-5D5BD844B79E}" type="slidenum">
              <a:rPr lang="en-US" sz="2600" b="1">
                <a:solidFill>
                  <a:schemeClr val="bg1"/>
                </a:solidFill>
              </a:rPr>
              <a:pPr/>
              <a:t>19</a:t>
            </a:fld>
            <a:endParaRPr lang="en-US" sz="2600" b="1">
              <a:solidFill>
                <a:schemeClr val="bg1"/>
              </a:solidFill>
            </a:endParaRPr>
          </a:p>
        </p:txBody>
      </p:sp>
      <p:sp>
        <p:nvSpPr>
          <p:cNvPr id="3686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3552F6CA-E6BD-403C-848D-5D6CDFE85F5F}" type="slidenum">
              <a:rPr lang="en-US" sz="2600" b="1">
                <a:solidFill>
                  <a:schemeClr val="bg1"/>
                </a:solidFill>
              </a:rPr>
              <a:pPr/>
              <a:t>19</a:t>
            </a:fld>
            <a:endParaRPr lang="en-US" sz="2600" b="1">
              <a:solidFill>
                <a:schemeClr val="bg1"/>
              </a:solidFill>
            </a:endParaRPr>
          </a:p>
        </p:txBody>
      </p:sp>
      <p:sp>
        <p:nvSpPr>
          <p:cNvPr id="36868" name="AutoShape 2"/>
          <p:cNvSpPr>
            <a:spLocks noGrp="1" noChangeArrowheads="1"/>
          </p:cNvSpPr>
          <p:nvPr>
            <p:ph type="title"/>
          </p:nvPr>
        </p:nvSpPr>
        <p:spPr>
          <a:xfrm>
            <a:off x="762000" y="762000"/>
            <a:ext cx="8153400" cy="1143000"/>
          </a:xfrm>
        </p:spPr>
        <p:txBody>
          <a:bodyPr/>
          <a:lstStyle/>
          <a:p>
            <a:pPr eaLnBrk="1" hangingPunct="1"/>
            <a:r>
              <a:rPr lang="en-US"/>
              <a:t>Using Other E-Mail Options</a:t>
            </a:r>
          </a:p>
        </p:txBody>
      </p:sp>
      <p:sp>
        <p:nvSpPr>
          <p:cNvPr id="26629" name="Rectangle 3"/>
          <p:cNvSpPr>
            <a:spLocks noGrp="1" noChangeArrowheads="1"/>
          </p:cNvSpPr>
          <p:nvPr>
            <p:ph type="body" idx="1"/>
          </p:nvPr>
        </p:nvSpPr>
        <p:spPr>
          <a:xfrm>
            <a:off x="838200" y="2362200"/>
            <a:ext cx="7693025" cy="3962400"/>
          </a:xfrm>
        </p:spPr>
        <p:txBody>
          <a:bodyPr/>
          <a:lstStyle/>
          <a:p>
            <a:pPr marL="0" indent="0" eaLnBrk="1" hangingPunct="1">
              <a:buNone/>
              <a:defRPr/>
            </a:pPr>
            <a:r>
              <a:rPr lang="en-US" b="1" dirty="0" smtClean="0">
                <a:ea typeface="+mn-ea"/>
                <a:cs typeface="+mn-cs"/>
              </a:rPr>
              <a:t>Controlling </a:t>
            </a:r>
            <a:r>
              <a:rPr lang="en-US" b="1" dirty="0">
                <a:ea typeface="+mn-ea"/>
                <a:cs typeface="+mn-cs"/>
              </a:rPr>
              <a:t>Unsolicited </a:t>
            </a:r>
            <a:r>
              <a:rPr lang="en-US" b="1" dirty="0" smtClean="0">
                <a:ea typeface="+mn-ea"/>
                <a:cs typeface="+mn-cs"/>
              </a:rPr>
              <a:t>E-Mail:</a:t>
            </a:r>
          </a:p>
          <a:p>
            <a:pPr>
              <a:buFont typeface="Wingdings" pitchFamily="2" charset="2"/>
              <a:buChar char="l"/>
              <a:defRPr/>
            </a:pPr>
            <a:r>
              <a:rPr lang="en-US" dirty="0" smtClean="0">
                <a:ea typeface="+mn-ea"/>
                <a:cs typeface="+mn-cs"/>
              </a:rPr>
              <a:t>You can filter </a:t>
            </a:r>
            <a:r>
              <a:rPr lang="en-US" dirty="0">
                <a:ea typeface="+mn-ea"/>
                <a:cs typeface="+mn-cs"/>
              </a:rPr>
              <a:t>your incoming e-mail messages to do the following</a:t>
            </a:r>
            <a:r>
              <a:rPr lang="en-US" dirty="0" smtClean="0">
                <a:ea typeface="+mn-ea"/>
                <a:cs typeface="+mn-cs"/>
              </a:rPr>
              <a:t>:</a:t>
            </a:r>
          </a:p>
          <a:p>
            <a:pPr lvl="1">
              <a:defRPr/>
            </a:pPr>
            <a:r>
              <a:rPr lang="en-US" u="sng" dirty="0" smtClean="0"/>
              <a:t>Sort</a:t>
            </a:r>
            <a:r>
              <a:rPr lang="en-US" dirty="0" smtClean="0"/>
              <a:t> incoming messages into folders</a:t>
            </a:r>
          </a:p>
          <a:p>
            <a:pPr lvl="1">
              <a:defRPr/>
            </a:pPr>
            <a:r>
              <a:rPr lang="en-US" dirty="0" smtClean="0"/>
              <a:t>Automatically </a:t>
            </a:r>
            <a:r>
              <a:rPr lang="en-US" u="sng" dirty="0" smtClean="0"/>
              <a:t>tag</a:t>
            </a:r>
            <a:r>
              <a:rPr lang="en-US" dirty="0" smtClean="0"/>
              <a:t> messages</a:t>
            </a:r>
          </a:p>
          <a:p>
            <a:pPr lvl="1">
              <a:defRPr/>
            </a:pPr>
            <a:r>
              <a:rPr lang="en-US" u="sng" dirty="0" smtClean="0"/>
              <a:t>Forward</a:t>
            </a:r>
            <a:r>
              <a:rPr lang="en-US" dirty="0" smtClean="0"/>
              <a:t> messages</a:t>
            </a:r>
          </a:p>
          <a:p>
            <a:pPr lvl="1">
              <a:defRPr/>
            </a:pPr>
            <a:r>
              <a:rPr lang="en-US" dirty="0" smtClean="0"/>
              <a:t>Discard messages</a:t>
            </a:r>
          </a:p>
          <a:p>
            <a:pPr lvl="1">
              <a:defRPr/>
            </a:pPr>
            <a:endParaRPr lang="en-US" b="1" dirty="0" smtClean="0"/>
          </a:p>
          <a:p>
            <a:pPr eaLnBrk="1" hangingPunct="1">
              <a:buFont typeface="Wingdings" pitchFamily="2" charset="2"/>
              <a:buChar char="l"/>
              <a:defRPr/>
            </a:pPr>
            <a:endParaRPr lang="en-US" b="1" dirty="0">
              <a:ea typeface="+mn-ea"/>
              <a:cs typeface="+mn-cs"/>
            </a:endParaRPr>
          </a:p>
          <a:p>
            <a:pPr eaLnBrk="1" hangingPunct="1">
              <a:buFont typeface="Wingdings" pitchFamily="2" charset="2"/>
              <a:buChar char="l"/>
              <a:defRPr/>
            </a:pPr>
            <a:endParaRPr lang="en-US" b="1" dirty="0" smtClean="0">
              <a:ea typeface="+mn-ea"/>
              <a:cs typeface="+mn-cs"/>
            </a:endParaRPr>
          </a:p>
          <a:p>
            <a:pPr marL="0" indent="0" eaLnBrk="1" hangingPunct="1">
              <a:buFont typeface="Wingdings" pitchFamily="2" charset="2"/>
              <a:buNone/>
              <a:defRPr/>
            </a:pPr>
            <a:endParaRPr lang="en-US" dirty="0" smtClean="0">
              <a:ea typeface="+mn-ea"/>
              <a:cs typeface="+mn-cs"/>
            </a:endParaRPr>
          </a:p>
          <a:p>
            <a:pPr eaLnBrk="1" hangingPunct="1">
              <a:buFont typeface="Wingdings" pitchFamily="2" charset="2"/>
              <a:buChar char="l"/>
              <a:defRPr/>
            </a:pPr>
            <a:endParaRPr lang="en-US" dirty="0" smtClean="0">
              <a:ea typeface="+mn-ea"/>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3"/>
          <p:cNvSpPr>
            <a:spLocks noGrp="1" noChangeArrowheads="1"/>
          </p:cNvSpPr>
          <p:nvPr>
            <p:ph type="sldNum" sz="quarter" idx="10"/>
          </p:nvPr>
        </p:nvSpPr>
        <p:spPr>
          <a:noFill/>
        </p:spPr>
        <p:txBody>
          <a:bodyPr/>
          <a:lstStyle/>
          <a:p>
            <a:fld id="{C64F9EC6-2F48-43E4-B540-7047C32EB226}" type="slidenum">
              <a:rPr lang="en-US" smtClean="0">
                <a:ea typeface="ＭＳ Ｐゴシック" charset="-128"/>
                <a:cs typeface="ＭＳ Ｐゴシック" charset="-128"/>
              </a:rPr>
              <a:pPr/>
              <a:t>2</a:t>
            </a:fld>
            <a:endParaRPr lang="en-US" smtClean="0">
              <a:ea typeface="ＭＳ Ｐゴシック" charset="-128"/>
              <a:cs typeface="ＭＳ Ｐゴシック" charset="-128"/>
            </a:endParaRPr>
          </a:p>
        </p:txBody>
      </p:sp>
      <p:sp>
        <p:nvSpPr>
          <p:cNvPr id="184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D48C9048-1CA8-4964-8BC9-C02DDC87DCC3}" type="slidenum">
              <a:rPr lang="en-US" sz="2600" b="1">
                <a:solidFill>
                  <a:schemeClr val="bg1"/>
                </a:solidFill>
              </a:rPr>
              <a:pPr/>
              <a:t>2</a:t>
            </a:fld>
            <a:endParaRPr lang="en-US" sz="2600" b="1">
              <a:solidFill>
                <a:schemeClr val="bg1"/>
              </a:solidFill>
            </a:endParaRPr>
          </a:p>
        </p:txBody>
      </p:sp>
      <p:sp>
        <p:nvSpPr>
          <p:cNvPr id="1843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FC84075D-3A1C-4DCD-8E33-13F041FB3812}" type="slidenum">
              <a:rPr lang="en-US" sz="2600" b="1">
                <a:solidFill>
                  <a:schemeClr val="bg1"/>
                </a:solidFill>
              </a:rPr>
              <a:pPr/>
              <a:t>2</a:t>
            </a:fld>
            <a:endParaRPr lang="en-US" sz="2600" b="1">
              <a:solidFill>
                <a:schemeClr val="bg1"/>
              </a:solidFill>
            </a:endParaRPr>
          </a:p>
        </p:txBody>
      </p:sp>
      <p:sp>
        <p:nvSpPr>
          <p:cNvPr id="18436" name="AutoShape 2"/>
          <p:cNvSpPr>
            <a:spLocks noGrp="1" noChangeArrowheads="1"/>
          </p:cNvSpPr>
          <p:nvPr>
            <p:ph type="title"/>
          </p:nvPr>
        </p:nvSpPr>
        <p:spPr/>
        <p:txBody>
          <a:bodyPr/>
          <a:lstStyle/>
          <a:p>
            <a:pPr eaLnBrk="1" hangingPunct="1"/>
            <a:r>
              <a:rPr lang="en-US" smtClean="0"/>
              <a:t>Objectives</a:t>
            </a:r>
          </a:p>
        </p:txBody>
      </p:sp>
      <p:sp>
        <p:nvSpPr>
          <p:cNvPr id="18437" name="Rectangle 3"/>
          <p:cNvSpPr>
            <a:spLocks noGrp="1" noChangeArrowheads="1"/>
          </p:cNvSpPr>
          <p:nvPr>
            <p:ph type="body" idx="1"/>
          </p:nvPr>
        </p:nvSpPr>
        <p:spPr>
          <a:xfrm>
            <a:off x="838200" y="2438400"/>
            <a:ext cx="7693025" cy="3724275"/>
          </a:xfrm>
        </p:spPr>
        <p:txBody>
          <a:bodyPr/>
          <a:lstStyle/>
          <a:p>
            <a:r>
              <a:rPr lang="en-US" sz="2400" smtClean="0"/>
              <a:t>Explore communication methods.</a:t>
            </a:r>
          </a:p>
          <a:p>
            <a:r>
              <a:rPr lang="en-US" sz="2400" smtClean="0"/>
              <a:t>Identify the advantages of electronic communication.</a:t>
            </a:r>
          </a:p>
          <a:p>
            <a:r>
              <a:rPr lang="en-US" sz="2400" smtClean="0"/>
              <a:t>Solve electronic communication problems.</a:t>
            </a:r>
          </a:p>
          <a:p>
            <a:r>
              <a:rPr lang="en-US" sz="2400" smtClean="0"/>
              <a:t>Protect against viruses and other security risks.</a:t>
            </a:r>
          </a:p>
          <a:p>
            <a:r>
              <a:rPr lang="en-US" sz="2400" smtClean="0"/>
              <a:t>Engage in professional and effective communications.</a:t>
            </a:r>
          </a:p>
          <a:p>
            <a:r>
              <a:rPr lang="en-US" sz="2400" smtClean="0"/>
              <a:t>Use other e-mail options.</a:t>
            </a:r>
          </a:p>
          <a:p>
            <a:r>
              <a:rPr lang="en-US" sz="2400" smtClean="0"/>
              <a:t>Follow guidelines for electronic communication.</a:t>
            </a:r>
          </a:p>
          <a:p>
            <a:endParaRPr lang="en-US"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3"/>
          <p:cNvSpPr>
            <a:spLocks noGrp="1" noChangeArrowheads="1"/>
          </p:cNvSpPr>
          <p:nvPr>
            <p:ph type="sldNum" sz="quarter" idx="10"/>
          </p:nvPr>
        </p:nvSpPr>
        <p:spPr>
          <a:noFill/>
        </p:spPr>
        <p:txBody>
          <a:bodyPr/>
          <a:lstStyle/>
          <a:p>
            <a:fld id="{AC0EB2F8-18F7-4A7D-A174-9226AB1B1B9A}" type="slidenum">
              <a:rPr lang="en-US" smtClean="0">
                <a:ea typeface="ＭＳ Ｐゴシック" charset="-128"/>
                <a:cs typeface="ＭＳ Ｐゴシック" charset="-128"/>
              </a:rPr>
              <a:pPr/>
              <a:t>20</a:t>
            </a:fld>
            <a:endParaRPr lang="en-US" smtClean="0">
              <a:ea typeface="ＭＳ Ｐゴシック" charset="-128"/>
              <a:cs typeface="ＭＳ Ｐゴシック" charset="-128"/>
            </a:endParaRPr>
          </a:p>
        </p:txBody>
      </p:sp>
      <p:sp>
        <p:nvSpPr>
          <p:cNvPr id="37890"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094A9D0F-BC4A-4CDA-9747-0BEA8FF118F8}" type="slidenum">
              <a:rPr lang="en-US" sz="2600" b="1">
                <a:solidFill>
                  <a:schemeClr val="bg1"/>
                </a:solidFill>
              </a:rPr>
              <a:pPr/>
              <a:t>20</a:t>
            </a:fld>
            <a:endParaRPr lang="en-US" sz="2600" b="1">
              <a:solidFill>
                <a:schemeClr val="bg1"/>
              </a:solidFill>
            </a:endParaRPr>
          </a:p>
        </p:txBody>
      </p:sp>
      <p:sp>
        <p:nvSpPr>
          <p:cNvPr id="37891"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B9FB77CD-457D-4B33-8353-470BA2F071C3}" type="slidenum">
              <a:rPr lang="en-US" sz="2600" b="1">
                <a:solidFill>
                  <a:schemeClr val="bg1"/>
                </a:solidFill>
              </a:rPr>
              <a:pPr/>
              <a:t>20</a:t>
            </a:fld>
            <a:endParaRPr lang="en-US" sz="2600" b="1">
              <a:solidFill>
                <a:schemeClr val="bg1"/>
              </a:solidFill>
            </a:endParaRPr>
          </a:p>
        </p:txBody>
      </p:sp>
      <p:sp>
        <p:nvSpPr>
          <p:cNvPr id="37892" name="AutoShape 2"/>
          <p:cNvSpPr>
            <a:spLocks noGrp="1" noChangeArrowheads="1"/>
          </p:cNvSpPr>
          <p:nvPr>
            <p:ph type="title"/>
          </p:nvPr>
        </p:nvSpPr>
        <p:spPr>
          <a:xfrm>
            <a:off x="762000" y="762000"/>
            <a:ext cx="8153400" cy="1143000"/>
          </a:xfrm>
        </p:spPr>
        <p:txBody>
          <a:bodyPr/>
          <a:lstStyle/>
          <a:p>
            <a:pPr eaLnBrk="1" hangingPunct="1"/>
            <a:r>
              <a:rPr lang="en-US"/>
              <a:t>Using Other E-Mail Options (continued)</a:t>
            </a:r>
          </a:p>
        </p:txBody>
      </p:sp>
      <p:sp>
        <p:nvSpPr>
          <p:cNvPr id="26629" name="Rectangle 3"/>
          <p:cNvSpPr>
            <a:spLocks noGrp="1" noChangeArrowheads="1"/>
          </p:cNvSpPr>
          <p:nvPr>
            <p:ph type="body" idx="1"/>
          </p:nvPr>
        </p:nvSpPr>
        <p:spPr>
          <a:xfrm>
            <a:off x="838200" y="2362200"/>
            <a:ext cx="7693025" cy="3962400"/>
          </a:xfrm>
        </p:spPr>
        <p:txBody>
          <a:bodyPr/>
          <a:lstStyle/>
          <a:p>
            <a:pPr marL="0" indent="0" eaLnBrk="1" hangingPunct="1">
              <a:buNone/>
              <a:defRPr/>
            </a:pPr>
            <a:r>
              <a:rPr lang="en-US" b="1" dirty="0" smtClean="0">
                <a:ea typeface="+mn-ea"/>
                <a:cs typeface="+mn-cs"/>
              </a:rPr>
              <a:t>Filtering </a:t>
            </a:r>
            <a:r>
              <a:rPr lang="en-US" b="1" dirty="0">
                <a:ea typeface="+mn-ea"/>
                <a:cs typeface="+mn-cs"/>
              </a:rPr>
              <a:t>Mail by Mail Servers:</a:t>
            </a:r>
            <a:endParaRPr lang="en-US" b="1" dirty="0" smtClean="0">
              <a:ea typeface="+mn-ea"/>
              <a:cs typeface="+mn-cs"/>
            </a:endParaRPr>
          </a:p>
          <a:p>
            <a:pPr eaLnBrk="1" hangingPunct="1">
              <a:buFont typeface="Wingdings" pitchFamily="2" charset="2"/>
              <a:buChar char="l"/>
              <a:defRPr/>
            </a:pPr>
            <a:r>
              <a:rPr lang="en-US" dirty="0" smtClean="0">
                <a:ea typeface="+mn-ea"/>
                <a:cs typeface="+mn-cs"/>
              </a:rPr>
              <a:t>E-mail </a:t>
            </a:r>
            <a:r>
              <a:rPr lang="en-US" dirty="0">
                <a:ea typeface="+mn-ea"/>
                <a:cs typeface="+mn-cs"/>
              </a:rPr>
              <a:t>servers </a:t>
            </a:r>
            <a:r>
              <a:rPr lang="en-US" dirty="0" smtClean="0">
                <a:ea typeface="+mn-ea"/>
                <a:cs typeface="+mn-cs"/>
              </a:rPr>
              <a:t>are </a:t>
            </a:r>
            <a:r>
              <a:rPr lang="en-US" dirty="0">
                <a:ea typeface="+mn-ea"/>
                <a:cs typeface="+mn-cs"/>
              </a:rPr>
              <a:t>usually set up to catch </a:t>
            </a:r>
            <a:r>
              <a:rPr lang="en-US" u="sng" dirty="0">
                <a:ea typeface="+mn-ea"/>
                <a:cs typeface="+mn-cs"/>
              </a:rPr>
              <a:t>obvious</a:t>
            </a:r>
            <a:r>
              <a:rPr lang="en-US" dirty="0">
                <a:ea typeface="+mn-ea"/>
                <a:cs typeface="+mn-cs"/>
              </a:rPr>
              <a:t> spam and remove it </a:t>
            </a:r>
            <a:r>
              <a:rPr lang="en-US" dirty="0" smtClean="0">
                <a:ea typeface="+mn-ea"/>
                <a:cs typeface="+mn-cs"/>
              </a:rPr>
              <a:t>before it </a:t>
            </a:r>
            <a:r>
              <a:rPr lang="en-US" dirty="0">
                <a:ea typeface="+mn-ea"/>
                <a:cs typeface="+mn-cs"/>
              </a:rPr>
              <a:t>is transferred to users.</a:t>
            </a:r>
            <a:endParaRPr lang="en-US" b="1" dirty="0">
              <a:ea typeface="+mn-ea"/>
              <a:cs typeface="+mn-cs"/>
            </a:endParaRPr>
          </a:p>
          <a:p>
            <a:pPr eaLnBrk="1" hangingPunct="1">
              <a:buFont typeface="Wingdings" pitchFamily="2" charset="2"/>
              <a:buChar char="l"/>
              <a:defRPr/>
            </a:pPr>
            <a:endParaRPr lang="en-US" b="1" dirty="0">
              <a:ea typeface="+mn-ea"/>
              <a:cs typeface="+mn-cs"/>
            </a:endParaRPr>
          </a:p>
          <a:p>
            <a:pPr eaLnBrk="1" hangingPunct="1">
              <a:buFont typeface="Wingdings" pitchFamily="2" charset="2"/>
              <a:buChar char="l"/>
              <a:defRPr/>
            </a:pPr>
            <a:endParaRPr lang="en-US" b="1" dirty="0" smtClean="0">
              <a:ea typeface="+mn-ea"/>
              <a:cs typeface="+mn-cs"/>
            </a:endParaRPr>
          </a:p>
          <a:p>
            <a:pPr marL="0" indent="0" eaLnBrk="1" hangingPunct="1">
              <a:buFont typeface="Wingdings" pitchFamily="2" charset="2"/>
              <a:buNone/>
              <a:defRPr/>
            </a:pPr>
            <a:endParaRPr lang="en-US" dirty="0" smtClean="0">
              <a:ea typeface="+mn-ea"/>
              <a:cs typeface="+mn-cs"/>
            </a:endParaRPr>
          </a:p>
          <a:p>
            <a:pPr eaLnBrk="1" hangingPunct="1">
              <a:buFont typeface="Wingdings" pitchFamily="2" charset="2"/>
              <a:buChar char="l"/>
              <a:defRPr/>
            </a:pPr>
            <a:endParaRPr lang="en-US" dirty="0" smtClean="0">
              <a:ea typeface="+mn-ea"/>
              <a:cs typeface="+mn-cs"/>
            </a:endParaRPr>
          </a:p>
        </p:txBody>
      </p:sp>
      <p:pic>
        <p:nvPicPr>
          <p:cNvPr id="37894" name="Picture 1"/>
          <p:cNvPicPr>
            <a:picLocks noChangeAspect="1"/>
          </p:cNvPicPr>
          <p:nvPr/>
        </p:nvPicPr>
        <p:blipFill>
          <a:blip r:embed="rId2" cstate="print"/>
          <a:srcRect/>
          <a:stretch>
            <a:fillRect/>
          </a:stretch>
        </p:blipFill>
        <p:spPr bwMode="auto">
          <a:xfrm>
            <a:off x="1905000" y="4314825"/>
            <a:ext cx="5638800" cy="20478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3"/>
          <p:cNvSpPr>
            <a:spLocks noGrp="1" noChangeArrowheads="1"/>
          </p:cNvSpPr>
          <p:nvPr>
            <p:ph type="sldNum" sz="quarter" idx="10"/>
          </p:nvPr>
        </p:nvSpPr>
        <p:spPr>
          <a:noFill/>
        </p:spPr>
        <p:txBody>
          <a:bodyPr/>
          <a:lstStyle/>
          <a:p>
            <a:fld id="{518C4E00-25B3-4637-8A31-3923DFA3B20B}" type="slidenum">
              <a:rPr lang="en-US" smtClean="0">
                <a:ea typeface="ＭＳ Ｐゴシック" charset="-128"/>
                <a:cs typeface="ＭＳ Ｐゴシック" charset="-128"/>
              </a:rPr>
              <a:pPr/>
              <a:t>21</a:t>
            </a:fld>
            <a:endParaRPr lang="en-US" smtClean="0">
              <a:ea typeface="ＭＳ Ｐゴシック" charset="-128"/>
              <a:cs typeface="ＭＳ Ｐゴシック" charset="-128"/>
            </a:endParaRPr>
          </a:p>
        </p:txBody>
      </p:sp>
      <p:sp>
        <p:nvSpPr>
          <p:cNvPr id="3891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DE5E2E1A-BFFF-4CBF-AA36-535E73BC4E76}" type="slidenum">
              <a:rPr lang="en-US" sz="2600" b="1">
                <a:solidFill>
                  <a:schemeClr val="bg1"/>
                </a:solidFill>
              </a:rPr>
              <a:pPr/>
              <a:t>21</a:t>
            </a:fld>
            <a:endParaRPr lang="en-US" sz="2600" b="1">
              <a:solidFill>
                <a:schemeClr val="bg1"/>
              </a:solidFill>
            </a:endParaRPr>
          </a:p>
        </p:txBody>
      </p:sp>
      <p:sp>
        <p:nvSpPr>
          <p:cNvPr id="3891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5D812C69-3797-4FDE-87CB-055592BD8AA6}" type="slidenum">
              <a:rPr lang="en-US" sz="2600" b="1">
                <a:solidFill>
                  <a:schemeClr val="bg1"/>
                </a:solidFill>
              </a:rPr>
              <a:pPr/>
              <a:t>21</a:t>
            </a:fld>
            <a:endParaRPr lang="en-US" sz="2600" b="1">
              <a:solidFill>
                <a:schemeClr val="bg1"/>
              </a:solidFill>
            </a:endParaRPr>
          </a:p>
        </p:txBody>
      </p:sp>
      <p:sp>
        <p:nvSpPr>
          <p:cNvPr id="38916" name="AutoShape 2"/>
          <p:cNvSpPr>
            <a:spLocks noGrp="1" noChangeArrowheads="1"/>
          </p:cNvSpPr>
          <p:nvPr>
            <p:ph type="title"/>
          </p:nvPr>
        </p:nvSpPr>
        <p:spPr>
          <a:xfrm>
            <a:off x="762000" y="762000"/>
            <a:ext cx="8153400" cy="1143000"/>
          </a:xfrm>
        </p:spPr>
        <p:txBody>
          <a:bodyPr/>
          <a:lstStyle/>
          <a:p>
            <a:r>
              <a:rPr lang="en-US"/>
              <a:t>Following Guidelines for Electronic</a:t>
            </a:r>
            <a:br>
              <a:rPr lang="en-US"/>
            </a:br>
            <a:r>
              <a:rPr lang="en-US"/>
              <a:t>Communication</a:t>
            </a:r>
          </a:p>
        </p:txBody>
      </p:sp>
      <p:sp>
        <p:nvSpPr>
          <p:cNvPr id="26629" name="Rectangle 3"/>
          <p:cNvSpPr>
            <a:spLocks noGrp="1" noChangeArrowheads="1"/>
          </p:cNvSpPr>
          <p:nvPr>
            <p:ph type="body" idx="1"/>
          </p:nvPr>
        </p:nvSpPr>
        <p:spPr>
          <a:xfrm>
            <a:off x="838200" y="2362200"/>
            <a:ext cx="8001000" cy="3962400"/>
          </a:xfrm>
        </p:spPr>
        <p:txBody>
          <a:bodyPr/>
          <a:lstStyle/>
          <a:p>
            <a:pPr lvl="1" eaLnBrk="1" hangingPunct="1">
              <a:defRPr/>
            </a:pPr>
            <a:r>
              <a:rPr lang="en-US" u="sng" dirty="0" smtClean="0"/>
              <a:t>Check</a:t>
            </a:r>
            <a:r>
              <a:rPr lang="en-US" dirty="0" smtClean="0"/>
              <a:t> all messages for viruses</a:t>
            </a:r>
          </a:p>
          <a:p>
            <a:pPr lvl="1" eaLnBrk="1" hangingPunct="1">
              <a:defRPr/>
            </a:pPr>
            <a:r>
              <a:rPr lang="en-US" u="sng" dirty="0" smtClean="0"/>
              <a:t>Verify</a:t>
            </a:r>
            <a:r>
              <a:rPr lang="en-US" dirty="0" smtClean="0"/>
              <a:t> communication is appropriate before sending</a:t>
            </a:r>
          </a:p>
          <a:p>
            <a:pPr lvl="1" eaLnBrk="1" hangingPunct="1">
              <a:defRPr/>
            </a:pPr>
            <a:r>
              <a:rPr lang="en-US" dirty="0" smtClean="0"/>
              <a:t>Apply </a:t>
            </a:r>
            <a:r>
              <a:rPr lang="en-US" u="sng" dirty="0" smtClean="0"/>
              <a:t>rules</a:t>
            </a:r>
            <a:r>
              <a:rPr lang="en-US" dirty="0" smtClean="0"/>
              <a:t> of netiquette and other policies</a:t>
            </a:r>
          </a:p>
          <a:p>
            <a:pPr lvl="1" eaLnBrk="1" hangingPunct="1">
              <a:defRPr/>
            </a:pPr>
            <a:r>
              <a:rPr lang="en-US" u="sng" dirty="0" smtClean="0"/>
              <a:t>Encrypt</a:t>
            </a:r>
            <a:r>
              <a:rPr lang="en-US" dirty="0" smtClean="0"/>
              <a:t> e-mail messages</a:t>
            </a:r>
          </a:p>
          <a:p>
            <a:pPr lvl="1" eaLnBrk="1" hangingPunct="1">
              <a:defRPr/>
            </a:pPr>
            <a:r>
              <a:rPr lang="en-US" u="sng" dirty="0" smtClean="0"/>
              <a:t>Back</a:t>
            </a:r>
            <a:r>
              <a:rPr lang="en-US" dirty="0" smtClean="0"/>
              <a:t> up and archive correspondence</a:t>
            </a:r>
          </a:p>
          <a:p>
            <a:pPr lvl="1" eaLnBrk="1" hangingPunct="1">
              <a:defRPr/>
            </a:pPr>
            <a:r>
              <a:rPr lang="en-US" dirty="0" smtClean="0"/>
              <a:t>Understand the sensitive nature of </a:t>
            </a:r>
            <a:r>
              <a:rPr lang="en-US" u="sng" dirty="0" smtClean="0"/>
              <a:t>data</a:t>
            </a:r>
            <a:r>
              <a:rPr lang="en-US" dirty="0" smtClean="0"/>
              <a:t> sent online</a:t>
            </a:r>
          </a:p>
          <a:p>
            <a:pPr lvl="1" eaLnBrk="1" hangingPunct="1">
              <a:defRPr/>
            </a:pPr>
            <a:r>
              <a:rPr lang="en-US" dirty="0" smtClean="0"/>
              <a:t>Be aware communication can leave an “electronic </a:t>
            </a:r>
            <a:r>
              <a:rPr lang="en-US" u="sng" dirty="0" smtClean="0"/>
              <a:t>trail</a:t>
            </a:r>
            <a:r>
              <a:rPr lang="en-US" dirty="0" smtClean="0"/>
              <a:t>”</a:t>
            </a:r>
          </a:p>
          <a:p>
            <a:pPr lvl="1" eaLnBrk="1" hangingPunct="1">
              <a:defRPr/>
            </a:pPr>
            <a:r>
              <a:rPr lang="en-US" dirty="0" smtClean="0"/>
              <a:t>Follow school and organization </a:t>
            </a:r>
            <a:r>
              <a:rPr lang="en-US" u="sng" dirty="0" smtClean="0"/>
              <a:t>guidelines.</a:t>
            </a:r>
            <a:endParaRPr lang="en-US" u="sng" dirty="0"/>
          </a:p>
          <a:p>
            <a:pPr eaLnBrk="1" hangingPunct="1">
              <a:buFont typeface="Wingdings" pitchFamily="2" charset="2"/>
              <a:buChar char="l"/>
              <a:defRPr/>
            </a:pPr>
            <a:endParaRPr lang="en-US" b="1" dirty="0" smtClean="0">
              <a:ea typeface="+mn-ea"/>
              <a:cs typeface="+mn-cs"/>
            </a:endParaRPr>
          </a:p>
          <a:p>
            <a:pPr marL="0" indent="0" eaLnBrk="1" hangingPunct="1">
              <a:buFont typeface="Wingdings" pitchFamily="2" charset="2"/>
              <a:buNone/>
              <a:defRPr/>
            </a:pPr>
            <a:endParaRPr lang="en-US" sz="3600" b="1" dirty="0">
              <a:solidFill>
                <a:schemeClr val="tx2"/>
              </a:solidFill>
              <a:latin typeface="+mj-lt"/>
              <a:ea typeface="+mj-ea"/>
              <a:cs typeface="+mj-cs"/>
            </a:endParaRPr>
          </a:p>
          <a:p>
            <a:pPr eaLnBrk="1" hangingPunct="1">
              <a:buFont typeface="Wingdings" pitchFamily="2" charset="2"/>
              <a:buChar char="l"/>
              <a:defRPr/>
            </a:pPr>
            <a:endParaRPr lang="en-US" dirty="0" smtClean="0">
              <a:ea typeface="+mn-ea"/>
              <a:cs typeface="+mn-cs"/>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3"/>
          <p:cNvSpPr>
            <a:spLocks noGrp="1" noChangeArrowheads="1"/>
          </p:cNvSpPr>
          <p:nvPr>
            <p:ph type="sldNum" sz="quarter" idx="10"/>
          </p:nvPr>
        </p:nvSpPr>
        <p:spPr>
          <a:noFill/>
        </p:spPr>
        <p:txBody>
          <a:bodyPr/>
          <a:lstStyle/>
          <a:p>
            <a:fld id="{59EE7448-1DB8-4DE6-9032-6E28E0A44CF8}" type="slidenum">
              <a:rPr lang="en-US" smtClean="0">
                <a:ea typeface="ＭＳ Ｐゴシック" charset="-128"/>
                <a:cs typeface="ＭＳ Ｐゴシック" charset="-128"/>
              </a:rPr>
              <a:pPr/>
              <a:t>22</a:t>
            </a:fld>
            <a:endParaRPr lang="en-US" smtClean="0">
              <a:ea typeface="ＭＳ Ｐゴシック" charset="-128"/>
              <a:cs typeface="ＭＳ Ｐゴシック" charset="-128"/>
            </a:endParaRPr>
          </a:p>
        </p:txBody>
      </p:sp>
      <p:sp>
        <p:nvSpPr>
          <p:cNvPr id="3993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A032B722-0BD4-4574-BA52-1F6E2F5E4FC4}" type="slidenum">
              <a:rPr lang="en-US" sz="2600" b="1">
                <a:solidFill>
                  <a:schemeClr val="bg1"/>
                </a:solidFill>
              </a:rPr>
              <a:pPr/>
              <a:t>22</a:t>
            </a:fld>
            <a:endParaRPr lang="en-US" sz="2600" b="1">
              <a:solidFill>
                <a:schemeClr val="bg1"/>
              </a:solidFill>
            </a:endParaRPr>
          </a:p>
        </p:txBody>
      </p:sp>
      <p:sp>
        <p:nvSpPr>
          <p:cNvPr id="39939" name="Title 1"/>
          <p:cNvSpPr>
            <a:spLocks noGrp="1"/>
          </p:cNvSpPr>
          <p:nvPr>
            <p:ph type="title"/>
          </p:nvPr>
        </p:nvSpPr>
        <p:spPr/>
        <p:txBody>
          <a:bodyPr/>
          <a:lstStyle/>
          <a:p>
            <a:pPr eaLnBrk="1" hangingPunct="1"/>
            <a:r>
              <a:rPr lang="en-US" smtClean="0"/>
              <a:t>Summary</a:t>
            </a:r>
          </a:p>
        </p:txBody>
      </p:sp>
      <p:sp>
        <p:nvSpPr>
          <p:cNvPr id="39940" name="Content Placeholder 2"/>
          <p:cNvSpPr>
            <a:spLocks noGrp="1"/>
          </p:cNvSpPr>
          <p:nvPr>
            <p:ph idx="1"/>
          </p:nvPr>
        </p:nvSpPr>
        <p:spPr/>
        <p:txBody>
          <a:bodyPr/>
          <a:lstStyle/>
          <a:p>
            <a:pPr eaLnBrk="1" hangingPunct="1">
              <a:buFont typeface="Wingdings" charset="2"/>
              <a:buNone/>
            </a:pPr>
            <a:r>
              <a:rPr lang="en-US" sz="2600" smtClean="0"/>
              <a:t>In this lesson, you learned:</a:t>
            </a:r>
          </a:p>
          <a:p>
            <a:r>
              <a:rPr lang="en-US" sz="2600" smtClean="0"/>
              <a:t>Teleconferencing uses a telecommunications system to serve groups, permitting the live exchange and sharing of information between two or more people.</a:t>
            </a:r>
          </a:p>
          <a:p>
            <a:r>
              <a:rPr lang="en-US" sz="2600" smtClean="0"/>
              <a:t>Syndication (Really Simple Syndication or RSS), also known as Rich Site Summary and RDF Summary, are formats originally developed to facilitate the syndication of news articles.</a:t>
            </a:r>
          </a:p>
        </p:txBody>
      </p:sp>
      <p:sp>
        <p:nvSpPr>
          <p:cNvPr id="3994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D2EB7C4C-37A5-4CBB-92E3-E4EB516C9BA7}" type="slidenum">
              <a:rPr lang="en-US" sz="2600" b="1">
                <a:solidFill>
                  <a:schemeClr val="bg1"/>
                </a:solidFill>
              </a:rPr>
              <a:pPr/>
              <a:t>22</a:t>
            </a:fld>
            <a:endParaRPr lang="en-US" sz="2600" b="1">
              <a:solidFill>
                <a:schemeClr val="bg1"/>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3"/>
          <p:cNvSpPr>
            <a:spLocks noGrp="1" noChangeArrowheads="1"/>
          </p:cNvSpPr>
          <p:nvPr>
            <p:ph type="sldNum" sz="quarter" idx="10"/>
          </p:nvPr>
        </p:nvSpPr>
        <p:spPr>
          <a:noFill/>
        </p:spPr>
        <p:txBody>
          <a:bodyPr/>
          <a:lstStyle/>
          <a:p>
            <a:fld id="{4F5FD472-4264-43BA-A6CE-8EC79F7A852B}" type="slidenum">
              <a:rPr lang="en-US" smtClean="0">
                <a:ea typeface="ＭＳ Ｐゴシック" charset="-128"/>
                <a:cs typeface="ＭＳ Ｐゴシック" charset="-128"/>
              </a:rPr>
              <a:pPr/>
              <a:t>23</a:t>
            </a:fld>
            <a:endParaRPr lang="en-US" smtClean="0">
              <a:ea typeface="ＭＳ Ｐゴシック" charset="-128"/>
              <a:cs typeface="ＭＳ Ｐゴシック" charset="-128"/>
            </a:endParaRPr>
          </a:p>
        </p:txBody>
      </p:sp>
      <p:sp>
        <p:nvSpPr>
          <p:cNvPr id="4096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BDEC53AA-8D8C-4592-AA29-8E1175F8E760}" type="slidenum">
              <a:rPr lang="en-US" sz="2600" b="1">
                <a:solidFill>
                  <a:schemeClr val="bg1"/>
                </a:solidFill>
              </a:rPr>
              <a:pPr/>
              <a:t>23</a:t>
            </a:fld>
            <a:endParaRPr lang="en-US" sz="2600" b="1">
              <a:solidFill>
                <a:schemeClr val="bg1"/>
              </a:solidFill>
            </a:endParaRPr>
          </a:p>
        </p:txBody>
      </p:sp>
      <p:sp>
        <p:nvSpPr>
          <p:cNvPr id="40963" name="Title 1"/>
          <p:cNvSpPr>
            <a:spLocks noGrp="1"/>
          </p:cNvSpPr>
          <p:nvPr>
            <p:ph type="title"/>
          </p:nvPr>
        </p:nvSpPr>
        <p:spPr/>
        <p:txBody>
          <a:bodyPr/>
          <a:lstStyle/>
          <a:p>
            <a:pPr eaLnBrk="1" hangingPunct="1"/>
            <a:r>
              <a:rPr lang="en-US" smtClean="0"/>
              <a:t>Summary (continued)</a:t>
            </a:r>
          </a:p>
        </p:txBody>
      </p:sp>
      <p:sp>
        <p:nvSpPr>
          <p:cNvPr id="40964" name="Content Placeholder 2"/>
          <p:cNvSpPr>
            <a:spLocks noGrp="1"/>
          </p:cNvSpPr>
          <p:nvPr>
            <p:ph idx="1"/>
          </p:nvPr>
        </p:nvSpPr>
        <p:spPr/>
        <p:txBody>
          <a:bodyPr/>
          <a:lstStyle/>
          <a:p>
            <a:r>
              <a:rPr lang="en-US" smtClean="0"/>
              <a:t>Electronic communication offers many advantages over other types of communication. For example, the communication is not restricted to a specific place and time. Secondly, in most instances, it uses text and graphics rather than voice. These tools also provide for different types of correspondence such as one to one, one to many, or many to many.</a:t>
            </a:r>
          </a:p>
        </p:txBody>
      </p:sp>
      <p:sp>
        <p:nvSpPr>
          <p:cNvPr id="4096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078A73C5-CEE1-4BD1-B410-07852634AB4E}" type="slidenum">
              <a:rPr lang="en-US" sz="2600" b="1">
                <a:solidFill>
                  <a:schemeClr val="bg1"/>
                </a:solidFill>
              </a:rPr>
              <a:pPr/>
              <a:t>23</a:t>
            </a:fld>
            <a:endParaRPr lang="en-US" sz="2600" b="1">
              <a:solidFill>
                <a:schemeClr val="bg1"/>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3"/>
          <p:cNvSpPr>
            <a:spLocks noGrp="1" noChangeArrowheads="1"/>
          </p:cNvSpPr>
          <p:nvPr>
            <p:ph type="sldNum" sz="quarter" idx="10"/>
          </p:nvPr>
        </p:nvSpPr>
        <p:spPr>
          <a:noFill/>
        </p:spPr>
        <p:txBody>
          <a:bodyPr/>
          <a:lstStyle/>
          <a:p>
            <a:fld id="{BBBBF224-219C-4EDD-832A-781A83BC5527}" type="slidenum">
              <a:rPr lang="en-US" smtClean="0">
                <a:ea typeface="ＭＳ Ｐゴシック" charset="-128"/>
                <a:cs typeface="ＭＳ Ｐゴシック" charset="-128"/>
              </a:rPr>
              <a:pPr/>
              <a:t>24</a:t>
            </a:fld>
            <a:endParaRPr lang="en-US" smtClean="0">
              <a:ea typeface="ＭＳ Ｐゴシック" charset="-128"/>
              <a:cs typeface="ＭＳ Ｐゴシック" charset="-128"/>
            </a:endParaRPr>
          </a:p>
        </p:txBody>
      </p:sp>
      <p:sp>
        <p:nvSpPr>
          <p:cNvPr id="4198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AF4B76C0-A5C2-4E83-AA08-56748A15DFC9}" type="slidenum">
              <a:rPr lang="en-US" sz="2600" b="1">
                <a:solidFill>
                  <a:schemeClr val="bg1"/>
                </a:solidFill>
              </a:rPr>
              <a:pPr/>
              <a:t>24</a:t>
            </a:fld>
            <a:endParaRPr lang="en-US" sz="2600" b="1">
              <a:solidFill>
                <a:schemeClr val="bg1"/>
              </a:solidFill>
            </a:endParaRPr>
          </a:p>
        </p:txBody>
      </p:sp>
      <p:sp>
        <p:nvSpPr>
          <p:cNvPr id="41987" name="Title 1"/>
          <p:cNvSpPr>
            <a:spLocks noGrp="1"/>
          </p:cNvSpPr>
          <p:nvPr>
            <p:ph type="title"/>
          </p:nvPr>
        </p:nvSpPr>
        <p:spPr/>
        <p:txBody>
          <a:bodyPr/>
          <a:lstStyle/>
          <a:p>
            <a:pPr eaLnBrk="1" hangingPunct="1"/>
            <a:r>
              <a:rPr lang="en-US" smtClean="0"/>
              <a:t>Summary (continued)</a:t>
            </a:r>
          </a:p>
        </p:txBody>
      </p:sp>
      <p:sp>
        <p:nvSpPr>
          <p:cNvPr id="41988" name="Content Placeholder 2"/>
          <p:cNvSpPr>
            <a:spLocks noGrp="1"/>
          </p:cNvSpPr>
          <p:nvPr>
            <p:ph idx="1"/>
          </p:nvPr>
        </p:nvSpPr>
        <p:spPr/>
        <p:txBody>
          <a:bodyPr/>
          <a:lstStyle/>
          <a:p>
            <a:r>
              <a:rPr lang="en-US" sz="2500"/>
              <a:t>Typical communication problems include failing to connect to the Internet or to your e-mail server. Being unable to download or view an e-mail attachment could be due to the size of the attachment, a virus in the message, the sender, or the type of e-mail.</a:t>
            </a:r>
          </a:p>
          <a:p>
            <a:r>
              <a:rPr lang="en-US" sz="2500"/>
              <a:t>Communications netiquette, a combination of the words net and etiquette, refers to good manners and proper behaviors when communicating through electronic media.</a:t>
            </a:r>
          </a:p>
        </p:txBody>
      </p:sp>
      <p:sp>
        <p:nvSpPr>
          <p:cNvPr id="41989"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ECE84D2C-399D-4AF5-B8C7-56505EB28BAA}" type="slidenum">
              <a:rPr lang="en-US" sz="2600" b="1">
                <a:solidFill>
                  <a:schemeClr val="bg1"/>
                </a:solidFill>
              </a:rPr>
              <a:pPr/>
              <a:t>24</a:t>
            </a:fld>
            <a:endParaRPr lang="en-US" sz="2600" b="1">
              <a:solidFill>
                <a:schemeClr val="bg1"/>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3"/>
          <p:cNvSpPr>
            <a:spLocks noGrp="1" noChangeArrowheads="1"/>
          </p:cNvSpPr>
          <p:nvPr>
            <p:ph type="sldNum" sz="quarter" idx="10"/>
          </p:nvPr>
        </p:nvSpPr>
        <p:spPr>
          <a:noFill/>
        </p:spPr>
        <p:txBody>
          <a:bodyPr/>
          <a:lstStyle/>
          <a:p>
            <a:fld id="{673D33E8-4404-4D6D-8575-2250826FD01E}" type="slidenum">
              <a:rPr lang="en-US" smtClean="0">
                <a:ea typeface="ＭＳ Ｐゴシック" charset="-128"/>
                <a:cs typeface="ＭＳ Ｐゴシック" charset="-128"/>
              </a:rPr>
              <a:pPr/>
              <a:t>25</a:t>
            </a:fld>
            <a:endParaRPr lang="en-US" smtClean="0">
              <a:ea typeface="ＭＳ Ｐゴシック" charset="-128"/>
              <a:cs typeface="ＭＳ Ｐゴシック" charset="-128"/>
            </a:endParaRPr>
          </a:p>
        </p:txBody>
      </p:sp>
      <p:sp>
        <p:nvSpPr>
          <p:cNvPr id="440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0B8BD96B-3784-4599-84F0-C6A9A2246568}" type="slidenum">
              <a:rPr lang="en-US" sz="2600" b="1">
                <a:solidFill>
                  <a:schemeClr val="bg1"/>
                </a:solidFill>
              </a:rPr>
              <a:pPr/>
              <a:t>25</a:t>
            </a:fld>
            <a:endParaRPr lang="en-US" sz="2600" b="1">
              <a:solidFill>
                <a:schemeClr val="bg1"/>
              </a:solidFill>
            </a:endParaRPr>
          </a:p>
        </p:txBody>
      </p:sp>
      <p:sp>
        <p:nvSpPr>
          <p:cNvPr id="44035" name="Title 1"/>
          <p:cNvSpPr>
            <a:spLocks noGrp="1"/>
          </p:cNvSpPr>
          <p:nvPr>
            <p:ph type="title"/>
          </p:nvPr>
        </p:nvSpPr>
        <p:spPr/>
        <p:txBody>
          <a:bodyPr/>
          <a:lstStyle/>
          <a:p>
            <a:pPr eaLnBrk="1" hangingPunct="1"/>
            <a:r>
              <a:rPr lang="en-US" smtClean="0"/>
              <a:t>Summary (continued)</a:t>
            </a:r>
          </a:p>
        </p:txBody>
      </p:sp>
      <p:sp>
        <p:nvSpPr>
          <p:cNvPr id="44036" name="Content Placeholder 2"/>
          <p:cNvSpPr>
            <a:spLocks noGrp="1"/>
          </p:cNvSpPr>
          <p:nvPr>
            <p:ph idx="1"/>
          </p:nvPr>
        </p:nvSpPr>
        <p:spPr/>
        <p:txBody>
          <a:bodyPr/>
          <a:lstStyle/>
          <a:p>
            <a:r>
              <a:rPr lang="en-US" sz="2200"/>
              <a:t>Fraud is a computer crime that involves manipulating a computer or computer data to dishonestly obtain money, property, or other things of value or to cause loss.</a:t>
            </a:r>
          </a:p>
          <a:p>
            <a:r>
              <a:rPr lang="en-US" sz="2200"/>
              <a:t>A virus is a program that has been written, usually by a hacker, to corrupt data on a computer. The virus is attached to a file and then spreads from one file to another once the program is started.</a:t>
            </a:r>
          </a:p>
          <a:p>
            <a:r>
              <a:rPr lang="en-US" sz="2200"/>
              <a:t>Computer security can keep hardware, software, and data safe from harm or destruction. The best way to protect data is to effectively control access to it.</a:t>
            </a:r>
          </a:p>
        </p:txBody>
      </p:sp>
      <p:sp>
        <p:nvSpPr>
          <p:cNvPr id="4403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4B524A64-7D60-468C-AE6E-3D9EDB95E867}" type="slidenum">
              <a:rPr lang="en-US" sz="2600" b="1">
                <a:solidFill>
                  <a:schemeClr val="bg1"/>
                </a:solidFill>
              </a:rPr>
              <a:pPr/>
              <a:t>25</a:t>
            </a:fld>
            <a:endParaRPr lang="en-US" sz="2600" b="1">
              <a:solidFill>
                <a:schemeClr val="bg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3"/>
          <p:cNvSpPr>
            <a:spLocks noGrp="1" noChangeArrowheads="1"/>
          </p:cNvSpPr>
          <p:nvPr>
            <p:ph type="sldNum" sz="quarter" idx="10"/>
          </p:nvPr>
        </p:nvSpPr>
        <p:spPr>
          <a:noFill/>
        </p:spPr>
        <p:txBody>
          <a:bodyPr/>
          <a:lstStyle/>
          <a:p>
            <a:fld id="{7A236018-43AB-4B29-B6EB-EB6FDCAFB477}" type="slidenum">
              <a:rPr lang="en-US" smtClean="0">
                <a:ea typeface="ＭＳ Ｐゴシック" charset="-128"/>
                <a:cs typeface="ＭＳ Ｐゴシック" charset="-128"/>
              </a:rPr>
              <a:pPr/>
              <a:t>3</a:t>
            </a:fld>
            <a:endParaRPr lang="en-US" smtClean="0">
              <a:ea typeface="ＭＳ Ｐゴシック" charset="-128"/>
              <a:cs typeface="ＭＳ Ｐゴシック" charset="-128"/>
            </a:endParaRPr>
          </a:p>
        </p:txBody>
      </p:sp>
      <p:sp>
        <p:nvSpPr>
          <p:cNvPr id="204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37235E5D-95B1-411B-B8CD-A1C1C5E82288}" type="slidenum">
              <a:rPr lang="en-US" sz="2600" b="1">
                <a:solidFill>
                  <a:schemeClr val="bg1"/>
                </a:solidFill>
              </a:rPr>
              <a:pPr/>
              <a:t>3</a:t>
            </a:fld>
            <a:endParaRPr lang="en-US" sz="2600" b="1">
              <a:solidFill>
                <a:schemeClr val="bg1"/>
              </a:solidFill>
            </a:endParaRPr>
          </a:p>
        </p:txBody>
      </p:sp>
      <p:sp>
        <p:nvSpPr>
          <p:cNvPr id="20483" name="Slide Number Placeholder 6"/>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CAD2BF0D-B7D4-472F-BD6E-F52DB026063F}" type="slidenum">
              <a:rPr lang="en-US" sz="2600" b="1">
                <a:solidFill>
                  <a:schemeClr val="bg1"/>
                </a:solidFill>
              </a:rPr>
              <a:pPr/>
              <a:t>3</a:t>
            </a:fld>
            <a:endParaRPr lang="en-US" sz="2600" b="1">
              <a:solidFill>
                <a:schemeClr val="bg1"/>
              </a:solidFill>
            </a:endParaRPr>
          </a:p>
        </p:txBody>
      </p:sp>
      <p:sp>
        <p:nvSpPr>
          <p:cNvPr id="20484" name="AutoShape 2"/>
          <p:cNvSpPr>
            <a:spLocks noGrp="1" noChangeArrowheads="1"/>
          </p:cNvSpPr>
          <p:nvPr>
            <p:ph type="title"/>
          </p:nvPr>
        </p:nvSpPr>
        <p:spPr/>
        <p:txBody>
          <a:bodyPr/>
          <a:lstStyle/>
          <a:p>
            <a:pPr eaLnBrk="1" hangingPunct="1"/>
            <a:r>
              <a:rPr lang="en-US" smtClean="0"/>
              <a:t>Vocabulary</a:t>
            </a:r>
          </a:p>
        </p:txBody>
      </p:sp>
      <p:sp>
        <p:nvSpPr>
          <p:cNvPr id="20485" name="Rectangle 3"/>
          <p:cNvSpPr>
            <a:spLocks noGrp="1" noChangeArrowheads="1"/>
          </p:cNvSpPr>
          <p:nvPr>
            <p:ph type="body" sz="half" idx="1"/>
          </p:nvPr>
        </p:nvSpPr>
        <p:spPr/>
        <p:txBody>
          <a:bodyPr/>
          <a:lstStyle/>
          <a:p>
            <a:r>
              <a:rPr lang="en-US" sz="2200"/>
              <a:t>filtering</a:t>
            </a:r>
          </a:p>
          <a:p>
            <a:r>
              <a:rPr lang="en-US" sz="2200"/>
              <a:t>fraud</a:t>
            </a:r>
          </a:p>
          <a:p>
            <a:r>
              <a:rPr lang="en-US" sz="2200"/>
              <a:t>hoax</a:t>
            </a:r>
          </a:p>
          <a:p>
            <a:r>
              <a:rPr lang="en-US" sz="2200"/>
              <a:t>logic bomb</a:t>
            </a:r>
          </a:p>
          <a:p>
            <a:r>
              <a:rPr lang="en-US" sz="2200"/>
              <a:t>netiquette</a:t>
            </a:r>
          </a:p>
          <a:p>
            <a:r>
              <a:rPr lang="en-US" sz="2200"/>
              <a:t>phishing</a:t>
            </a:r>
          </a:p>
          <a:p>
            <a:r>
              <a:rPr lang="en-US" sz="2200"/>
              <a:t>pyramid scheme</a:t>
            </a:r>
          </a:p>
          <a:p>
            <a:r>
              <a:rPr lang="en-US" sz="2200"/>
              <a:t>RDF Summary</a:t>
            </a:r>
          </a:p>
          <a:p>
            <a:endParaRPr lang="en-US" sz="2400"/>
          </a:p>
        </p:txBody>
      </p:sp>
      <p:sp>
        <p:nvSpPr>
          <p:cNvPr id="20486" name="Rectangle 4"/>
          <p:cNvSpPr>
            <a:spLocks noGrp="1" noChangeArrowheads="1"/>
          </p:cNvSpPr>
          <p:nvPr>
            <p:ph type="body" sz="half" idx="2"/>
          </p:nvPr>
        </p:nvSpPr>
        <p:spPr/>
        <p:txBody>
          <a:bodyPr/>
          <a:lstStyle/>
          <a:p>
            <a:r>
              <a:rPr lang="en-US" sz="2600" smtClean="0"/>
              <a:t>spam</a:t>
            </a:r>
          </a:p>
          <a:p>
            <a:r>
              <a:rPr lang="en-US" sz="2600" smtClean="0"/>
              <a:t>tagging</a:t>
            </a:r>
          </a:p>
          <a:p>
            <a:r>
              <a:rPr lang="en-US" sz="2600" smtClean="0"/>
              <a:t>teleconferencing</a:t>
            </a:r>
          </a:p>
          <a:p>
            <a:r>
              <a:rPr lang="en-US" sz="2600" smtClean="0"/>
              <a:t>time bomb</a:t>
            </a:r>
          </a:p>
          <a:p>
            <a:r>
              <a:rPr lang="en-US" sz="2600" smtClean="0"/>
              <a:t>Trojan horse</a:t>
            </a:r>
          </a:p>
          <a:p>
            <a:r>
              <a:rPr lang="en-US" sz="2600" smtClean="0"/>
              <a:t>urban legend</a:t>
            </a:r>
          </a:p>
          <a:p>
            <a:r>
              <a:rPr lang="en-US" sz="2600" smtClean="0"/>
              <a:t>virus</a:t>
            </a:r>
          </a:p>
          <a:p>
            <a:r>
              <a:rPr lang="en-US" sz="2600" smtClean="0"/>
              <a:t>worm</a:t>
            </a:r>
          </a:p>
          <a:p>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p:cNvSpPr>
            <a:spLocks noGrp="1" noChangeArrowheads="1"/>
          </p:cNvSpPr>
          <p:nvPr>
            <p:ph type="title"/>
          </p:nvPr>
        </p:nvSpPr>
        <p:spPr/>
        <p:txBody>
          <a:bodyPr/>
          <a:lstStyle/>
          <a:p>
            <a:pPr eaLnBrk="1" hangingPunct="1"/>
            <a:r>
              <a:rPr lang="en-US" smtClean="0"/>
              <a:t>Exploring Communication Methods</a:t>
            </a:r>
          </a:p>
        </p:txBody>
      </p:sp>
      <p:sp>
        <p:nvSpPr>
          <p:cNvPr id="21506" name="Rectangle 3"/>
          <p:cNvSpPr>
            <a:spLocks noGrp="1" noChangeArrowheads="1"/>
          </p:cNvSpPr>
          <p:nvPr>
            <p:ph sz="half" idx="1"/>
          </p:nvPr>
        </p:nvSpPr>
        <p:spPr/>
        <p:txBody>
          <a:bodyPr/>
          <a:lstStyle/>
          <a:p>
            <a:r>
              <a:rPr lang="en-US" dirty="0"/>
              <a:t>When you work with computers to communicate, you can use a </a:t>
            </a:r>
            <a:r>
              <a:rPr lang="en-US" u="sng" dirty="0"/>
              <a:t>variety</a:t>
            </a:r>
            <a:r>
              <a:rPr lang="en-US" dirty="0"/>
              <a:t> of electronic communication methods, including e-mail and texting.</a:t>
            </a:r>
          </a:p>
          <a:p>
            <a:pPr eaLnBrk="1" hangingPunct="1"/>
            <a:endParaRPr lang="en-US" dirty="0"/>
          </a:p>
          <a:p>
            <a:pPr eaLnBrk="1" hangingPunct="1"/>
            <a:endParaRPr lang="en-US" dirty="0"/>
          </a:p>
        </p:txBody>
      </p:sp>
      <p:pic>
        <p:nvPicPr>
          <p:cNvPr id="21507" name="Content Placeholder 2"/>
          <p:cNvPicPr>
            <a:picLocks noGrp="1" noChangeAspect="1"/>
          </p:cNvPicPr>
          <p:nvPr>
            <p:ph sz="half" idx="2"/>
          </p:nvPr>
        </p:nvPicPr>
        <p:blipFill>
          <a:blip r:embed="rId2" cstate="print"/>
          <a:srcRect/>
          <a:stretch>
            <a:fillRect/>
          </a:stretch>
        </p:blipFill>
        <p:spPr>
          <a:xfrm>
            <a:off x="5443538" y="2362200"/>
            <a:ext cx="2405062" cy="3724275"/>
          </a:xfrm>
        </p:spPr>
      </p:pic>
      <p:sp>
        <p:nvSpPr>
          <p:cNvPr id="21508" name="Rectangle 13"/>
          <p:cNvSpPr>
            <a:spLocks noGrp="1" noChangeArrowheads="1"/>
          </p:cNvSpPr>
          <p:nvPr>
            <p:ph type="sldNum" sz="quarter" idx="10"/>
          </p:nvPr>
        </p:nvSpPr>
        <p:spPr>
          <a:noFill/>
        </p:spPr>
        <p:txBody>
          <a:bodyPr/>
          <a:lstStyle/>
          <a:p>
            <a:fld id="{923206C4-7FC5-4BB6-9623-B73692DAF659}" type="slidenum">
              <a:rPr lang="en-US" smtClean="0">
                <a:ea typeface="ＭＳ Ｐゴシック" charset="-128"/>
                <a:cs typeface="ＭＳ Ｐゴシック" charset="-128"/>
              </a:rPr>
              <a:pPr/>
              <a:t>4</a:t>
            </a:fld>
            <a:endParaRPr lang="en-US" smtClean="0">
              <a:ea typeface="ＭＳ Ｐゴシック" charset="-128"/>
              <a:cs typeface="ＭＳ Ｐゴシック" charset="-128"/>
            </a:endParaRPr>
          </a:p>
        </p:txBody>
      </p:sp>
      <p:sp>
        <p:nvSpPr>
          <p:cNvPr id="21509"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C8A8908B-8C0D-45B6-8653-DA46179F1D3C}" type="slidenum">
              <a:rPr lang="en-US" sz="2600" b="1">
                <a:solidFill>
                  <a:schemeClr val="bg1"/>
                </a:solidFill>
              </a:rPr>
              <a:pPr/>
              <a:t>4</a:t>
            </a:fld>
            <a:endParaRPr lang="en-US" sz="2600" b="1">
              <a:solidFill>
                <a:schemeClr val="bg1"/>
              </a:solidFill>
            </a:endParaRPr>
          </a:p>
        </p:txBody>
      </p:sp>
      <p:sp>
        <p:nvSpPr>
          <p:cNvPr id="21510"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BEFA8283-5C88-4A16-A9EA-767802139ECC}" type="slidenum">
              <a:rPr lang="en-US" sz="2600" b="1">
                <a:solidFill>
                  <a:schemeClr val="bg1"/>
                </a:solidFill>
              </a:rPr>
              <a:pPr/>
              <a:t>4</a:t>
            </a:fld>
            <a:endParaRPr lang="en-US" sz="2600" b="1">
              <a:solidFill>
                <a:schemeClr val="bg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AutoShape 2"/>
          <p:cNvSpPr>
            <a:spLocks noGrp="1" noChangeArrowheads="1"/>
          </p:cNvSpPr>
          <p:nvPr>
            <p:ph type="title"/>
          </p:nvPr>
        </p:nvSpPr>
        <p:spPr/>
        <p:txBody>
          <a:bodyPr/>
          <a:lstStyle/>
          <a:p>
            <a:pPr eaLnBrk="1" hangingPunct="1"/>
            <a:r>
              <a:rPr lang="en-US"/>
              <a:t>Exploring Communication Methods (continued)</a:t>
            </a:r>
          </a:p>
        </p:txBody>
      </p:sp>
      <p:sp>
        <p:nvSpPr>
          <p:cNvPr id="22530" name="Rectangle 3"/>
          <p:cNvSpPr>
            <a:spLocks noGrp="1" noChangeArrowheads="1"/>
          </p:cNvSpPr>
          <p:nvPr>
            <p:ph idx="1"/>
          </p:nvPr>
        </p:nvSpPr>
        <p:spPr/>
        <p:txBody>
          <a:bodyPr/>
          <a:lstStyle/>
          <a:p>
            <a:r>
              <a:rPr lang="en-US" dirty="0"/>
              <a:t>Teleconferencing uses a telecommunications system to serve </a:t>
            </a:r>
            <a:r>
              <a:rPr lang="en-US" u="sng" dirty="0"/>
              <a:t>groups</a:t>
            </a:r>
            <a:r>
              <a:rPr lang="en-US" dirty="0"/>
              <a:t>, permitting the live exchange and sharing of information between </a:t>
            </a:r>
            <a:r>
              <a:rPr lang="en-US" u="sng" dirty="0"/>
              <a:t>two</a:t>
            </a:r>
            <a:r>
              <a:rPr lang="en-US" dirty="0"/>
              <a:t> or more people.</a:t>
            </a:r>
          </a:p>
          <a:p>
            <a:r>
              <a:rPr lang="en-US" dirty="0"/>
              <a:t>Syndication (Really Simple Syndication, or RSS), also known as </a:t>
            </a:r>
            <a:r>
              <a:rPr lang="en-US" u="sng" dirty="0"/>
              <a:t>Rich</a:t>
            </a:r>
            <a:r>
              <a:rPr lang="en-US" dirty="0"/>
              <a:t> Site Summary and </a:t>
            </a:r>
            <a:r>
              <a:rPr lang="en-US" u="sng" dirty="0"/>
              <a:t>RDF</a:t>
            </a:r>
            <a:r>
              <a:rPr lang="en-US" dirty="0"/>
              <a:t> Summary, are formats widely used to share the contents of blogs.</a:t>
            </a:r>
          </a:p>
          <a:p>
            <a:pPr eaLnBrk="1" hangingPunct="1"/>
            <a:endParaRPr lang="en-US" dirty="0"/>
          </a:p>
          <a:p>
            <a:pPr eaLnBrk="1" hangingPunct="1"/>
            <a:endParaRPr lang="en-US" dirty="0"/>
          </a:p>
        </p:txBody>
      </p:sp>
      <p:sp>
        <p:nvSpPr>
          <p:cNvPr id="22531" name="Rectangle 13"/>
          <p:cNvSpPr>
            <a:spLocks noGrp="1" noChangeArrowheads="1"/>
          </p:cNvSpPr>
          <p:nvPr>
            <p:ph type="sldNum" sz="quarter" idx="10"/>
          </p:nvPr>
        </p:nvSpPr>
        <p:spPr>
          <a:noFill/>
        </p:spPr>
        <p:txBody>
          <a:bodyPr/>
          <a:lstStyle/>
          <a:p>
            <a:fld id="{2C6587B1-0274-47AE-B2C9-07D9C3B82E51}" type="slidenum">
              <a:rPr lang="en-US" smtClean="0">
                <a:ea typeface="ＭＳ Ｐゴシック" charset="-128"/>
                <a:cs typeface="ＭＳ Ｐゴシック" charset="-128"/>
              </a:rPr>
              <a:pPr/>
              <a:t>5</a:t>
            </a:fld>
            <a:endParaRPr lang="en-US" smtClean="0">
              <a:ea typeface="ＭＳ Ｐゴシック" charset="-128"/>
              <a:cs typeface="ＭＳ Ｐゴシック" charset="-128"/>
            </a:endParaRPr>
          </a:p>
        </p:txBody>
      </p:sp>
      <p:sp>
        <p:nvSpPr>
          <p:cNvPr id="2253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158ADC5C-069B-4D05-BA3F-572B9A8FBCB1}" type="slidenum">
              <a:rPr lang="en-US" sz="2600" b="1">
                <a:solidFill>
                  <a:schemeClr val="bg1"/>
                </a:solidFill>
              </a:rPr>
              <a:pPr/>
              <a:t>5</a:t>
            </a:fld>
            <a:endParaRPr lang="en-US" sz="2600" b="1">
              <a:solidFill>
                <a:schemeClr val="bg1"/>
              </a:solidFill>
            </a:endParaRPr>
          </a:p>
        </p:txBody>
      </p:sp>
      <p:sp>
        <p:nvSpPr>
          <p:cNvPr id="22533"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59544A0A-A1FF-461F-95FA-B633E48C4B0E}" type="slidenum">
              <a:rPr lang="en-US" sz="2600" b="1">
                <a:solidFill>
                  <a:schemeClr val="bg1"/>
                </a:solidFill>
              </a:rPr>
              <a:pPr/>
              <a:t>5</a:t>
            </a:fld>
            <a:endParaRPr lang="en-US" sz="2600" b="1">
              <a:solidFill>
                <a:schemeClr val="bg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026658AB-547E-484E-ADB8-4E152D8A9E3A}" type="slidenum">
              <a:rPr lang="en-US" smtClean="0">
                <a:ea typeface="ＭＳ Ｐゴシック" charset="-128"/>
                <a:cs typeface="ＭＳ Ｐゴシック" charset="-128"/>
              </a:rPr>
              <a:pPr/>
              <a:t>6</a:t>
            </a:fld>
            <a:endParaRPr lang="en-US" smtClean="0">
              <a:ea typeface="ＭＳ Ｐゴシック" charset="-128"/>
              <a:cs typeface="ＭＳ Ｐゴシック" charset="-128"/>
            </a:endParaRPr>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8C579D01-7C44-4052-8D1A-D73148036212}" type="slidenum">
              <a:rPr lang="en-US" sz="2600" b="1">
                <a:solidFill>
                  <a:schemeClr val="bg1"/>
                </a:solidFill>
              </a:rPr>
              <a:pPr/>
              <a:t>6</a:t>
            </a:fld>
            <a:endParaRPr lang="en-US" sz="2600" b="1">
              <a:solidFill>
                <a:schemeClr val="bg1"/>
              </a:solidFill>
            </a:endParaRPr>
          </a:p>
        </p:txBody>
      </p:sp>
      <p:sp>
        <p:nvSpPr>
          <p:cNvPr id="2355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D79537B2-4B98-4DB0-A255-3D3B918C1BBD}" type="slidenum">
              <a:rPr lang="en-US" sz="2600" b="1">
                <a:solidFill>
                  <a:schemeClr val="bg1"/>
                </a:solidFill>
              </a:rPr>
              <a:pPr/>
              <a:t>6</a:t>
            </a:fld>
            <a:endParaRPr lang="en-US" sz="2600" b="1">
              <a:solidFill>
                <a:schemeClr val="bg1"/>
              </a:solidFill>
            </a:endParaRPr>
          </a:p>
        </p:txBody>
      </p:sp>
      <p:sp>
        <p:nvSpPr>
          <p:cNvPr id="23556" name="AutoShape 2"/>
          <p:cNvSpPr>
            <a:spLocks noGrp="1" noChangeArrowheads="1"/>
          </p:cNvSpPr>
          <p:nvPr>
            <p:ph type="title"/>
          </p:nvPr>
        </p:nvSpPr>
        <p:spPr>
          <a:xfrm>
            <a:off x="762000" y="762000"/>
            <a:ext cx="8153400" cy="1143000"/>
          </a:xfrm>
        </p:spPr>
        <p:txBody>
          <a:bodyPr/>
          <a:lstStyle/>
          <a:p>
            <a:pPr eaLnBrk="1" hangingPunct="1"/>
            <a:r>
              <a:rPr lang="en-US"/>
              <a:t>Identifying the Advantages of Electronic Communication</a:t>
            </a:r>
          </a:p>
        </p:txBody>
      </p:sp>
      <p:sp>
        <p:nvSpPr>
          <p:cNvPr id="23557" name="Rectangle 3"/>
          <p:cNvSpPr>
            <a:spLocks noGrp="1" noChangeArrowheads="1"/>
          </p:cNvSpPr>
          <p:nvPr>
            <p:ph type="body" idx="1"/>
          </p:nvPr>
        </p:nvSpPr>
        <p:spPr>
          <a:xfrm>
            <a:off x="838200" y="2362200"/>
            <a:ext cx="7693025" cy="3962400"/>
          </a:xfrm>
        </p:spPr>
        <p:txBody>
          <a:bodyPr/>
          <a:lstStyle/>
          <a:p>
            <a:r>
              <a:rPr lang="en-US" sz="2600" dirty="0" smtClean="0"/>
              <a:t>Electronic communication offers many advantages over other </a:t>
            </a:r>
            <a:r>
              <a:rPr lang="en-US" sz="2600" u="sng" dirty="0" smtClean="0"/>
              <a:t>types</a:t>
            </a:r>
            <a:r>
              <a:rPr lang="en-US" sz="2600" dirty="0" smtClean="0"/>
              <a:t> of communication:</a:t>
            </a:r>
            <a:endParaRPr lang="en-US" dirty="0" smtClean="0"/>
          </a:p>
          <a:p>
            <a:pPr lvl="1"/>
            <a:r>
              <a:rPr lang="en-US" u="sng" dirty="0" smtClean="0"/>
              <a:t>Not</a:t>
            </a:r>
            <a:r>
              <a:rPr lang="en-US" dirty="0" smtClean="0"/>
              <a:t> restricted to a specific place and time</a:t>
            </a:r>
          </a:p>
          <a:p>
            <a:pPr lvl="1"/>
            <a:r>
              <a:rPr lang="en-US" dirty="0" smtClean="0"/>
              <a:t>You can use </a:t>
            </a:r>
            <a:r>
              <a:rPr lang="en-US" u="sng" dirty="0" smtClean="0"/>
              <a:t>text</a:t>
            </a:r>
            <a:r>
              <a:rPr lang="en-US" dirty="0" smtClean="0"/>
              <a:t> and graphics</a:t>
            </a:r>
          </a:p>
          <a:p>
            <a:pPr lvl="1"/>
            <a:r>
              <a:rPr lang="en-US" dirty="0" smtClean="0"/>
              <a:t>You can use more than </a:t>
            </a:r>
            <a:r>
              <a:rPr lang="en-US" u="sng" dirty="0" smtClean="0"/>
              <a:t>one</a:t>
            </a:r>
            <a:r>
              <a:rPr lang="en-US" dirty="0" smtClean="0"/>
              <a:t> type of correspondence</a:t>
            </a:r>
          </a:p>
          <a:p>
            <a:pPr lvl="1"/>
            <a:r>
              <a:rPr lang="en-US" u="sng" dirty="0" smtClean="0"/>
              <a:t>Fosters</a:t>
            </a:r>
            <a:r>
              <a:rPr lang="en-US" dirty="0" smtClean="0"/>
              <a:t> community building</a:t>
            </a:r>
          </a:p>
          <a:p>
            <a:pPr lvl="1"/>
            <a:r>
              <a:rPr lang="en-US" u="sng" dirty="0" smtClean="0"/>
              <a:t>Online</a:t>
            </a:r>
            <a:r>
              <a:rPr lang="en-US" dirty="0" smtClean="0"/>
              <a:t> document sharing</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3"/>
          <p:cNvSpPr>
            <a:spLocks noGrp="1" noChangeArrowheads="1"/>
          </p:cNvSpPr>
          <p:nvPr>
            <p:ph type="sldNum" sz="quarter" idx="10"/>
          </p:nvPr>
        </p:nvSpPr>
        <p:spPr>
          <a:noFill/>
        </p:spPr>
        <p:txBody>
          <a:bodyPr/>
          <a:lstStyle/>
          <a:p>
            <a:fld id="{D32531A4-DFE6-4B2A-A712-689C871414C7}" type="slidenum">
              <a:rPr lang="en-US" smtClean="0">
                <a:ea typeface="ＭＳ Ｐゴシック" charset="-128"/>
                <a:cs typeface="ＭＳ Ｐゴシック" charset="-128"/>
              </a:rPr>
              <a:pPr/>
              <a:t>7</a:t>
            </a:fld>
            <a:endParaRPr lang="en-US" smtClean="0">
              <a:ea typeface="ＭＳ Ｐゴシック" charset="-128"/>
              <a:cs typeface="ＭＳ Ｐゴシック" charset="-128"/>
            </a:endParaRPr>
          </a:p>
        </p:txBody>
      </p:sp>
      <p:sp>
        <p:nvSpPr>
          <p:cNvPr id="2457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771A1B06-E5D2-49E8-B047-EDA6B6E7C51E}" type="slidenum">
              <a:rPr lang="en-US" sz="2600" b="1">
                <a:solidFill>
                  <a:schemeClr val="bg1"/>
                </a:solidFill>
              </a:rPr>
              <a:pPr/>
              <a:t>7</a:t>
            </a:fld>
            <a:endParaRPr lang="en-US" sz="2600" b="1">
              <a:solidFill>
                <a:schemeClr val="bg1"/>
              </a:solidFill>
            </a:endParaRPr>
          </a:p>
        </p:txBody>
      </p:sp>
      <p:sp>
        <p:nvSpPr>
          <p:cNvPr id="24579"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3563F18E-5AE1-4EEA-899F-0C1C060F8B6A}" type="slidenum">
              <a:rPr lang="en-US" sz="2600" b="1">
                <a:solidFill>
                  <a:schemeClr val="bg1"/>
                </a:solidFill>
              </a:rPr>
              <a:pPr/>
              <a:t>7</a:t>
            </a:fld>
            <a:endParaRPr lang="en-US" sz="2600" b="1">
              <a:solidFill>
                <a:schemeClr val="bg1"/>
              </a:solidFill>
            </a:endParaRPr>
          </a:p>
        </p:txBody>
      </p:sp>
      <p:sp>
        <p:nvSpPr>
          <p:cNvPr id="24580" name="AutoShape 2"/>
          <p:cNvSpPr>
            <a:spLocks noGrp="1" noChangeArrowheads="1"/>
          </p:cNvSpPr>
          <p:nvPr>
            <p:ph type="title"/>
          </p:nvPr>
        </p:nvSpPr>
        <p:spPr>
          <a:xfrm>
            <a:off x="762000" y="762000"/>
            <a:ext cx="8153400" cy="1143000"/>
          </a:xfrm>
        </p:spPr>
        <p:txBody>
          <a:bodyPr/>
          <a:lstStyle/>
          <a:p>
            <a:pPr eaLnBrk="1" hangingPunct="1"/>
            <a:r>
              <a:rPr lang="en-US" sz="3200"/>
              <a:t>Identifying the Advantages of Electronic</a:t>
            </a:r>
            <a:br>
              <a:rPr lang="en-US" sz="3200"/>
            </a:br>
            <a:r>
              <a:rPr lang="en-US" sz="3200"/>
              <a:t>Communication (continued)</a:t>
            </a:r>
          </a:p>
        </p:txBody>
      </p:sp>
      <p:sp>
        <p:nvSpPr>
          <p:cNvPr id="24581" name="Rectangle 3"/>
          <p:cNvSpPr>
            <a:spLocks noGrp="1" noChangeArrowheads="1"/>
          </p:cNvSpPr>
          <p:nvPr>
            <p:ph type="body" idx="1"/>
          </p:nvPr>
        </p:nvSpPr>
        <p:spPr>
          <a:xfrm>
            <a:off x="838200" y="2362200"/>
            <a:ext cx="7693025" cy="3962400"/>
          </a:xfrm>
        </p:spPr>
        <p:txBody>
          <a:bodyPr/>
          <a:lstStyle/>
          <a:p>
            <a:r>
              <a:rPr lang="en-US" dirty="0" smtClean="0"/>
              <a:t>Other advantages include:</a:t>
            </a:r>
          </a:p>
          <a:p>
            <a:pPr lvl="1"/>
            <a:r>
              <a:rPr lang="en-US" u="sng" dirty="0" smtClean="0"/>
              <a:t>Speed</a:t>
            </a:r>
            <a:r>
              <a:rPr lang="en-US" dirty="0" smtClean="0"/>
              <a:t> is almost instantaneous</a:t>
            </a:r>
          </a:p>
          <a:p>
            <a:pPr lvl="1"/>
            <a:r>
              <a:rPr lang="en-US" u="sng" dirty="0" smtClean="0"/>
              <a:t>Cost</a:t>
            </a:r>
            <a:r>
              <a:rPr lang="en-US" dirty="0" smtClean="0"/>
              <a:t> is minimal or even free</a:t>
            </a:r>
          </a:p>
          <a:p>
            <a:pPr lvl="1"/>
            <a:r>
              <a:rPr lang="en-US" u="sng" dirty="0" smtClean="0"/>
              <a:t>Access</a:t>
            </a:r>
            <a:r>
              <a:rPr lang="en-US" dirty="0" smtClean="0"/>
              <a:t> is available from various devices</a:t>
            </a:r>
          </a:p>
          <a:p>
            <a:pPr lvl="1"/>
            <a:r>
              <a:rPr lang="en-US" dirty="0" smtClean="0"/>
              <a:t>Forwarding and routing of messages can be accomplished in an </a:t>
            </a:r>
            <a:r>
              <a:rPr lang="en-US" u="sng" dirty="0" smtClean="0"/>
              <a:t>instant.</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65F6117E-B43E-4AFE-9AF2-0591929360CA}" type="slidenum">
              <a:rPr lang="en-US" smtClean="0">
                <a:ea typeface="ＭＳ Ｐゴシック" charset="-128"/>
                <a:cs typeface="ＭＳ Ｐゴシック" charset="-128"/>
              </a:rPr>
              <a:pPr/>
              <a:t>8</a:t>
            </a:fld>
            <a:endParaRPr lang="en-US" smtClean="0">
              <a:ea typeface="ＭＳ Ｐゴシック" charset="-128"/>
              <a:cs typeface="ＭＳ Ｐゴシック" charset="-128"/>
            </a:endParaRPr>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692D2615-7267-4CCA-85FB-8223AC98F8AF}" type="slidenum">
              <a:rPr lang="en-US" sz="2600" b="1">
                <a:solidFill>
                  <a:schemeClr val="bg1"/>
                </a:solidFill>
              </a:rPr>
              <a:pPr/>
              <a:t>8</a:t>
            </a:fld>
            <a:endParaRPr lang="en-US" sz="2600" b="1">
              <a:solidFill>
                <a:schemeClr val="bg1"/>
              </a:solidFill>
            </a:endParaRPr>
          </a:p>
        </p:txBody>
      </p:sp>
      <p:sp>
        <p:nvSpPr>
          <p:cNvPr id="25603"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2A2DF80B-47A8-40EF-837F-F1E30D913DDF}" type="slidenum">
              <a:rPr lang="en-US" sz="2600" b="1">
                <a:solidFill>
                  <a:schemeClr val="bg1"/>
                </a:solidFill>
              </a:rPr>
              <a:pPr/>
              <a:t>8</a:t>
            </a:fld>
            <a:endParaRPr lang="en-US" sz="2600" b="1">
              <a:solidFill>
                <a:schemeClr val="bg1"/>
              </a:solidFill>
            </a:endParaRPr>
          </a:p>
        </p:txBody>
      </p:sp>
      <p:sp>
        <p:nvSpPr>
          <p:cNvPr id="25604" name="AutoShape 2"/>
          <p:cNvSpPr>
            <a:spLocks noGrp="1" noChangeArrowheads="1"/>
          </p:cNvSpPr>
          <p:nvPr>
            <p:ph type="title"/>
          </p:nvPr>
        </p:nvSpPr>
        <p:spPr>
          <a:xfrm>
            <a:off x="762000" y="762000"/>
            <a:ext cx="8153400" cy="1143000"/>
          </a:xfrm>
        </p:spPr>
        <p:txBody>
          <a:bodyPr/>
          <a:lstStyle/>
          <a:p>
            <a:pPr eaLnBrk="1" hangingPunct="1"/>
            <a:r>
              <a:rPr lang="en-US"/>
              <a:t>Solving Electronic Communication Problems</a:t>
            </a:r>
          </a:p>
        </p:txBody>
      </p:sp>
      <p:sp>
        <p:nvSpPr>
          <p:cNvPr id="26629" name="Rectangle 3"/>
          <p:cNvSpPr>
            <a:spLocks noGrp="1" noChangeArrowheads="1"/>
          </p:cNvSpPr>
          <p:nvPr>
            <p:ph type="body" idx="1"/>
          </p:nvPr>
        </p:nvSpPr>
        <p:spPr>
          <a:xfrm>
            <a:off x="838200" y="2362200"/>
            <a:ext cx="7693025" cy="3962400"/>
          </a:xfrm>
        </p:spPr>
        <p:txBody>
          <a:bodyPr/>
          <a:lstStyle/>
          <a:p>
            <a:pPr marL="0" indent="0" eaLnBrk="1" hangingPunct="1">
              <a:buNone/>
              <a:defRPr/>
            </a:pPr>
            <a:r>
              <a:rPr lang="en-US" b="1" dirty="0" smtClean="0">
                <a:ea typeface="+mn-ea"/>
                <a:cs typeface="+mn-cs"/>
              </a:rPr>
              <a:t>Lost Internet Connection:</a:t>
            </a:r>
          </a:p>
          <a:p>
            <a:pPr>
              <a:buFont typeface="Wingdings" pitchFamily="2" charset="2"/>
              <a:buChar char="l"/>
              <a:defRPr/>
            </a:pPr>
            <a:r>
              <a:rPr lang="en-US" dirty="0" smtClean="0">
                <a:ea typeface="+mn-ea"/>
                <a:cs typeface="+mn-cs"/>
              </a:rPr>
              <a:t>You may </a:t>
            </a:r>
            <a:r>
              <a:rPr lang="en-US" dirty="0">
                <a:ea typeface="+mn-ea"/>
                <a:cs typeface="+mn-cs"/>
              </a:rPr>
              <a:t>be able to </a:t>
            </a:r>
            <a:r>
              <a:rPr lang="en-US" u="sng" dirty="0">
                <a:ea typeface="+mn-ea"/>
                <a:cs typeface="+mn-cs"/>
              </a:rPr>
              <a:t>repair</a:t>
            </a:r>
            <a:r>
              <a:rPr lang="en-US" dirty="0">
                <a:ea typeface="+mn-ea"/>
                <a:cs typeface="+mn-cs"/>
              </a:rPr>
              <a:t> the problem with the Internet Connections troubleshooter.</a:t>
            </a:r>
            <a:endParaRPr lang="en-US" dirty="0" smtClean="0">
              <a:ea typeface="+mn-ea"/>
              <a:cs typeface="+mn-cs"/>
            </a:endParaRPr>
          </a:p>
          <a:p>
            <a:pPr marL="0" indent="0" eaLnBrk="1" hangingPunct="1">
              <a:buFont typeface="Wingdings" pitchFamily="2" charset="2"/>
              <a:buNone/>
              <a:defRPr/>
            </a:pPr>
            <a:endParaRPr lang="en-US" dirty="0" smtClean="0">
              <a:ea typeface="+mn-ea"/>
              <a:cs typeface="+mn-cs"/>
            </a:endParaRPr>
          </a:p>
          <a:p>
            <a:pPr eaLnBrk="1" hangingPunct="1">
              <a:buFont typeface="Wingdings" pitchFamily="2" charset="2"/>
              <a:buChar char="l"/>
              <a:defRPr/>
            </a:pPr>
            <a:endParaRPr lang="en-US" dirty="0" smtClean="0">
              <a:ea typeface="+mn-ea"/>
              <a:cs typeface="+mn-cs"/>
            </a:endParaRPr>
          </a:p>
        </p:txBody>
      </p:sp>
      <p:pic>
        <p:nvPicPr>
          <p:cNvPr id="25606" name="Picture 1"/>
          <p:cNvPicPr>
            <a:picLocks noChangeAspect="1"/>
          </p:cNvPicPr>
          <p:nvPr/>
        </p:nvPicPr>
        <p:blipFill>
          <a:blip r:embed="rId2" cstate="print"/>
          <a:srcRect/>
          <a:stretch>
            <a:fillRect/>
          </a:stretch>
        </p:blipFill>
        <p:spPr bwMode="auto">
          <a:xfrm>
            <a:off x="1752600" y="3810000"/>
            <a:ext cx="5257800" cy="24685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3"/>
          <p:cNvSpPr>
            <a:spLocks noGrp="1" noChangeArrowheads="1"/>
          </p:cNvSpPr>
          <p:nvPr>
            <p:ph type="sldNum" sz="quarter" idx="10"/>
          </p:nvPr>
        </p:nvSpPr>
        <p:spPr>
          <a:noFill/>
        </p:spPr>
        <p:txBody>
          <a:bodyPr/>
          <a:lstStyle/>
          <a:p>
            <a:fld id="{DB37BB25-B989-46B7-A0BE-009579E34041}" type="slidenum">
              <a:rPr lang="en-US" smtClean="0">
                <a:ea typeface="ＭＳ Ｐゴシック" charset="-128"/>
                <a:cs typeface="ＭＳ Ｐゴシック" charset="-128"/>
              </a:rPr>
              <a:pPr/>
              <a:t>9</a:t>
            </a:fld>
            <a:endParaRPr lang="en-US" smtClean="0">
              <a:ea typeface="ＭＳ Ｐゴシック" charset="-128"/>
              <a:cs typeface="ＭＳ Ｐゴシック" charset="-128"/>
            </a:endParaRPr>
          </a:p>
        </p:txBody>
      </p:sp>
      <p:sp>
        <p:nvSpPr>
          <p:cNvPr id="2662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32D2B097-4FB3-4550-BF66-1B218E23773A}" type="slidenum">
              <a:rPr lang="en-US" sz="2600" b="1">
                <a:solidFill>
                  <a:schemeClr val="bg1"/>
                </a:solidFill>
              </a:rPr>
              <a:pPr/>
              <a:t>9</a:t>
            </a:fld>
            <a:endParaRPr lang="en-US" sz="2600" b="1">
              <a:solidFill>
                <a:schemeClr val="bg1"/>
              </a:solidFill>
            </a:endParaRPr>
          </a:p>
        </p:txBody>
      </p:sp>
      <p:sp>
        <p:nvSpPr>
          <p:cNvPr id="2662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prstTxWarp prst="textNoShape">
              <a:avLst/>
            </a:prstTxWarp>
          </a:bodyPr>
          <a:lstStyle/>
          <a:p>
            <a:fld id="{B507A262-9F20-43C5-B3C7-C309652CF6EF}" type="slidenum">
              <a:rPr lang="en-US" sz="2600" b="1">
                <a:solidFill>
                  <a:schemeClr val="bg1"/>
                </a:solidFill>
              </a:rPr>
              <a:pPr/>
              <a:t>9</a:t>
            </a:fld>
            <a:endParaRPr lang="en-US" sz="2600" b="1">
              <a:solidFill>
                <a:schemeClr val="bg1"/>
              </a:solidFill>
            </a:endParaRPr>
          </a:p>
        </p:txBody>
      </p:sp>
      <p:sp>
        <p:nvSpPr>
          <p:cNvPr id="26628" name="AutoShape 2"/>
          <p:cNvSpPr>
            <a:spLocks noGrp="1" noChangeArrowheads="1"/>
          </p:cNvSpPr>
          <p:nvPr>
            <p:ph type="title"/>
          </p:nvPr>
        </p:nvSpPr>
        <p:spPr>
          <a:xfrm>
            <a:off x="762000" y="762000"/>
            <a:ext cx="8153400" cy="1143000"/>
          </a:xfrm>
        </p:spPr>
        <p:txBody>
          <a:bodyPr/>
          <a:lstStyle/>
          <a:p>
            <a:pPr eaLnBrk="1" hangingPunct="1"/>
            <a:r>
              <a:rPr lang="en-US"/>
              <a:t>Solving Electronic Communication Problems (continued)</a:t>
            </a:r>
          </a:p>
        </p:txBody>
      </p:sp>
      <p:sp>
        <p:nvSpPr>
          <p:cNvPr id="26629" name="Rectangle 3"/>
          <p:cNvSpPr>
            <a:spLocks noGrp="1" noChangeArrowheads="1"/>
          </p:cNvSpPr>
          <p:nvPr>
            <p:ph type="body" idx="1"/>
          </p:nvPr>
        </p:nvSpPr>
        <p:spPr>
          <a:xfrm>
            <a:off x="838200" y="2362200"/>
            <a:ext cx="7693025" cy="3962400"/>
          </a:xfrm>
        </p:spPr>
        <p:txBody>
          <a:bodyPr/>
          <a:lstStyle/>
          <a:p>
            <a:pPr marL="0" indent="0" eaLnBrk="1" hangingPunct="1">
              <a:lnSpc>
                <a:spcPct val="90000"/>
              </a:lnSpc>
              <a:buNone/>
            </a:pPr>
            <a:r>
              <a:rPr lang="en-US" sz="2400" b="1" dirty="0" smtClean="0"/>
              <a:t>E-Mail Software Problems:</a:t>
            </a:r>
          </a:p>
          <a:p>
            <a:pPr eaLnBrk="1" hangingPunct="1">
              <a:lnSpc>
                <a:spcPct val="90000"/>
              </a:lnSpc>
            </a:pPr>
            <a:r>
              <a:rPr lang="en-US" sz="2400" dirty="0" smtClean="0"/>
              <a:t>Your service provider’s connection could be </a:t>
            </a:r>
            <a:r>
              <a:rPr lang="en-US" sz="2400" u="sng" dirty="0" smtClean="0"/>
              <a:t>down</a:t>
            </a:r>
            <a:r>
              <a:rPr lang="en-US" sz="2400" dirty="0" smtClean="0"/>
              <a:t>.</a:t>
            </a:r>
          </a:p>
          <a:p>
            <a:pPr eaLnBrk="1" hangingPunct="1">
              <a:lnSpc>
                <a:spcPct val="90000"/>
              </a:lnSpc>
            </a:pPr>
            <a:r>
              <a:rPr lang="en-US" sz="2400" dirty="0" smtClean="0"/>
              <a:t>Often, waiting a </a:t>
            </a:r>
            <a:r>
              <a:rPr lang="en-US" sz="2400" u="sng" dirty="0" smtClean="0"/>
              <a:t>few</a:t>
            </a:r>
            <a:r>
              <a:rPr lang="en-US" sz="2400" dirty="0" smtClean="0"/>
              <a:t> minutes and then trying to send or receive messages results in success. </a:t>
            </a:r>
          </a:p>
          <a:p>
            <a:pPr marL="0" indent="0">
              <a:lnSpc>
                <a:spcPct val="90000"/>
              </a:lnSpc>
              <a:buNone/>
            </a:pPr>
            <a:r>
              <a:rPr lang="en-US" sz="2400" b="1" dirty="0" smtClean="0"/>
              <a:t>Problems with Downloading and Viewing E-Mail Attachments:</a:t>
            </a:r>
          </a:p>
          <a:p>
            <a:pPr lvl="1" eaLnBrk="1" hangingPunct="1">
              <a:lnSpc>
                <a:spcPct val="90000"/>
              </a:lnSpc>
            </a:pPr>
            <a:r>
              <a:rPr lang="en-US" sz="2000" dirty="0" smtClean="0"/>
              <a:t>Attachment is too </a:t>
            </a:r>
            <a:r>
              <a:rPr lang="en-US" sz="2000" u="sng" dirty="0" smtClean="0"/>
              <a:t>big</a:t>
            </a:r>
            <a:r>
              <a:rPr lang="en-US" sz="2000" dirty="0" smtClean="0"/>
              <a:t> or too many attachments</a:t>
            </a:r>
          </a:p>
          <a:p>
            <a:pPr lvl="1" eaLnBrk="1" hangingPunct="1">
              <a:lnSpc>
                <a:spcPct val="90000"/>
              </a:lnSpc>
            </a:pPr>
            <a:r>
              <a:rPr lang="en-US" sz="2000" u="sng" dirty="0" smtClean="0"/>
              <a:t>Antivirus</a:t>
            </a:r>
            <a:r>
              <a:rPr lang="en-US" sz="2000" dirty="0" smtClean="0"/>
              <a:t> software or e-mail program is blocking</a:t>
            </a:r>
          </a:p>
          <a:p>
            <a:pPr lvl="1" eaLnBrk="1" hangingPunct="1">
              <a:lnSpc>
                <a:spcPct val="90000"/>
              </a:lnSpc>
            </a:pPr>
            <a:r>
              <a:rPr lang="en-US" sz="2000" u="sng" dirty="0" smtClean="0"/>
              <a:t>Sender</a:t>
            </a:r>
            <a:r>
              <a:rPr lang="en-US" sz="2000" dirty="0" smtClean="0"/>
              <a:t> or type of e-mail is being blocked</a:t>
            </a:r>
          </a:p>
          <a:p>
            <a:pPr eaLnBrk="1" hangingPunct="1">
              <a:lnSpc>
                <a:spcPct val="90000"/>
              </a:lnSpc>
              <a:buFont typeface="Wingdings" charset="2"/>
              <a:buNone/>
            </a:pPr>
            <a:endParaRPr lang="en-US" sz="2400" dirty="0" smtClean="0"/>
          </a:p>
          <a:p>
            <a:pPr eaLnBrk="1" hangingPunct="1">
              <a:lnSpc>
                <a:spcPct val="90000"/>
              </a:lnSpc>
            </a:pP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3366"/>
        </a:dk1>
        <a:lt1>
          <a:srgbClr val="FFFFFF"/>
        </a:lt1>
        <a:dk2>
          <a:srgbClr val="006666"/>
        </a:dk2>
        <a:lt2>
          <a:srgbClr val="666699"/>
        </a:lt2>
        <a:accent1>
          <a:srgbClr val="33CCCC"/>
        </a:accent1>
        <a:accent2>
          <a:srgbClr val="6600FF"/>
        </a:accent2>
        <a:accent3>
          <a:srgbClr val="FFFFFF"/>
        </a:accent3>
        <a:accent4>
          <a:srgbClr val="002A56"/>
        </a:accent4>
        <a:accent5>
          <a:srgbClr val="ADE2E2"/>
        </a:accent5>
        <a:accent6>
          <a:srgbClr val="5C00E7"/>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0">
        <a:dk1>
          <a:srgbClr val="003366"/>
        </a:dk1>
        <a:lt1>
          <a:srgbClr val="FFFFFF"/>
        </a:lt1>
        <a:dk2>
          <a:srgbClr val="006666"/>
        </a:dk2>
        <a:lt2>
          <a:srgbClr val="666699"/>
        </a:lt2>
        <a:accent1>
          <a:srgbClr val="33CCCC"/>
        </a:accent1>
        <a:accent2>
          <a:srgbClr val="6600FF"/>
        </a:accent2>
        <a:accent3>
          <a:srgbClr val="FFFFFF"/>
        </a:accent3>
        <a:accent4>
          <a:srgbClr val="002A56"/>
        </a:accent4>
        <a:accent5>
          <a:srgbClr val="ADE2E2"/>
        </a:accent5>
        <a:accent6>
          <a:srgbClr val="5C00E7"/>
        </a:accent6>
        <a:hlink>
          <a:srgbClr val="99CC00"/>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9387</TotalTime>
  <Words>1403</Words>
  <Application>Microsoft Office PowerPoint</Application>
  <PresentationFormat>On-screen Show (4:3)</PresentationFormat>
  <Paragraphs>226</Paragraphs>
  <Slides>25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ＭＳ Ｐゴシック</vt:lpstr>
      <vt:lpstr>Arial</vt:lpstr>
      <vt:lpstr>Times New Roman</vt:lpstr>
      <vt:lpstr>Wingdings</vt:lpstr>
      <vt:lpstr>Capsules</vt:lpstr>
      <vt:lpstr>Lesson 27 Communications and Collaboration</vt:lpstr>
      <vt:lpstr>Objectives</vt:lpstr>
      <vt:lpstr>Vocabulary</vt:lpstr>
      <vt:lpstr>Exploring Communication Methods</vt:lpstr>
      <vt:lpstr>Exploring Communication Methods (continued)</vt:lpstr>
      <vt:lpstr>Identifying the Advantages of Electronic Communication</vt:lpstr>
      <vt:lpstr>Identifying the Advantages of Electronic Communication (continued)</vt:lpstr>
      <vt:lpstr>Solving Electronic Communication Problems</vt:lpstr>
      <vt:lpstr>Solving Electronic Communication Problems (continued)</vt:lpstr>
      <vt:lpstr>Solving Electronic Communication Problems (continued)</vt:lpstr>
      <vt:lpstr>Solving Electronic Communication Problems (continued)</vt:lpstr>
      <vt:lpstr>Solving Electronic Communication Problems (continued)</vt:lpstr>
      <vt:lpstr>Solving Electronic Communication Problems (continued)</vt:lpstr>
      <vt:lpstr>Solving Electronic Communication Problems (continued)</vt:lpstr>
      <vt:lpstr>Protecting Against Viruses and Other Security Risks</vt:lpstr>
      <vt:lpstr>Protecting Against Viruses and Other Security Risks (continued)</vt:lpstr>
      <vt:lpstr>Engaging in Professional and Effective Communications</vt:lpstr>
      <vt:lpstr>Using Other E-Mail Options</vt:lpstr>
      <vt:lpstr>Using Other E-Mail Options</vt:lpstr>
      <vt:lpstr>Using Other E-Mail Options (continued)</vt:lpstr>
      <vt:lpstr>Following Guidelines for Electronic Communication</vt:lpstr>
      <vt:lpstr>Summary</vt:lpstr>
      <vt:lpstr>Summary (continued)</vt:lpstr>
      <vt:lpstr>Summary (continued)</vt:lpstr>
      <vt:lpstr>Summary (continued)</vt:lpstr>
    </vt:vector>
  </TitlesOfParts>
  <Company>Course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Computers and Computer Systems</dc:title>
  <dc:creator>Laura Story</dc:creator>
  <cp:lastModifiedBy>Heidi M. Robison</cp:lastModifiedBy>
  <cp:revision>256</cp:revision>
  <cp:lastPrinted>2017-03-31T19:18:21Z</cp:lastPrinted>
  <dcterms:created xsi:type="dcterms:W3CDTF">2001-06-11T01:47:29Z</dcterms:created>
  <dcterms:modified xsi:type="dcterms:W3CDTF">2017-03-31T19:18:25Z</dcterms:modified>
</cp:coreProperties>
</file>